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69" r:id="rId3"/>
    <p:sldId id="257" r:id="rId4"/>
    <p:sldId id="258" r:id="rId5"/>
    <p:sldId id="260" r:id="rId6"/>
    <p:sldId id="266" r:id="rId7"/>
    <p:sldId id="267" r:id="rId8"/>
    <p:sldId id="259" r:id="rId9"/>
    <p:sldId id="262" r:id="rId10"/>
    <p:sldId id="261" r:id="rId11"/>
    <p:sldId id="265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0"/>
  </p:normalViewPr>
  <p:slideViewPr>
    <p:cSldViewPr snapToGrid="0" snapToObjects="1">
      <p:cViewPr varScale="1">
        <p:scale>
          <a:sx n="77" d="100"/>
          <a:sy n="77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F2E5-8E12-E049-B7DF-9EBC5C690F6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6FBF-4B74-1D4F-8EB3-3A1EA33DBC1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51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F2E5-8E12-E049-B7DF-9EBC5C690F6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6FBF-4B74-1D4F-8EB3-3A1EA33DB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6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F2E5-8E12-E049-B7DF-9EBC5C690F6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6FBF-4B74-1D4F-8EB3-3A1EA33DB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F2E5-8E12-E049-B7DF-9EBC5C690F6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6FBF-4B74-1D4F-8EB3-3A1EA33DB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0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F2E5-8E12-E049-B7DF-9EBC5C690F6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6FBF-4B74-1D4F-8EB3-3A1EA33DBC1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43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F2E5-8E12-E049-B7DF-9EBC5C690F6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6FBF-4B74-1D4F-8EB3-3A1EA33DB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F2E5-8E12-E049-B7DF-9EBC5C690F6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6FBF-4B74-1D4F-8EB3-3A1EA33DB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1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F2E5-8E12-E049-B7DF-9EBC5C690F6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6FBF-4B74-1D4F-8EB3-3A1EA33DB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2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F2E5-8E12-E049-B7DF-9EBC5C690F6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6FBF-4B74-1D4F-8EB3-3A1EA33DB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8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EEF2E5-8E12-E049-B7DF-9EBC5C690F6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EF6FBF-4B74-1D4F-8EB3-3A1EA33DB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8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F2E5-8E12-E049-B7DF-9EBC5C690F6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6FBF-4B74-1D4F-8EB3-3A1EA33DB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9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EEF2E5-8E12-E049-B7DF-9EBC5C690F6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EF6FBF-4B74-1D4F-8EB3-3A1EA33DBC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77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Fleminger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4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Categorical Moderator</a:t>
            </a:r>
            <a:br>
              <a:rPr lang="en-US" dirty="0" smtClean="0"/>
            </a:br>
            <a:r>
              <a:rPr lang="en-US" dirty="0" smtClean="0"/>
              <a:t>Pre </a:t>
            </a:r>
            <a:r>
              <a:rPr lang="en-US" dirty="0" smtClean="0"/>
              <a:t>vs Post Mortimer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788" y="2262188"/>
            <a:ext cx="52387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2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Continuous Moderator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4838" y="2052638"/>
            <a:ext cx="59626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5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Continuous moderator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6738" y="1846263"/>
            <a:ext cx="827885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876821"/>
            <a:ext cx="9150312" cy="5745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7863" y="316375"/>
            <a:ext cx="2480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6. Funnel Plot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561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 Compute and interpret overall mean, CI</a:t>
            </a:r>
          </a:p>
          <a:p>
            <a:r>
              <a:rPr lang="en-US" dirty="0" smtClean="0"/>
              <a:t>2. Compute  and interpret heterogeneity stats</a:t>
            </a:r>
          </a:p>
          <a:p>
            <a:pPr lvl="1"/>
            <a:r>
              <a:rPr lang="en-US" dirty="0" smtClean="0"/>
              <a:t>Tau-squared</a:t>
            </a:r>
          </a:p>
          <a:p>
            <a:pPr lvl="1"/>
            <a:r>
              <a:rPr lang="en-US" dirty="0" smtClean="0"/>
              <a:t>I-squared</a:t>
            </a:r>
          </a:p>
          <a:p>
            <a:pPr lvl="1"/>
            <a:r>
              <a:rPr lang="en-US" dirty="0" smtClean="0"/>
              <a:t>PI</a:t>
            </a:r>
          </a:p>
          <a:p>
            <a:r>
              <a:rPr lang="en-US" dirty="0" smtClean="0"/>
              <a:t>3.  Graph overall results with forest plot and interpret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4.  Compute and interpret categorical moderator</a:t>
            </a:r>
          </a:p>
          <a:p>
            <a:r>
              <a:rPr lang="en-US" dirty="0" smtClean="0"/>
              <a:t>5.  Compute and interpret continuous moderator</a:t>
            </a:r>
          </a:p>
          <a:p>
            <a:r>
              <a:rPr lang="en-US" dirty="0" smtClean="0"/>
              <a:t>6.  Run a funnel plot with trim-and-fill and interpret</a:t>
            </a:r>
          </a:p>
          <a:p>
            <a:r>
              <a:rPr lang="en-US" dirty="0" smtClean="0"/>
              <a:t>7.  Compare your results to those of the published article</a:t>
            </a:r>
          </a:p>
          <a:p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7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Fleminger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536010"/>
            <a:ext cx="10058400" cy="2643230"/>
          </a:xfrm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22" y="879628"/>
            <a:ext cx="8852578" cy="5839201"/>
          </a:xfrm>
        </p:spPr>
      </p:pic>
      <p:sp>
        <p:nvSpPr>
          <p:cNvPr id="5" name="TextBox 4"/>
          <p:cNvSpPr txBox="1"/>
          <p:nvPr/>
        </p:nvSpPr>
        <p:spPr>
          <a:xfrm>
            <a:off x="711200" y="1828800"/>
            <a:ext cx="26282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I input OR and CI, the CMA program refused several of the rows (asymmetric CI was the error message).  When I input the counts, it worked.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ran fixed-effects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090" y="525463"/>
            <a:ext cx="7750305" cy="2465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5983941"/>
            <a:ext cx="792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sure about the prediction interval.  Might have to convert to log(OR) and 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3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Heterogeneity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549" y="2066795"/>
            <a:ext cx="7642450" cy="251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1430" y="4922729"/>
            <a:ext cx="547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I-squared is small.</a:t>
            </a:r>
          </a:p>
          <a:p>
            <a:r>
              <a:rPr lang="en-US" dirty="0" smtClean="0"/>
              <a:t>Note tau is in the metric of log(odds); hard to interpret.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2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91" y="1846263"/>
            <a:ext cx="6659544" cy="40227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261" y="1690689"/>
            <a:ext cx="7709649" cy="4958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8118" y="1102659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CMA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290918"/>
            <a:ext cx="294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PUBLISHED GRAPH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19213" y="514629"/>
            <a:ext cx="4167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3. Graph Overall 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Categorical </a:t>
            </a:r>
            <a:r>
              <a:rPr lang="en-US" dirty="0" smtClean="0"/>
              <a:t>Moderator</a:t>
            </a:r>
            <a:br>
              <a:rPr lang="en-US" dirty="0" smtClean="0"/>
            </a:br>
            <a:r>
              <a:rPr lang="en-US" dirty="0" smtClean="0"/>
              <a:t>Pre </a:t>
            </a:r>
            <a:r>
              <a:rPr lang="en-US" dirty="0" smtClean="0"/>
              <a:t>vs Post Mortimer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1949383"/>
            <a:ext cx="10058400" cy="38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650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</TotalTime>
  <Words>173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Fleminger</vt:lpstr>
      <vt:lpstr>Analyses</vt:lpstr>
      <vt:lpstr>Fleminger Data</vt:lpstr>
      <vt:lpstr>PowerPoint Presentation</vt:lpstr>
      <vt:lpstr>1.  Overall</vt:lpstr>
      <vt:lpstr>2. Heterogeneity</vt:lpstr>
      <vt:lpstr>Prediction Interval</vt:lpstr>
      <vt:lpstr>PowerPoint Presentation</vt:lpstr>
      <vt:lpstr>4.  Categorical Moderator Pre vs Post Mortimer</vt:lpstr>
      <vt:lpstr>4.  Categorical Moderator Pre vs Post Mortimer</vt:lpstr>
      <vt:lpstr>5. Continuous Moderator</vt:lpstr>
      <vt:lpstr>5.  Continuous moderator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Fleminger Data</dc:title>
  <dc:creator>Brannick, Michael</dc:creator>
  <cp:lastModifiedBy>Brannick, Michael</cp:lastModifiedBy>
  <cp:revision>7</cp:revision>
  <dcterms:created xsi:type="dcterms:W3CDTF">2016-11-20T21:26:42Z</dcterms:created>
  <dcterms:modified xsi:type="dcterms:W3CDTF">2016-11-28T16:35:25Z</dcterms:modified>
</cp:coreProperties>
</file>