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69" r:id="rId3"/>
    <p:sldId id="257" r:id="rId4"/>
    <p:sldId id="258" r:id="rId5"/>
    <p:sldId id="260" r:id="rId6"/>
    <p:sldId id="266" r:id="rId7"/>
    <p:sldId id="267" r:id="rId8"/>
    <p:sldId id="259" r:id="rId9"/>
    <p:sldId id="262" r:id="rId10"/>
    <p:sldId id="261" r:id="rId11"/>
    <p:sldId id="265" r:id="rId12"/>
    <p:sldId id="264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77" d="100"/>
          <a:sy n="77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1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6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43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2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2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8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EEF2E5-8E12-E049-B7DF-9EBC5C690F6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EF6FBF-4B74-1D4F-8EB3-3A1EA33DBC1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77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McLeod 2007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46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4722" y="64011"/>
            <a:ext cx="6957842" cy="66316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9556" y="2379945"/>
            <a:ext cx="4115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Graph of Categorical </a:t>
            </a:r>
          </a:p>
          <a:p>
            <a:r>
              <a:rPr lang="en-US" sz="3600" dirty="0" smtClean="0"/>
              <a:t>Moderator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62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smtClean="0"/>
              <a:t>Continuous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Moderator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766" y="136291"/>
            <a:ext cx="7366234" cy="657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5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Continuous moderator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293" y="1658344"/>
            <a:ext cx="8346444" cy="522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861" y="-133093"/>
            <a:ext cx="9378139" cy="64963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048" y="2066795"/>
            <a:ext cx="2550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Funnel Plot. </a:t>
            </a:r>
          </a:p>
          <a:p>
            <a:r>
              <a:rPr lang="en-US" sz="3200" dirty="0" smtClean="0"/>
              <a:t>Trim &amp; Fill says no imputed </a:t>
            </a:r>
          </a:p>
          <a:p>
            <a:r>
              <a:rPr lang="en-US" sz="3200" dirty="0" smtClean="0"/>
              <a:t>Studies.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1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 Compute and interpret overall mean, CI</a:t>
            </a:r>
          </a:p>
          <a:p>
            <a:r>
              <a:rPr lang="en-US" dirty="0" smtClean="0"/>
              <a:t>2. Compute  and interpret heterogeneity stats</a:t>
            </a:r>
          </a:p>
          <a:p>
            <a:pPr lvl="1"/>
            <a:r>
              <a:rPr lang="en-US" dirty="0" smtClean="0"/>
              <a:t>Tau-squared</a:t>
            </a:r>
          </a:p>
          <a:p>
            <a:pPr lvl="1"/>
            <a:r>
              <a:rPr lang="en-US" dirty="0" smtClean="0"/>
              <a:t>I-squared</a:t>
            </a:r>
          </a:p>
          <a:p>
            <a:pPr lvl="1"/>
            <a:r>
              <a:rPr lang="en-US" dirty="0" smtClean="0"/>
              <a:t>PI</a:t>
            </a:r>
          </a:p>
          <a:p>
            <a:r>
              <a:rPr lang="en-US" dirty="0" smtClean="0"/>
              <a:t>3.  Graph overall results with forest plot and interpret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4.  Compute and interpret categorical moderator</a:t>
            </a:r>
          </a:p>
          <a:p>
            <a:r>
              <a:rPr lang="en-US" dirty="0" smtClean="0"/>
              <a:t>5.  Compute and interpret continuous moderator</a:t>
            </a:r>
          </a:p>
          <a:p>
            <a:r>
              <a:rPr lang="en-US" dirty="0" smtClean="0"/>
              <a:t>6.  Run a funnel plot with trim-and-fill and interpret</a:t>
            </a:r>
          </a:p>
          <a:p>
            <a:r>
              <a:rPr lang="en-US" dirty="0" smtClean="0"/>
              <a:t>7.  Compare your results to those of the published article</a:t>
            </a:r>
          </a:p>
          <a:p>
            <a:r>
              <a:rPr lang="en-US" dirty="0" smtClean="0"/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7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1737360"/>
            <a:ext cx="831532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1200" y="1828800"/>
            <a:ext cx="26282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McLeod data in Table 1. Note effect size is </a:t>
            </a:r>
            <a:r>
              <a:rPr lang="en-US" sz="2800" i="1" dirty="0" smtClean="0"/>
              <a:t>r</a:t>
            </a:r>
            <a:r>
              <a:rPr lang="en-US" sz="2800" dirty="0" smtClean="0"/>
              <a:t>, but analysis will be in Fisher </a:t>
            </a:r>
            <a:r>
              <a:rPr lang="en-US" sz="2800" i="1" dirty="0" smtClean="0"/>
              <a:t>z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423" y="171914"/>
            <a:ext cx="8852578" cy="577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ran fixed-effects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965" y="575857"/>
            <a:ext cx="7937092" cy="347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3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Heterogeneity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1430" y="4922729"/>
            <a:ext cx="6100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I-squared is </a:t>
            </a:r>
            <a:r>
              <a:rPr lang="en-US" dirty="0" smtClean="0"/>
              <a:t>moderate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Tau is in z, but at this value of r, it is quite similar in meaning.</a:t>
            </a:r>
          </a:p>
          <a:p>
            <a:r>
              <a:rPr lang="en-US" dirty="0" smtClean="0"/>
              <a:t>The value .11 is moderate for social science, but consider the implication of moving up and down .22 from .27.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1909" y="1851569"/>
            <a:ext cx="6756552" cy="307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2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8118" y="1102659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CMA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19213" y="514629"/>
            <a:ext cx="4167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3. Graph Overall Results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508" y="0"/>
            <a:ext cx="7100900" cy="68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Categorical Moderator</a:t>
            </a:r>
            <a:br>
              <a:rPr lang="en-US" dirty="0" smtClean="0"/>
            </a:br>
            <a:r>
              <a:rPr lang="en-US" dirty="0" smtClean="0"/>
              <a:t>Diagnosis of depression (Y, N)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67" y="1737360"/>
            <a:ext cx="12069492" cy="363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179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McLeod 2007</vt:lpstr>
      <vt:lpstr>Analyses</vt:lpstr>
      <vt:lpstr>Article</vt:lpstr>
      <vt:lpstr>PowerPoint Presentation</vt:lpstr>
      <vt:lpstr>1.  Overall</vt:lpstr>
      <vt:lpstr>2. Heterogeneity</vt:lpstr>
      <vt:lpstr>Prediction Interval</vt:lpstr>
      <vt:lpstr>PowerPoint Presentation</vt:lpstr>
      <vt:lpstr>4.  Categorical Moderator Diagnosis of depression (Y, N)</vt:lpstr>
      <vt:lpstr>PowerPoint Presentation</vt:lpstr>
      <vt:lpstr>5. Continuous  Moderator</vt:lpstr>
      <vt:lpstr>5.  Continuous moderator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Fleminger Data</dc:title>
  <dc:creator>Brannick, Michael</dc:creator>
  <cp:lastModifiedBy>Brannick, Michael</cp:lastModifiedBy>
  <cp:revision>11</cp:revision>
  <dcterms:created xsi:type="dcterms:W3CDTF">2016-11-20T21:26:42Z</dcterms:created>
  <dcterms:modified xsi:type="dcterms:W3CDTF">2016-11-28T21:13:43Z</dcterms:modified>
</cp:coreProperties>
</file>