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4" r:id="rId15"/>
    <p:sldId id="275" r:id="rId16"/>
    <p:sldId id="272" r:id="rId17"/>
    <p:sldId id="273" r:id="rId18"/>
    <p:sldId id="268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02"/>
  </p:normalViewPr>
  <p:slideViewPr>
    <p:cSldViewPr snapToGrid="0" snapToObjects="1">
      <p:cViewPr varScale="1">
        <p:scale>
          <a:sx n="76" d="100"/>
          <a:sy n="76" d="100"/>
        </p:scale>
        <p:origin x="216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25C1-F962-D744-B949-B4B03A150215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165E-B80A-3642-B325-EC9FFC3DEA0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25C1-F962-D744-B949-B4B03A150215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165E-B80A-3642-B325-EC9FFC3DE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25C1-F962-D744-B949-B4B03A150215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165E-B80A-3642-B325-EC9FFC3DE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25C1-F962-D744-B949-B4B03A150215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165E-B80A-3642-B325-EC9FFC3DE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25C1-F962-D744-B949-B4B03A150215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165E-B80A-3642-B325-EC9FFC3DEA0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25C1-F962-D744-B949-B4B03A150215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165E-B80A-3642-B325-EC9FFC3DE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25C1-F962-D744-B949-B4B03A150215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165E-B80A-3642-B325-EC9FFC3DE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25C1-F962-D744-B949-B4B03A150215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165E-B80A-3642-B325-EC9FFC3DE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25C1-F962-D744-B949-B4B03A150215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165E-B80A-3642-B325-EC9FFC3DE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B0925C1-F962-D744-B949-B4B03A150215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B5165E-B80A-3642-B325-EC9FFC3DE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25C1-F962-D744-B949-B4B03A150215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165E-B80A-3642-B325-EC9FFC3DE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B0925C1-F962-D744-B949-B4B03A150215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DB5165E-B80A-3642-B325-EC9FFC3DEA0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21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Meta-analysis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Michael T. Brannick, University of South Florida</a:t>
            </a:r>
          </a:p>
          <a:p>
            <a:r>
              <a:rPr lang="en-US" smtClean="0">
                <a:effectLst/>
              </a:rPr>
              <a:t>Workshop for Eotvos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Lorand</a:t>
            </a:r>
            <a:r>
              <a:rPr lang="en-US" dirty="0" smtClean="0">
                <a:effectLst/>
              </a:rPr>
              <a:t> University</a:t>
            </a:r>
            <a:r>
              <a:rPr lang="en-US" dirty="0" smtClean="0"/>
              <a:t>, Budapest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4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1 </a:t>
            </a:r>
            <a:r>
              <a:rPr lang="mr-IN" dirty="0" smtClean="0"/>
              <a:t>–</a:t>
            </a:r>
            <a:r>
              <a:rPr lang="en-US" dirty="0" smtClean="0"/>
              <a:t> model choice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Fixed vs. random effects</a:t>
            </a:r>
          </a:p>
          <a:p>
            <a:r>
              <a:rPr lang="en-US" dirty="0" smtClean="0"/>
              <a:t>Random generally more </a:t>
            </a:r>
            <a:r>
              <a:rPr lang="en-US" dirty="0" smtClean="0"/>
              <a:t>appropriate</a:t>
            </a:r>
            <a:endParaRPr lang="en-US" dirty="0" smtClean="0"/>
          </a:p>
          <a:p>
            <a:r>
              <a:rPr lang="en-US" dirty="0" smtClean="0"/>
              <a:t>Random-effects variance component (REVC; tau-squared), heterogeneity, Chi-squared </a:t>
            </a:r>
            <a:r>
              <a:rPr lang="en-US" dirty="0" smtClean="0"/>
              <a:t>(</a:t>
            </a:r>
            <a:r>
              <a:rPr lang="en-US" i="1" dirty="0" smtClean="0"/>
              <a:t>Q</a:t>
            </a:r>
            <a:r>
              <a:rPr lang="en-US" dirty="0" smtClean="0"/>
              <a:t>) &amp; </a:t>
            </a:r>
            <a:r>
              <a:rPr lang="en-US" dirty="0" smtClean="0"/>
              <a:t>I-squared</a:t>
            </a:r>
          </a:p>
          <a:p>
            <a:r>
              <a:rPr lang="en-US" dirty="0" smtClean="0"/>
              <a:t>Random-effects weights</a:t>
            </a:r>
          </a:p>
          <a:p>
            <a:r>
              <a:rPr lang="en-US" dirty="0" smtClean="0"/>
              <a:t>Confidence and Prediction Intervals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 question or Study aims</a:t>
            </a:r>
          </a:p>
          <a:p>
            <a:r>
              <a:rPr lang="en-US" dirty="0"/>
              <a:t>Search &amp; eligibility</a:t>
            </a:r>
          </a:p>
          <a:p>
            <a:r>
              <a:rPr lang="en-US" dirty="0"/>
              <a:t>Coding, computation of effects, conversions</a:t>
            </a:r>
          </a:p>
          <a:p>
            <a:r>
              <a:rPr lang="en-US" dirty="0">
                <a:solidFill>
                  <a:srgbClr val="FF0000"/>
                </a:solidFill>
              </a:rPr>
              <a:t>Analysis</a:t>
            </a:r>
          </a:p>
          <a:p>
            <a:pPr lvl="1"/>
            <a:r>
              <a:rPr lang="en-US" dirty="0"/>
              <a:t>Overall</a:t>
            </a:r>
          </a:p>
          <a:p>
            <a:pPr lvl="1"/>
            <a:r>
              <a:rPr lang="en-US" dirty="0"/>
              <a:t>Graphs</a:t>
            </a:r>
          </a:p>
          <a:p>
            <a:pPr lvl="1"/>
            <a:r>
              <a:rPr lang="en-US" dirty="0" smtClean="0"/>
              <a:t>Moderators</a:t>
            </a:r>
            <a:endParaRPr lang="en-US" dirty="0"/>
          </a:p>
          <a:p>
            <a:pPr lvl="1"/>
            <a:r>
              <a:rPr lang="en-US" dirty="0" smtClean="0"/>
              <a:t>Sensitivity</a:t>
            </a:r>
            <a:endParaRPr lang="en-US" dirty="0"/>
          </a:p>
          <a:p>
            <a:r>
              <a:rPr lang="en-US" dirty="0"/>
              <a:t>Discussion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2 </a:t>
            </a:r>
            <a:r>
              <a:rPr lang="mr-IN" dirty="0" smtClean="0"/>
              <a:t>–</a:t>
            </a:r>
            <a:r>
              <a:rPr lang="en-US" dirty="0" smtClean="0"/>
              <a:t> model specifics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Comprehensive Meta-Analysis (CMA) for data analysis</a:t>
            </a:r>
          </a:p>
          <a:p>
            <a:r>
              <a:rPr lang="en-US" dirty="0" smtClean="0"/>
              <a:t>Specified random-effects</a:t>
            </a:r>
          </a:p>
          <a:p>
            <a:r>
              <a:rPr lang="en-US" dirty="0" smtClean="0"/>
              <a:t>Specified Hedge’s </a:t>
            </a:r>
            <a:r>
              <a:rPr lang="en-US" i="1" dirty="0" smtClean="0"/>
              <a:t>g</a:t>
            </a:r>
            <a:r>
              <a:rPr lang="en-US" dirty="0" smtClean="0"/>
              <a:t> as effect size (SMD with bias correction)</a:t>
            </a:r>
          </a:p>
          <a:p>
            <a:r>
              <a:rPr lang="en-US" dirty="0" smtClean="0"/>
              <a:t>Heterogeneity </a:t>
            </a:r>
            <a:r>
              <a:rPr lang="mr-IN" dirty="0" smtClean="0"/>
              <a:t>–</a:t>
            </a:r>
            <a:r>
              <a:rPr lang="en-US" dirty="0" smtClean="0"/>
              <a:t> Q(chi-squared) and I-squared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1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3 </a:t>
            </a:r>
            <a:r>
              <a:rPr lang="mr-IN" dirty="0" smtClean="0"/>
              <a:t>–</a:t>
            </a:r>
            <a:r>
              <a:rPr lang="en-US" dirty="0" smtClean="0"/>
              <a:t> overall (summary)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Number of studies, </a:t>
            </a:r>
            <a:r>
              <a:rPr lang="en-US" i="1" dirty="0" smtClean="0"/>
              <a:t>k</a:t>
            </a:r>
            <a:r>
              <a:rPr lang="en-US" dirty="0" smtClean="0"/>
              <a:t> = 23, total people, </a:t>
            </a:r>
            <a:r>
              <a:rPr lang="en-US" i="1" dirty="0" smtClean="0"/>
              <a:t>N</a:t>
            </a:r>
            <a:r>
              <a:rPr lang="en-US" dirty="0" smtClean="0"/>
              <a:t> = 977</a:t>
            </a:r>
          </a:p>
          <a:p>
            <a:r>
              <a:rPr lang="en-US" dirty="0" smtClean="0"/>
              <a:t>Overall mean: g = -.68, CI = [-.92 to -.44]; moderate to large effect </a:t>
            </a:r>
            <a:r>
              <a:rPr lang="en-US" dirty="0" smtClean="0"/>
              <a:t>size (people in exercise condition were less depressed)</a:t>
            </a:r>
            <a:endParaRPr lang="en-US" dirty="0" smtClean="0"/>
          </a:p>
          <a:p>
            <a:r>
              <a:rPr lang="en-US" dirty="0" smtClean="0"/>
              <a:t>Heterogeneity: </a:t>
            </a:r>
            <a:r>
              <a:rPr lang="en-US" i="1" dirty="0" smtClean="0"/>
              <a:t>Q</a:t>
            </a:r>
            <a:r>
              <a:rPr lang="en-US" dirty="0" smtClean="0"/>
              <a:t>(22) = 68.74, p &lt;.001.              I-squared = 67.99; moderate to large heterogeneity</a:t>
            </a:r>
          </a:p>
          <a:p>
            <a:r>
              <a:rPr lang="en-US" dirty="0" smtClean="0"/>
              <a:t>Did not report REVC or prediction interval, but they </a:t>
            </a:r>
            <a:r>
              <a:rPr lang="en-US" dirty="0" smtClean="0"/>
              <a:t>should have.  They underestimated the importance of heterogeneity.  Will show you how to avoid this.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 question or Study aims</a:t>
            </a:r>
          </a:p>
          <a:p>
            <a:r>
              <a:rPr lang="en-US" dirty="0"/>
              <a:t>Search &amp; eligibility</a:t>
            </a:r>
          </a:p>
          <a:p>
            <a:r>
              <a:rPr lang="en-US" dirty="0"/>
              <a:t>Coding, computation of effects, conversions</a:t>
            </a:r>
          </a:p>
          <a:p>
            <a:r>
              <a:rPr lang="en-US" dirty="0">
                <a:solidFill>
                  <a:srgbClr val="FF0000"/>
                </a:solidFill>
              </a:rPr>
              <a:t>Analysis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Overall</a:t>
            </a:r>
          </a:p>
          <a:p>
            <a:pPr lvl="1"/>
            <a:r>
              <a:rPr lang="en-US" dirty="0"/>
              <a:t>Graphs</a:t>
            </a:r>
          </a:p>
          <a:p>
            <a:pPr lvl="1"/>
            <a:r>
              <a:rPr lang="en-US" dirty="0"/>
              <a:t>Moderators</a:t>
            </a:r>
          </a:p>
          <a:p>
            <a:pPr lvl="1"/>
            <a:r>
              <a:rPr lang="en-US" dirty="0"/>
              <a:t>Sensitivity</a:t>
            </a:r>
          </a:p>
          <a:p>
            <a:r>
              <a:rPr lang="en-US" dirty="0"/>
              <a:t>Discussion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96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44880" y="239931"/>
            <a:ext cx="10058400" cy="1450757"/>
          </a:xfrm>
        </p:spPr>
        <p:txBody>
          <a:bodyPr/>
          <a:lstStyle/>
          <a:p>
            <a:r>
              <a:rPr lang="en-US" dirty="0" smtClean="0"/>
              <a:t>Graphs 1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686" y="721825"/>
            <a:ext cx="9170919" cy="5940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077" y="1690688"/>
            <a:ext cx="336444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Forest Plot </a:t>
            </a:r>
          </a:p>
          <a:p>
            <a:r>
              <a:rPr lang="en-US" sz="2800" dirty="0" smtClean="0"/>
              <a:t>Overall results</a:t>
            </a:r>
          </a:p>
          <a:p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Study information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Forest plot symbols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Overall mean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72533" y="4842933"/>
            <a:ext cx="2675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Will show you how to create </a:t>
            </a:r>
            <a:r>
              <a:rPr lang="en-US" smtClean="0"/>
              <a:t>these with CMA.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3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23804"/>
            <a:ext cx="10058400" cy="1450757"/>
          </a:xfrm>
        </p:spPr>
        <p:txBody>
          <a:bodyPr/>
          <a:lstStyle/>
          <a:p>
            <a:r>
              <a:rPr lang="en-US" dirty="0" smtClean="0"/>
              <a:t>Graphs 2 </a:t>
            </a:r>
            <a:r>
              <a:rPr lang="mr-IN" dirty="0" smtClean="0"/>
              <a:t>–</a:t>
            </a:r>
            <a:r>
              <a:rPr lang="en-US" dirty="0" smtClean="0"/>
              <a:t> follow up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28" y="2542736"/>
            <a:ext cx="10850144" cy="43222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2068" y="1743895"/>
            <a:ext cx="11096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Note that the effect sizes are small, but we do not know what happened to the </a:t>
            </a:r>
            <a:r>
              <a:rPr lang="en-US" sz="2800" dirty="0" smtClean="0"/>
              <a:t>means pre-post for the two groups.  </a:t>
            </a:r>
            <a:r>
              <a:rPr lang="en-US" sz="2800" dirty="0" smtClean="0"/>
              <a:t>Need an extra graph or table.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693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67" y="-14423"/>
            <a:ext cx="8009467" cy="68724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7452" y="2180492"/>
            <a:ext cx="31772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Some indication that exercise is about as effective as medication and that it may add to effects beyond medication.  Too few studies to be conclusive.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55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59" y="0"/>
            <a:ext cx="10058400" cy="1450757"/>
          </a:xfrm>
        </p:spPr>
        <p:txBody>
          <a:bodyPr/>
          <a:lstStyle/>
          <a:p>
            <a:r>
              <a:rPr lang="en-US" dirty="0" smtClean="0"/>
              <a:t>Graphs 4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25" y="1168400"/>
            <a:ext cx="9322958" cy="568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3046" y="1871003"/>
            <a:ext cx="24239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Trim-and-fill is one kind of sensitivity (what if?) analysis. 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978769" y="506437"/>
            <a:ext cx="2074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Funnel Plot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8732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591" y="-292629"/>
            <a:ext cx="10515600" cy="1325563"/>
          </a:xfrm>
        </p:spPr>
        <p:txBody>
          <a:bodyPr/>
          <a:lstStyle/>
          <a:p>
            <a:r>
              <a:rPr lang="en-US" dirty="0" smtClean="0"/>
              <a:t>Moderator </a:t>
            </a:r>
            <a:r>
              <a:rPr lang="en-US" smtClean="0"/>
              <a:t>(categorical)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" y="1032934"/>
            <a:ext cx="8899288" cy="56615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08362" y="320382"/>
            <a:ext cx="2445438" cy="364670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Research question or Study aims</a:t>
            </a:r>
          </a:p>
          <a:p>
            <a:r>
              <a:rPr lang="en-US" dirty="0"/>
              <a:t>Search &amp; eligibility</a:t>
            </a:r>
          </a:p>
          <a:p>
            <a:r>
              <a:rPr lang="en-US" dirty="0"/>
              <a:t>Coding, computation of effects, conversions</a:t>
            </a:r>
          </a:p>
          <a:p>
            <a:r>
              <a:rPr lang="en-US" dirty="0">
                <a:solidFill>
                  <a:srgbClr val="FF0000"/>
                </a:solidFill>
              </a:rPr>
              <a:t>Analysis</a:t>
            </a:r>
          </a:p>
          <a:p>
            <a:pPr lvl="1"/>
            <a:r>
              <a:rPr lang="en-US" dirty="0"/>
              <a:t>Overall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Graphs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Moderators</a:t>
            </a:r>
          </a:p>
          <a:p>
            <a:pPr lvl="1"/>
            <a:r>
              <a:rPr lang="en-US" dirty="0"/>
              <a:t>Sensitivity</a:t>
            </a:r>
          </a:p>
          <a:p>
            <a:r>
              <a:rPr lang="en-US" dirty="0"/>
              <a:t>Discussion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48468" y="4207377"/>
            <a:ext cx="33950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They noted a significant difference between subgroups. No blinding -&gt; bigger effect.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714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Trim-and-fill</a:t>
            </a:r>
          </a:p>
          <a:p>
            <a:r>
              <a:rPr lang="en-US" dirty="0" smtClean="0"/>
              <a:t>With multiple-arm studies, chose the arm with the largest effect (failed to ask ‘what if?’)</a:t>
            </a:r>
          </a:p>
          <a:p>
            <a:r>
              <a:rPr lang="en-US" dirty="0" smtClean="0"/>
              <a:t>Did not report any adjustment for outliers or differences in coder judgment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 question or Study aims</a:t>
            </a:r>
          </a:p>
          <a:p>
            <a:r>
              <a:rPr lang="en-US" dirty="0"/>
              <a:t>Search &amp; eligibility</a:t>
            </a:r>
          </a:p>
          <a:p>
            <a:r>
              <a:rPr lang="en-US" dirty="0"/>
              <a:t>Coding, computation of effects, conversions</a:t>
            </a:r>
          </a:p>
          <a:p>
            <a:r>
              <a:rPr lang="en-US" dirty="0">
                <a:solidFill>
                  <a:srgbClr val="FF0000"/>
                </a:solidFill>
              </a:rPr>
              <a:t>Analysis</a:t>
            </a:r>
          </a:p>
          <a:p>
            <a:pPr lvl="1"/>
            <a:r>
              <a:rPr lang="en-US" dirty="0"/>
              <a:t>Overall</a:t>
            </a:r>
          </a:p>
          <a:p>
            <a:pPr lvl="1"/>
            <a:r>
              <a:rPr lang="en-US" dirty="0"/>
              <a:t>Graphs</a:t>
            </a:r>
          </a:p>
          <a:p>
            <a:pPr lvl="1"/>
            <a:r>
              <a:rPr lang="en-US" dirty="0"/>
              <a:t>Moderators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Sensitivity</a:t>
            </a:r>
          </a:p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Paragraph saying what is new and different</a:t>
            </a:r>
          </a:p>
          <a:p>
            <a:r>
              <a:rPr lang="en-US" dirty="0" smtClean="0"/>
              <a:t>Overall, exercise effective</a:t>
            </a:r>
          </a:p>
          <a:p>
            <a:r>
              <a:rPr lang="en-US" dirty="0" smtClean="0"/>
              <a:t>Difference between blinded and not</a:t>
            </a:r>
          </a:p>
          <a:p>
            <a:r>
              <a:rPr lang="en-US" dirty="0" smtClean="0"/>
              <a:t>Publication bias analyses suggest overall difference smaller, but still there</a:t>
            </a:r>
          </a:p>
          <a:p>
            <a:r>
              <a:rPr lang="en-US" dirty="0" smtClean="0"/>
              <a:t>Difference for control but not for conventional treatment (CBT etc.)</a:t>
            </a:r>
          </a:p>
          <a:p>
            <a:r>
              <a:rPr lang="en-US" dirty="0" smtClean="0"/>
              <a:t>Effects of exercise diminish after treatment ends</a:t>
            </a:r>
          </a:p>
          <a:p>
            <a:r>
              <a:rPr lang="en-US" dirty="0" smtClean="0"/>
              <a:t>Need effectiveness studies, and studies of patient adherence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Research question or Study aims</a:t>
            </a:r>
          </a:p>
          <a:p>
            <a:r>
              <a:rPr lang="en-US" dirty="0"/>
              <a:t>Search &amp; eligibility</a:t>
            </a:r>
          </a:p>
          <a:p>
            <a:r>
              <a:rPr lang="en-US" dirty="0"/>
              <a:t>Coding, computation of effects, conversions</a:t>
            </a:r>
          </a:p>
          <a:p>
            <a:r>
              <a:rPr lang="en-US" dirty="0"/>
              <a:t>Analysis</a:t>
            </a:r>
          </a:p>
          <a:p>
            <a:pPr lvl="1"/>
            <a:r>
              <a:rPr lang="en-US" dirty="0"/>
              <a:t>Overall</a:t>
            </a:r>
          </a:p>
          <a:p>
            <a:pPr lvl="1"/>
            <a:r>
              <a:rPr lang="en-US" dirty="0"/>
              <a:t>Graphs</a:t>
            </a:r>
          </a:p>
          <a:p>
            <a:pPr lvl="1"/>
            <a:r>
              <a:rPr lang="en-US" dirty="0"/>
              <a:t>Moderators</a:t>
            </a:r>
          </a:p>
          <a:p>
            <a:pPr lvl="1"/>
            <a:r>
              <a:rPr lang="en-US" dirty="0"/>
              <a:t>Sensitivity</a:t>
            </a:r>
          </a:p>
          <a:p>
            <a:r>
              <a:rPr lang="en-US" dirty="0">
                <a:solidFill>
                  <a:srgbClr val="FF0000"/>
                </a:solidFill>
              </a:rPr>
              <a:t>Discussion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4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</a:p>
          <a:p>
            <a:pPr lvl="1"/>
            <a:r>
              <a:rPr lang="en-US" dirty="0" smtClean="0"/>
              <a:t>Quantitative analysis of study outcomes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nalysis of effect sizes</a:t>
            </a:r>
          </a:p>
          <a:p>
            <a:pPr lvl="1"/>
            <a:r>
              <a:rPr lang="en-US" dirty="0" smtClean="0"/>
              <a:t>Ordinary data analysis </a:t>
            </a:r>
            <a:r>
              <a:rPr lang="en-US" dirty="0" smtClean="0"/>
              <a:t>except </a:t>
            </a:r>
            <a:r>
              <a:rPr lang="en-US" dirty="0" smtClean="0"/>
              <a:t>known precisions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446" y="128349"/>
            <a:ext cx="6072554" cy="6622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4567" y="4318782"/>
            <a:ext cx="4375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Software we will use is called CMA or Comprehensive Meta Analysis.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53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Nice job with: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Flow chart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Search terms &amp; data in appendix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Random-effects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Graphs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Publication bias and study quality (blinding) assessments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Logical next steps and where studies are needed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Could have improved by: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Prediction intervals and </a:t>
            </a:r>
            <a:r>
              <a:rPr lang="en-US" dirty="0" smtClean="0"/>
              <a:t>REVC (plausible to get no true effect studies)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Graph of pre and post means for follow up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Rater (coder) reliability: </a:t>
            </a:r>
            <a:r>
              <a:rPr lang="en-US" dirty="0" smtClean="0"/>
              <a:t>percent </a:t>
            </a:r>
            <a:r>
              <a:rPr lang="en-US" dirty="0" smtClean="0"/>
              <a:t>agree, kappa, ICC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Multiple arms </a:t>
            </a:r>
            <a:r>
              <a:rPr lang="mr-IN" dirty="0" smtClean="0"/>
              <a:t>–</a:t>
            </a:r>
            <a:r>
              <a:rPr lang="en-US" dirty="0" smtClean="0"/>
              <a:t> chose largest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96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tomorrow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Lecture on statistical theory balanced by skill acquisition in CMA</a:t>
            </a:r>
          </a:p>
          <a:p>
            <a:r>
              <a:rPr lang="en-US" dirty="0" smtClean="0"/>
              <a:t>Series of modules punctuated with computer exercises</a:t>
            </a:r>
            <a:r>
              <a:rPr lang="en-US" smtClean="0"/>
              <a:t>, mostly </a:t>
            </a:r>
            <a:r>
              <a:rPr lang="en-US" dirty="0" smtClean="0"/>
              <a:t>using </a:t>
            </a:r>
            <a:r>
              <a:rPr lang="en-US" dirty="0" err="1" smtClean="0"/>
              <a:t>Kvam</a:t>
            </a:r>
            <a:r>
              <a:rPr lang="en-US" dirty="0" smtClean="0"/>
              <a:t> data</a:t>
            </a:r>
          </a:p>
          <a:p>
            <a:r>
              <a:rPr lang="en-US" dirty="0" smtClean="0"/>
              <a:t>1.  Download data, open CMA</a:t>
            </a:r>
          </a:p>
          <a:p>
            <a:r>
              <a:rPr lang="en-US" dirty="0"/>
              <a:t>2</a:t>
            </a:r>
            <a:r>
              <a:rPr lang="en-US" dirty="0" smtClean="0"/>
              <a:t>.  Searching for &amp; coding studies </a:t>
            </a:r>
          </a:p>
          <a:p>
            <a:r>
              <a:rPr lang="en-US" dirty="0"/>
              <a:t>3</a:t>
            </a:r>
            <a:r>
              <a:rPr lang="en-US" dirty="0" smtClean="0"/>
              <a:t>.  Common effect sizes (</a:t>
            </a:r>
            <a:r>
              <a:rPr lang="en-US" i="1" dirty="0" smtClean="0"/>
              <a:t>d, r, OR</a:t>
            </a:r>
            <a:r>
              <a:rPr lang="en-US" dirty="0" smtClean="0"/>
              <a:t>)</a:t>
            </a:r>
          </a:p>
          <a:p>
            <a:r>
              <a:rPr lang="en-US" dirty="0"/>
              <a:t>4</a:t>
            </a:r>
            <a:r>
              <a:rPr lang="en-US" dirty="0" smtClean="0"/>
              <a:t>.  Data input for CMA</a:t>
            </a:r>
          </a:p>
          <a:p>
            <a:r>
              <a:rPr lang="en-US" dirty="0"/>
              <a:t>5</a:t>
            </a:r>
            <a:r>
              <a:rPr lang="en-US" dirty="0" smtClean="0"/>
              <a:t>.  Dependent effect sizes</a:t>
            </a:r>
          </a:p>
          <a:p>
            <a:r>
              <a:rPr lang="en-US" dirty="0" smtClean="0"/>
              <a:t>6.  </a:t>
            </a:r>
            <a:r>
              <a:rPr lang="en-US" dirty="0"/>
              <a:t>Data analysis </a:t>
            </a:r>
            <a:r>
              <a:rPr lang="mr-IN" dirty="0"/>
              <a:t>–</a:t>
            </a:r>
            <a:r>
              <a:rPr lang="en-US" dirty="0"/>
              <a:t> fixed- and random-effects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7</a:t>
            </a:r>
            <a:r>
              <a:rPr lang="en-US" dirty="0" smtClean="0"/>
              <a:t>.  How CMA estimates the mean (inverse variance weights)</a:t>
            </a:r>
          </a:p>
          <a:p>
            <a:r>
              <a:rPr lang="en-US" dirty="0"/>
              <a:t>8</a:t>
            </a:r>
            <a:r>
              <a:rPr lang="en-US" dirty="0" smtClean="0"/>
              <a:t>.  Heterogeneity (Q, I-squared, tau-squared)</a:t>
            </a:r>
          </a:p>
          <a:p>
            <a:r>
              <a:rPr lang="en-US" dirty="0"/>
              <a:t>9</a:t>
            </a:r>
            <a:r>
              <a:rPr lang="en-US" dirty="0" smtClean="0"/>
              <a:t>.  Prediction and confidence intervals</a:t>
            </a:r>
          </a:p>
          <a:p>
            <a:r>
              <a:rPr lang="en-US" dirty="0" smtClean="0"/>
              <a:t>10.  Graphs </a:t>
            </a:r>
            <a:r>
              <a:rPr lang="mr-IN" dirty="0" smtClean="0"/>
              <a:t>–</a:t>
            </a:r>
            <a:r>
              <a:rPr lang="en-US" dirty="0" smtClean="0"/>
              <a:t> forest plot &amp; funnel plot; trim &amp; fill</a:t>
            </a:r>
          </a:p>
          <a:p>
            <a:r>
              <a:rPr lang="en-US" dirty="0" smtClean="0"/>
              <a:t>11. Moderators </a:t>
            </a:r>
            <a:r>
              <a:rPr lang="mr-IN" dirty="0" smtClean="0"/>
              <a:t>–</a:t>
            </a:r>
            <a:r>
              <a:rPr lang="en-US" dirty="0" smtClean="0"/>
              <a:t> categorical and continuous</a:t>
            </a:r>
          </a:p>
          <a:p>
            <a:r>
              <a:rPr lang="en-US" dirty="0" smtClean="0"/>
              <a:t>12. Sensitivity analysis</a:t>
            </a:r>
          </a:p>
          <a:p>
            <a:r>
              <a:rPr lang="en-US" dirty="0" smtClean="0"/>
              <a:t>13. Second dataset for practice (either correlation or odds ratio)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35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Research question or Study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ims</a:t>
            </a:r>
          </a:p>
          <a:p>
            <a:r>
              <a:rPr lang="en-US" dirty="0" smtClean="0"/>
              <a:t>Search &amp; eligibility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Coding, computation of effects, conversions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Analysis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Overall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Moderators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Graphs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Sensitivity</a:t>
            </a:r>
          </a:p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19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68478"/>
            <a:ext cx="10058400" cy="1450757"/>
          </a:xfrm>
        </p:spPr>
        <p:txBody>
          <a:bodyPr/>
          <a:lstStyle/>
          <a:p>
            <a:r>
              <a:rPr lang="en-US" dirty="0" smtClean="0"/>
              <a:t>Illustrative Study: </a:t>
            </a:r>
            <a:r>
              <a:rPr lang="en-US" dirty="0" err="1" smtClean="0"/>
              <a:t>Kvam</a:t>
            </a:r>
            <a:r>
              <a:rPr lang="en-US" dirty="0" smtClean="0"/>
              <a:t> et al. (2016)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59" y="1382279"/>
            <a:ext cx="11207409" cy="450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exercise an effective treatment of depression compared to control (wait list)?</a:t>
            </a:r>
          </a:p>
          <a:p>
            <a:r>
              <a:rPr lang="en-US" dirty="0" smtClean="0"/>
              <a:t>Is exercise an effective adjutant treatment to conventional treatment (e.g., beyond drugs)?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Research question or Study aims</a:t>
            </a:r>
          </a:p>
          <a:p>
            <a:r>
              <a:rPr lang="en-US" dirty="0"/>
              <a:t>Search &amp; eligibility</a:t>
            </a:r>
          </a:p>
          <a:p>
            <a:r>
              <a:rPr lang="en-US" dirty="0"/>
              <a:t>Coding, computation of effects, conversions</a:t>
            </a:r>
          </a:p>
          <a:p>
            <a:r>
              <a:rPr lang="en-US" dirty="0"/>
              <a:t>Analysis</a:t>
            </a:r>
          </a:p>
          <a:p>
            <a:pPr lvl="1"/>
            <a:r>
              <a:rPr lang="en-US" dirty="0"/>
              <a:t>Overall</a:t>
            </a:r>
          </a:p>
          <a:p>
            <a:pPr lvl="1"/>
            <a:r>
              <a:rPr lang="en-US" dirty="0"/>
              <a:t>Moderators</a:t>
            </a:r>
          </a:p>
          <a:p>
            <a:pPr lvl="1"/>
            <a:r>
              <a:rPr lang="en-US" dirty="0"/>
              <a:t>Graphs</a:t>
            </a:r>
          </a:p>
          <a:p>
            <a:pPr lvl="1"/>
            <a:r>
              <a:rPr lang="en-US" dirty="0"/>
              <a:t>Sensitivity</a:t>
            </a:r>
          </a:p>
          <a:p>
            <a:r>
              <a:rPr lang="en-US" dirty="0"/>
              <a:t>Discussion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&amp; Eligibility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733" y="0"/>
            <a:ext cx="541806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2055813"/>
            <a:ext cx="5486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Your search should be replicable.  A flow diagram (see PRISMA) is a good way to communication your decisions to the reader and to future meta-analysts in the same domain</a:t>
            </a:r>
            <a:r>
              <a:rPr lang="en-US" dirty="0" smtClean="0"/>
              <a:t>. </a:t>
            </a:r>
            <a:r>
              <a:rPr lang="en-US" b="1" dirty="0" smtClean="0"/>
              <a:t>KEEP RECORDS OF THE PROCESS </a:t>
            </a:r>
            <a:r>
              <a:rPr lang="mr-IN" b="1" dirty="0" smtClean="0"/>
              <a:t>–</a:t>
            </a:r>
            <a:r>
              <a:rPr lang="en-US" b="1" dirty="0" smtClean="0"/>
              <a:t> VERY HARD TO CREATE DIAGRAM AFTER THE FACT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Additional criteria for eligibility </a:t>
            </a:r>
            <a:r>
              <a:rPr lang="mr-IN" dirty="0" smtClean="0"/>
              <a:t>–</a:t>
            </a:r>
            <a:r>
              <a:rPr lang="en-US" dirty="0" smtClean="0"/>
              <a:t> participants with a unipolar depression diagnosis, study has a no-exercise control group, etc.  Some journals require you to list those articles you excluded, so keep a database along the way.  </a:t>
            </a:r>
            <a:r>
              <a:rPr lang="en-US" b="1" dirty="0" smtClean="0"/>
              <a:t>You will also want some indication of decision agreement among your coders, </a:t>
            </a:r>
            <a:r>
              <a:rPr lang="en-US" dirty="0" smtClean="0"/>
              <a:t>so keep records of that, too.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583"/>
            <a:ext cx="10515600" cy="1325563"/>
          </a:xfrm>
        </p:spPr>
        <p:txBody>
          <a:bodyPr/>
          <a:lstStyle/>
          <a:p>
            <a:r>
              <a:rPr lang="en-US" dirty="0" smtClean="0"/>
              <a:t>Coding, Computing, Converting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81746"/>
            <a:ext cx="5181600" cy="4351338"/>
          </a:xfrm>
        </p:spPr>
        <p:txBody>
          <a:bodyPr>
            <a:noAutofit/>
          </a:bodyPr>
          <a:lstStyle/>
          <a:p>
            <a:r>
              <a:rPr lang="en-US" dirty="0" smtClean="0"/>
              <a:t>Meta-analysis requires effect sizes as data points.  </a:t>
            </a:r>
          </a:p>
          <a:p>
            <a:r>
              <a:rPr lang="en-US" dirty="0" smtClean="0"/>
              <a:t>Many journals now require the inclusion of effect sizes, </a:t>
            </a:r>
            <a:r>
              <a:rPr lang="en-US" i="1" dirty="0" smtClean="0"/>
              <a:t>but many articles do not have them</a:t>
            </a:r>
            <a:r>
              <a:rPr lang="en-US" dirty="0" smtClean="0"/>
              <a:t>.</a:t>
            </a:r>
          </a:p>
          <a:p>
            <a:r>
              <a:rPr lang="en-US" dirty="0" smtClean="0"/>
              <a:t>Articles may report an effect size different from the one you want</a:t>
            </a:r>
          </a:p>
          <a:p>
            <a:r>
              <a:rPr lang="en-US" dirty="0" smtClean="0"/>
              <a:t>Articles may report data that you can convert to an effect size you want</a:t>
            </a:r>
          </a:p>
          <a:p>
            <a:r>
              <a:rPr lang="en-US" dirty="0" smtClean="0"/>
              <a:t>CMA is good at conversions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 question or Study aims</a:t>
            </a:r>
          </a:p>
          <a:p>
            <a:r>
              <a:rPr lang="en-US" dirty="0"/>
              <a:t>Search &amp; eligibility</a:t>
            </a:r>
          </a:p>
          <a:p>
            <a:r>
              <a:rPr lang="en-US" dirty="0">
                <a:solidFill>
                  <a:srgbClr val="FF0000"/>
                </a:solidFill>
              </a:rPr>
              <a:t>Coding, computation of effects, conversions</a:t>
            </a:r>
          </a:p>
          <a:p>
            <a:r>
              <a:rPr lang="en-US" dirty="0"/>
              <a:t>Analysis</a:t>
            </a:r>
          </a:p>
          <a:p>
            <a:pPr lvl="1"/>
            <a:r>
              <a:rPr lang="en-US" dirty="0"/>
              <a:t>Overall</a:t>
            </a:r>
          </a:p>
          <a:p>
            <a:pPr lvl="1"/>
            <a:r>
              <a:rPr lang="en-US" dirty="0"/>
              <a:t>Moderators</a:t>
            </a:r>
          </a:p>
          <a:p>
            <a:pPr lvl="1"/>
            <a:r>
              <a:rPr lang="en-US" dirty="0"/>
              <a:t>Graphs</a:t>
            </a:r>
          </a:p>
          <a:p>
            <a:pPr lvl="1"/>
            <a:r>
              <a:rPr lang="en-US" dirty="0"/>
              <a:t>Sensitivity</a:t>
            </a:r>
          </a:p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55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Effect Sizes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4343431"/>
              </p:ext>
            </p:extLst>
          </p:nvPr>
        </p:nvGraphicFramePr>
        <p:xfrm>
          <a:off x="1803400" y="1819275"/>
          <a:ext cx="178435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3" imgW="800100" imgH="457200" progId="Equation.3">
                  <p:embed/>
                </p:oleObj>
              </mc:Choice>
              <mc:Fallback>
                <p:oleObj name="Equation" r:id="rId3" imgW="800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1819275"/>
                        <a:ext cx="178435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556089"/>
              </p:ext>
            </p:extLst>
          </p:nvPr>
        </p:nvGraphicFramePr>
        <p:xfrm>
          <a:off x="1802823" y="3383642"/>
          <a:ext cx="1785504" cy="1045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5" imgW="736600" imgH="431800" progId="Equation.3">
                  <p:embed/>
                </p:oleObj>
              </mc:Choice>
              <mc:Fallback>
                <p:oleObj name="Equation" r:id="rId5" imgW="736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2823" y="3383642"/>
                        <a:ext cx="1785504" cy="10456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85021"/>
              </p:ext>
            </p:extLst>
          </p:nvPr>
        </p:nvGraphicFramePr>
        <p:xfrm>
          <a:off x="1690255" y="4765652"/>
          <a:ext cx="6096000" cy="1480161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oudy Old Style" charset="0"/>
                        <a:ea typeface="ＭＳ Ｐゴシック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udy Old Style" charset="0"/>
                          <a:ea typeface="ＭＳ Ｐゴシック" charset="-128"/>
                        </a:rPr>
                        <a:t>Events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udy Old Style" charset="0"/>
                          <a:ea typeface="ＭＳ Ｐゴシック" charset="-128"/>
                        </a:rPr>
                        <a:t>Non-Events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oudy Old Style" charset="0"/>
                        <a:ea typeface="ＭＳ Ｐゴシック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oudy Old Style" charset="0"/>
                          <a:ea typeface="ＭＳ Ｐゴシック" charset="-128"/>
                        </a:rPr>
                        <a:t>Treated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oudy Old Style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oudy Old Style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oudy Old Style" charset="0"/>
                          <a:ea typeface="ＭＳ Ｐゴシック" charset="-128"/>
                        </a:rPr>
                        <a:t>n1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CCCC"/>
                    </a:solidFill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oudy Old Style" charset="0"/>
                          <a:ea typeface="ＭＳ Ｐゴシック" charset="-128"/>
                        </a:rPr>
                        <a:t>Control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oudy Old Style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oudy Old Style" charset="0"/>
                          <a:ea typeface="ＭＳ Ｐゴシック" charset="-128"/>
                        </a:rPr>
                        <a:t>D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oudy Old Style" charset="0"/>
                          <a:ea typeface="ＭＳ Ｐゴシック" charset="-128"/>
                        </a:rPr>
                        <a:t>n2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7E7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oudy Old Style" charset="0"/>
                        <a:ea typeface="ＭＳ Ｐゴシック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oudy Old Style" charset="0"/>
                        <a:ea typeface="ＭＳ Ｐゴシック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oudy Old Style" charset="0"/>
                        <a:ea typeface="ＭＳ Ｐゴシック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oudy Old Style" charset="0"/>
                          <a:ea typeface="ＭＳ Ｐゴシック" charset="-128"/>
                        </a:rPr>
                        <a:t>Total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742302"/>
              </p:ext>
            </p:extLst>
          </p:nvPr>
        </p:nvGraphicFramePr>
        <p:xfrm>
          <a:off x="9181379" y="4655138"/>
          <a:ext cx="2054225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7" imgW="787400" imgH="609600" progId="Equation.3">
                  <p:embed/>
                </p:oleObj>
              </mc:Choice>
              <mc:Fallback>
                <p:oleObj name="Equation" r:id="rId7" imgW="7874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1379" y="4655138"/>
                        <a:ext cx="2054225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474841" y="1798227"/>
            <a:ext cx="5874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Standardized Mean Difference </a:t>
            </a:r>
            <a:r>
              <a:rPr lang="en-US" sz="2800" dirty="0"/>
              <a:t>(</a:t>
            </a:r>
            <a:r>
              <a:rPr lang="en-US" sz="2800" dirty="0" smtClean="0"/>
              <a:t>SMD).  Similar to </a:t>
            </a:r>
            <a:r>
              <a:rPr lang="en-US" sz="2800" i="1" dirty="0" smtClean="0"/>
              <a:t>z</a:t>
            </a:r>
            <a:r>
              <a:rPr lang="en-US" sz="2800" dirty="0" smtClean="0"/>
              <a:t> score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474841" y="3383642"/>
            <a:ext cx="5874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Pearson product-moment correlation coefficient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318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733" y="-375049"/>
            <a:ext cx="9836267" cy="503145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7687"/>
            <a:ext cx="8829822" cy="31177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99901" y="4656406"/>
            <a:ext cx="111101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Binary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484012" y="4607235"/>
            <a:ext cx="1786597" cy="30239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439464" y="5597288"/>
            <a:ext cx="1071447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Scales</a:t>
            </a:r>
            <a:endParaRPr lang="en-US" sz="28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7196667" y="5179626"/>
            <a:ext cx="2203234" cy="61157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339919" y="5574473"/>
            <a:ext cx="2059982" cy="21672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97200" y="3617687"/>
            <a:ext cx="1356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Exercise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078996" y="3617687"/>
            <a:ext cx="1260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Control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89068" y="1892236"/>
            <a:ext cx="230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a common scale.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484012" y="5791200"/>
            <a:ext cx="1955452" cy="6769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257</TotalTime>
  <Words>1065</Words>
  <Application>Microsoft Macintosh PowerPoint</Application>
  <PresentationFormat>Widescreen</PresentationFormat>
  <Paragraphs>190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Calibri Light</vt:lpstr>
      <vt:lpstr>Goudy Old Style</vt:lpstr>
      <vt:lpstr>Mangal</vt:lpstr>
      <vt:lpstr>ＭＳ Ｐゴシック</vt:lpstr>
      <vt:lpstr>Retrospect</vt:lpstr>
      <vt:lpstr>Equation</vt:lpstr>
      <vt:lpstr>Meta-analysis Overview</vt:lpstr>
      <vt:lpstr>Meta-Analysis</vt:lpstr>
      <vt:lpstr>Steps</vt:lpstr>
      <vt:lpstr>Illustrative Study: Kvam et al. (2016)</vt:lpstr>
      <vt:lpstr>Research Question</vt:lpstr>
      <vt:lpstr>Search &amp; Eligibility </vt:lpstr>
      <vt:lpstr>Coding, Computing, Converting</vt:lpstr>
      <vt:lpstr>Common Effect Sizes</vt:lpstr>
      <vt:lpstr>Data</vt:lpstr>
      <vt:lpstr>Analysis 1 – model choice</vt:lpstr>
      <vt:lpstr>Analysis 2 – model specifics</vt:lpstr>
      <vt:lpstr>Analysis 3 – overall (summary) results</vt:lpstr>
      <vt:lpstr>Graphs 1 </vt:lpstr>
      <vt:lpstr>Graphs 2 – follow up</vt:lpstr>
      <vt:lpstr>Graphs 3</vt:lpstr>
      <vt:lpstr>Graphs 4 </vt:lpstr>
      <vt:lpstr>Moderator (categorical)</vt:lpstr>
      <vt:lpstr>Sensitivity</vt:lpstr>
      <vt:lpstr>Discussion</vt:lpstr>
      <vt:lpstr>Critique</vt:lpstr>
      <vt:lpstr>Plan for tomorrow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Meta-analysis Overview</dc:title>
  <dc:creator>Brannick, Michael</dc:creator>
  <cp:lastModifiedBy>Brannick, Michael</cp:lastModifiedBy>
  <cp:revision>29</cp:revision>
  <dcterms:created xsi:type="dcterms:W3CDTF">2016-10-29T20:15:35Z</dcterms:created>
  <dcterms:modified xsi:type="dcterms:W3CDTF">2016-11-21T20:45:40Z</dcterms:modified>
</cp:coreProperties>
</file>