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1"/>
  </p:notesMasterIdLst>
  <p:sldIdLst>
    <p:sldId id="256" r:id="rId2"/>
    <p:sldId id="278" r:id="rId3"/>
    <p:sldId id="279" r:id="rId4"/>
    <p:sldId id="345" r:id="rId5"/>
    <p:sldId id="258" r:id="rId6"/>
    <p:sldId id="259" r:id="rId7"/>
    <p:sldId id="280" r:id="rId8"/>
    <p:sldId id="261" r:id="rId9"/>
    <p:sldId id="263" r:id="rId10"/>
    <p:sldId id="264" r:id="rId11"/>
    <p:sldId id="288" r:id="rId12"/>
    <p:sldId id="289" r:id="rId13"/>
    <p:sldId id="363" r:id="rId14"/>
    <p:sldId id="265" r:id="rId15"/>
    <p:sldId id="266" r:id="rId16"/>
    <p:sldId id="287" r:id="rId17"/>
    <p:sldId id="346" r:id="rId18"/>
    <p:sldId id="347" r:id="rId19"/>
    <p:sldId id="348" r:id="rId20"/>
    <p:sldId id="351" r:id="rId21"/>
    <p:sldId id="294" r:id="rId22"/>
    <p:sldId id="295" r:id="rId23"/>
    <p:sldId id="267" r:id="rId24"/>
    <p:sldId id="293" r:id="rId25"/>
    <p:sldId id="296" r:id="rId26"/>
    <p:sldId id="297" r:id="rId27"/>
    <p:sldId id="298" r:id="rId28"/>
    <p:sldId id="299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9" r:id="rId37"/>
    <p:sldId id="321" r:id="rId38"/>
    <p:sldId id="300" r:id="rId39"/>
    <p:sldId id="349" r:id="rId40"/>
    <p:sldId id="350" r:id="rId41"/>
    <p:sldId id="352" r:id="rId42"/>
    <p:sldId id="353" r:id="rId43"/>
    <p:sldId id="354" r:id="rId44"/>
    <p:sldId id="364" r:id="rId45"/>
    <p:sldId id="308" r:id="rId46"/>
    <p:sldId id="310" r:id="rId47"/>
    <p:sldId id="311" r:id="rId48"/>
    <p:sldId id="312" r:id="rId49"/>
    <p:sldId id="31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0" autoAdjust="0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92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1" Type="http://schemas.openxmlformats.org/officeDocument/2006/relationships/image" Target="../media/image21.w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8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9.wmf"/><Relationship Id="rId3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8.w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7" Type="http://schemas.openxmlformats.org/officeDocument/2006/relationships/image" Target="../media/image31.wmf"/><Relationship Id="rId1" Type="http://schemas.openxmlformats.org/officeDocument/2006/relationships/image" Target="../media/image7.wmf"/><Relationship Id="rId2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42.wmf"/><Relationship Id="rId3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21E65-9C62-9B41-B5F3-47DA42B83021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82A44-1794-644E-A80F-FC421482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2A44-1794-644E-A80F-FC42148297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21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wmf"/><Relationship Id="rId9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culty.cas.usf.edu/mbrannick/meta/index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2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w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28.wmf"/><Relationship Id="rId14" Type="http://schemas.openxmlformats.org/officeDocument/2006/relationships/oleObject" Target="../embeddings/oleObject24.bin"/><Relationship Id="rId15" Type="http://schemas.openxmlformats.org/officeDocument/2006/relationships/image" Target="../media/image29.wmf"/><Relationship Id="rId16" Type="http://schemas.openxmlformats.org/officeDocument/2006/relationships/oleObject" Target="../embeddings/oleObject25.bin"/><Relationship Id="rId17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41.wmf"/><Relationship Id="rId5" Type="http://schemas.openxmlformats.org/officeDocument/2006/relationships/image" Target="../media/image2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4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Meta-analysis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T. Brannick, University of South Florida</a:t>
            </a:r>
          </a:p>
          <a:p>
            <a:r>
              <a:rPr lang="en-US" smtClean="0">
                <a:effectLst/>
              </a:rPr>
              <a:t>Workshop for Eotvos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Lorand</a:t>
            </a:r>
            <a:r>
              <a:rPr lang="en-US" dirty="0" smtClean="0">
                <a:effectLst/>
              </a:rPr>
              <a:t> University</a:t>
            </a:r>
            <a:r>
              <a:rPr lang="en-US" dirty="0" smtClean="0"/>
              <a:t>, Budapest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583"/>
            <a:ext cx="10515600" cy="1325563"/>
          </a:xfrm>
        </p:spPr>
        <p:txBody>
          <a:bodyPr/>
          <a:lstStyle/>
          <a:p>
            <a:r>
              <a:rPr lang="en-US" dirty="0" smtClean="0"/>
              <a:t>Coding, Computing, Converting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5735"/>
            <a:ext cx="5181600" cy="4351338"/>
          </a:xfrm>
        </p:spPr>
        <p:txBody>
          <a:bodyPr>
            <a:noAutofit/>
          </a:bodyPr>
          <a:lstStyle/>
          <a:p>
            <a:r>
              <a:rPr lang="en-US" sz="2800" dirty="0" smtClean="0"/>
              <a:t>Meta-analysis requires effect sizes as data points</a:t>
            </a:r>
            <a:r>
              <a:rPr lang="en-US" dirty="0" smtClean="0"/>
              <a:t>.  Analysis requires one common effect size across studies, e.g., </a:t>
            </a:r>
            <a:r>
              <a:rPr lang="en-US" i="1" dirty="0" smtClean="0"/>
              <a:t>d</a:t>
            </a:r>
            <a:r>
              <a:rPr lang="en-US" dirty="0" smtClean="0"/>
              <a:t> or </a:t>
            </a:r>
            <a:r>
              <a:rPr lang="en-US" i="1" dirty="0" smtClean="0"/>
              <a:t>r</a:t>
            </a:r>
            <a:r>
              <a:rPr lang="en-US" dirty="0" smtClean="0"/>
              <a:t>  </a:t>
            </a:r>
            <a:endParaRPr lang="en-US" dirty="0" smtClean="0"/>
          </a:p>
          <a:p>
            <a:r>
              <a:rPr lang="en-US" dirty="0" smtClean="0"/>
              <a:t>Many journals now require the inclusion of effect sizes, </a:t>
            </a:r>
            <a:r>
              <a:rPr lang="en-US" i="1" dirty="0" smtClean="0"/>
              <a:t>but many articles do not have them</a:t>
            </a:r>
            <a:r>
              <a:rPr lang="en-US" dirty="0" smtClean="0"/>
              <a:t>.</a:t>
            </a:r>
          </a:p>
          <a:p>
            <a:r>
              <a:rPr lang="en-US" sz="2800" dirty="0" smtClean="0"/>
              <a:t>Articles may report an effect size different from the one you </a:t>
            </a:r>
            <a:r>
              <a:rPr lang="en-US" sz="2800" dirty="0" smtClean="0"/>
              <a:t>want, but you </a:t>
            </a:r>
            <a:r>
              <a:rPr lang="en-US" sz="2800" dirty="0" smtClean="0"/>
              <a:t>can convert to an effect size you </a:t>
            </a:r>
            <a:r>
              <a:rPr lang="en-US" sz="2800" dirty="0" smtClean="0"/>
              <a:t>want; keep track of original metric (code it)</a:t>
            </a:r>
            <a:endParaRPr lang="en-US" sz="2800" dirty="0" smtClean="0"/>
          </a:p>
          <a:p>
            <a:r>
              <a:rPr lang="en-US" sz="2800" dirty="0" smtClean="0"/>
              <a:t>CMA is good at conversions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>
                <a:solidFill>
                  <a:srgbClr val="FF0000"/>
                </a:solidFill>
              </a:rPr>
              <a:t>Coding, computation of effects, conversions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 smtClean="0"/>
              <a:t>Moderators</a:t>
            </a:r>
            <a:endParaRPr lang="en-US" dirty="0"/>
          </a:p>
          <a:p>
            <a:pPr lvl="1"/>
            <a:r>
              <a:rPr lang="en-US" dirty="0" smtClean="0"/>
              <a:t>Sensitivity</a:t>
            </a:r>
            <a:endParaRPr lang="en-US" dirty="0"/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6996854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a database </a:t>
            </a:r>
            <a:r>
              <a:rPr lang="en-US" dirty="0" smtClean="0"/>
              <a:t>to keep track of your search and decisions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reate a PRISMA </a:t>
            </a:r>
            <a:r>
              <a:rPr lang="en-US" sz="2800" dirty="0" smtClean="0"/>
              <a:t>flowchart</a:t>
            </a:r>
            <a:r>
              <a:rPr lang="en-US" dirty="0"/>
              <a:t>;</a:t>
            </a:r>
            <a:r>
              <a:rPr lang="en-US" dirty="0" smtClean="0"/>
              <a:t> hard </a:t>
            </a:r>
            <a:r>
              <a:rPr lang="en-US" dirty="0" smtClean="0"/>
              <a:t>to do this if you don’t keep good records</a:t>
            </a:r>
          </a:p>
          <a:p>
            <a:r>
              <a:rPr lang="en-US" sz="2800" dirty="0" smtClean="0"/>
              <a:t>I use Excel</a:t>
            </a:r>
            <a:r>
              <a:rPr lang="en-US" dirty="0" smtClean="0"/>
              <a:t>, but any database will do</a:t>
            </a:r>
          </a:p>
          <a:p>
            <a:r>
              <a:rPr lang="en-US" sz="2800" dirty="0" smtClean="0"/>
              <a:t>Track the article </a:t>
            </a:r>
            <a:r>
              <a:rPr lang="en-US" dirty="0" smtClean="0"/>
              <a:t>and its disposition</a:t>
            </a:r>
          </a:p>
          <a:p>
            <a:r>
              <a:rPr lang="en-US" sz="2800" dirty="0" smtClean="0"/>
              <a:t>Use 2 coders </a:t>
            </a:r>
            <a:r>
              <a:rPr lang="en-US" dirty="0" smtClean="0"/>
              <a:t>on some or all of the articles to show reliability</a:t>
            </a:r>
          </a:p>
          <a:p>
            <a:r>
              <a:rPr lang="en-US" sz="2800" dirty="0" smtClean="0"/>
              <a:t>Get agreement on </a:t>
            </a:r>
            <a:r>
              <a:rPr lang="en-US" sz="2800" b="1" dirty="0" smtClean="0"/>
              <a:t>everything</a:t>
            </a:r>
            <a:r>
              <a:rPr lang="en-US" sz="2800" dirty="0" smtClean="0"/>
              <a:t> that is coded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 Search Setup</a:t>
            </a:r>
          </a:p>
        </p:txBody>
      </p:sp>
      <p:pic>
        <p:nvPicPr>
          <p:cNvPr id="32770" name="Content Placeholder 3" descr="Screen Shot 2015-02-04 at 2.20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37" b="-9137"/>
          <a:stretch>
            <a:fillRect/>
          </a:stretch>
        </p:blipFill>
        <p:spPr>
          <a:xfrm>
            <a:off x="2438401" y="1371601"/>
            <a:ext cx="7313613" cy="4056063"/>
          </a:xfrm>
        </p:spPr>
      </p:pic>
      <p:sp>
        <p:nvSpPr>
          <p:cNvPr id="2" name="TextBox 1"/>
          <p:cNvSpPr txBox="1"/>
          <p:nvPr/>
        </p:nvSpPr>
        <p:spPr>
          <a:xfrm>
            <a:off x="643468" y="5072064"/>
            <a:ext cx="1107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During the first (or maybe second) pass, you will be looking to see whether there are sufficient data to include the study in your meta-analysis.  When in doubt, keep the study and look up conversions.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3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keeping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" y="2058064"/>
            <a:ext cx="11984095" cy="3100856"/>
          </a:xfrm>
        </p:spPr>
      </p:pic>
    </p:spTree>
    <p:extLst>
      <p:ext uri="{BB962C8B-B14F-4D97-AF65-F5344CB8AC3E}">
        <p14:creationId xmlns:p14="http://schemas.microsoft.com/office/powerpoint/2010/main" val="6609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Effect Sizes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343431"/>
              </p:ext>
            </p:extLst>
          </p:nvPr>
        </p:nvGraphicFramePr>
        <p:xfrm>
          <a:off x="1803400" y="1819275"/>
          <a:ext cx="17843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3" imgW="800100" imgH="457200" progId="Equation.3">
                  <p:embed/>
                </p:oleObj>
              </mc:Choice>
              <mc:Fallback>
                <p:oleObj name="Equation" r:id="rId3" imgW="80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819275"/>
                        <a:ext cx="178435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556089"/>
              </p:ext>
            </p:extLst>
          </p:nvPr>
        </p:nvGraphicFramePr>
        <p:xfrm>
          <a:off x="1802823" y="3383642"/>
          <a:ext cx="1785504" cy="104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5" imgW="736600" imgH="431800" progId="Equation.3">
                  <p:embed/>
                </p:oleObj>
              </mc:Choice>
              <mc:Fallback>
                <p:oleObj name="Equation" r:id="rId5" imgW="73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823" y="3383642"/>
                        <a:ext cx="1785504" cy="1045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85021"/>
              </p:ext>
            </p:extLst>
          </p:nvPr>
        </p:nvGraphicFramePr>
        <p:xfrm>
          <a:off x="1690255" y="4765652"/>
          <a:ext cx="6096000" cy="1480161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Events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Non-Events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Treated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n1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Control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n2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19202"/>
              </p:ext>
            </p:extLst>
          </p:nvPr>
        </p:nvGraphicFramePr>
        <p:xfrm>
          <a:off x="8294943" y="4710394"/>
          <a:ext cx="205422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Equation" r:id="rId7" imgW="787400" imgH="609600" progId="Equation.3">
                  <p:embed/>
                </p:oleObj>
              </mc:Choice>
              <mc:Fallback>
                <p:oleObj name="Equation" r:id="rId7" imgW="7874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4943" y="4710394"/>
                        <a:ext cx="205422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74841" y="1798227"/>
            <a:ext cx="5874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Standardized Mean Difference </a:t>
            </a:r>
            <a:r>
              <a:rPr lang="en-US" sz="2800" dirty="0"/>
              <a:t>(</a:t>
            </a:r>
            <a:r>
              <a:rPr lang="en-US" sz="2800" dirty="0" smtClean="0"/>
              <a:t>SMD).  Similar to </a:t>
            </a:r>
            <a:r>
              <a:rPr lang="en-US" sz="2800" i="1" dirty="0" smtClean="0"/>
              <a:t>z</a:t>
            </a:r>
            <a:r>
              <a:rPr lang="en-US" sz="2800" dirty="0" smtClean="0"/>
              <a:t> score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74841" y="3383642"/>
                <a:ext cx="5874327" cy="121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Pearson product-moment correlation coefficient, where </a:t>
                </a:r>
                <a:r>
                  <a:rPr lang="en-US" sz="2800" i="1" dirty="0" smtClean="0"/>
                  <a:t>z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841" y="3383642"/>
                <a:ext cx="5874327" cy="1215589"/>
              </a:xfrm>
              <a:prstGeom prst="rect">
                <a:avLst/>
              </a:prstGeom>
              <a:blipFill rotWithShape="0">
                <a:blip r:embed="rId9"/>
                <a:stretch>
                  <a:fillRect l="-2075" t="-4523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1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170562"/>
            <a:ext cx="10058400" cy="1450757"/>
          </a:xfrm>
        </p:spPr>
        <p:txBody>
          <a:bodyPr/>
          <a:lstStyle/>
          <a:p>
            <a:r>
              <a:rPr lang="en-US" dirty="0" err="1" smtClean="0"/>
              <a:t>Kvam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33" y="-375049"/>
            <a:ext cx="9836267" cy="50314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7687"/>
            <a:ext cx="8829822" cy="3117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99901" y="4656406"/>
            <a:ext cx="111101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Binary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074855" y="4656406"/>
            <a:ext cx="1195754" cy="2532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35066" y="5616045"/>
            <a:ext cx="107144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Scales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196667" y="5179626"/>
            <a:ext cx="2203234" cy="61157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196667" y="5616045"/>
            <a:ext cx="2203234" cy="1751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97200" y="3617687"/>
            <a:ext cx="1356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Exercise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78996" y="3617687"/>
            <a:ext cx="126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 data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Create a column for study ID </a:t>
            </a:r>
            <a:r>
              <a:rPr lang="mr-IN" sz="2800" dirty="0" smtClean="0"/>
              <a:t>–</a:t>
            </a:r>
            <a:r>
              <a:rPr lang="en-US" sz="2800" dirty="0" smtClean="0"/>
              <a:t> each study needs a unique ID</a:t>
            </a:r>
          </a:p>
          <a:p>
            <a:pPr lvl="1"/>
            <a:r>
              <a:rPr lang="en-US" sz="2600" dirty="0" err="1" smtClean="0"/>
              <a:t>Kingsly</a:t>
            </a:r>
            <a:r>
              <a:rPr lang="en-US" sz="2600" dirty="0" smtClean="0"/>
              <a:t> 2006a, </a:t>
            </a:r>
            <a:r>
              <a:rPr lang="en-US" sz="2600" dirty="0" err="1" smtClean="0"/>
              <a:t>Kingsly</a:t>
            </a:r>
            <a:r>
              <a:rPr lang="en-US" sz="2600" dirty="0" smtClean="0"/>
              <a:t> 2006b, etc.</a:t>
            </a:r>
          </a:p>
          <a:p>
            <a:pPr lvl="1"/>
            <a:r>
              <a:rPr lang="en-US" sz="2600" dirty="0" smtClean="0"/>
              <a:t>Separate, additional column for year to see time effect </a:t>
            </a:r>
          </a:p>
          <a:p>
            <a:r>
              <a:rPr lang="en-US" sz="2800" dirty="0" smtClean="0"/>
              <a:t>Create column for effect size data</a:t>
            </a:r>
          </a:p>
          <a:p>
            <a:pPr lvl="1"/>
            <a:r>
              <a:rPr lang="en-US" sz="2800" dirty="0" smtClean="0"/>
              <a:t>Dialog on what kind of data</a:t>
            </a:r>
          </a:p>
          <a:p>
            <a:pPr lvl="1"/>
            <a:r>
              <a:rPr lang="en-US" sz="2800" dirty="0" smtClean="0"/>
              <a:t>Be careful to be </a:t>
            </a:r>
            <a:r>
              <a:rPr lang="en-US" sz="2800" b="1" dirty="0" smtClean="0"/>
              <a:t>consistent on direction </a:t>
            </a:r>
            <a:r>
              <a:rPr lang="en-US" sz="2800" dirty="0" smtClean="0"/>
              <a:t>of effect size!</a:t>
            </a:r>
          </a:p>
          <a:p>
            <a:r>
              <a:rPr lang="en-US" sz="2800" dirty="0" smtClean="0"/>
              <a:t>Create separate columns for different kinds of effect sizes</a:t>
            </a:r>
          </a:p>
          <a:p>
            <a:pPr lvl="1"/>
            <a:r>
              <a:rPr lang="en-US" sz="2800" dirty="0" smtClean="0"/>
              <a:t>CMA will convert them for you</a:t>
            </a:r>
          </a:p>
          <a:p>
            <a:r>
              <a:rPr lang="en-US" sz="2800" dirty="0" smtClean="0"/>
              <a:t>You can use Excel or other programs to convert effect sizes instead of CMA (generally not necessary)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64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 Exercise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partner.  Close </a:t>
            </a:r>
            <a:r>
              <a:rPr lang="en-US" dirty="0" err="1" smtClean="0"/>
              <a:t>Kvam.cma</a:t>
            </a:r>
            <a:endParaRPr lang="en-US" dirty="0" smtClean="0"/>
          </a:p>
          <a:p>
            <a:r>
              <a:rPr lang="en-US" dirty="0" smtClean="0"/>
              <a:t>Download </a:t>
            </a:r>
            <a:r>
              <a:rPr lang="en-US" i="1" dirty="0" smtClean="0"/>
              <a:t>InputExcercise.xlsx</a:t>
            </a:r>
            <a:r>
              <a:rPr lang="en-US" dirty="0" smtClean="0"/>
              <a:t> and open </a:t>
            </a:r>
            <a:r>
              <a:rPr lang="en-US" dirty="0" smtClean="0"/>
              <a:t>it; create blank page (new project) for CMA</a:t>
            </a:r>
            <a:endParaRPr lang="en-US" dirty="0" smtClean="0"/>
          </a:p>
          <a:p>
            <a:r>
              <a:rPr lang="en-US" dirty="0" smtClean="0"/>
              <a:t>Insert -&gt; column for -&gt; study names (type in study names Alms thru Fish)</a:t>
            </a:r>
          </a:p>
          <a:p>
            <a:r>
              <a:rPr lang="en-US" dirty="0" smtClean="0"/>
              <a:t>Insert -&gt; column for -&gt; effect size data -&gt; next -&gt; comparison of 2 groups -&gt; </a:t>
            </a:r>
          </a:p>
          <a:p>
            <a:r>
              <a:rPr lang="en-US" dirty="0"/>
              <a:t> </a:t>
            </a:r>
            <a:r>
              <a:rPr lang="en-US" dirty="0" smtClean="0"/>
              <a:t>  next-&gt; continuous (means) -&gt; unmatched data, posttest only – &gt;</a:t>
            </a:r>
          </a:p>
          <a:p>
            <a:r>
              <a:rPr lang="en-US" dirty="0"/>
              <a:t> </a:t>
            </a:r>
            <a:r>
              <a:rPr lang="en-US" dirty="0" smtClean="0"/>
              <a:t>  Mean, SD and N each group -&gt; finish</a:t>
            </a:r>
          </a:p>
          <a:p>
            <a:pPr marL="201168" lvl="1" indent="0">
              <a:buNone/>
            </a:pPr>
            <a:r>
              <a:rPr lang="en-US" dirty="0" smtClean="0"/>
              <a:t>  First group gets </a:t>
            </a:r>
            <a:r>
              <a:rPr lang="en-US" dirty="0" err="1" smtClean="0"/>
              <a:t>Exp</a:t>
            </a:r>
            <a:r>
              <a:rPr lang="en-US" dirty="0" smtClean="0"/>
              <a:t>, second group gest Ctrl. </a:t>
            </a:r>
          </a:p>
          <a:p>
            <a:pPr marL="201168" lvl="1" indent="0">
              <a:buNone/>
            </a:pPr>
            <a:r>
              <a:rPr lang="en-US" dirty="0" smtClean="0"/>
              <a:t> Then type in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pPr marL="201168" lvl="1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Effect direction (set to positive)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095750"/>
            <a:ext cx="61722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Exercise continued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-&gt; column for -&gt; effect size data -&gt; sample size and t</a:t>
            </a:r>
          </a:p>
          <a:p>
            <a:r>
              <a:rPr lang="en-US" dirty="0"/>
              <a:t> </a:t>
            </a:r>
            <a:r>
              <a:rPr lang="en-US" dirty="0" smtClean="0"/>
              <a:t> Input data for Easy; note we will assume equal N per group </a:t>
            </a:r>
            <a:r>
              <a:rPr lang="en-US" dirty="0" err="1" smtClean="0"/>
              <a:t>df</a:t>
            </a:r>
            <a:r>
              <a:rPr lang="en-US" dirty="0" smtClean="0"/>
              <a:t> = 58 so </a:t>
            </a:r>
            <a:r>
              <a:rPr lang="en-US" dirty="0" err="1" smtClean="0"/>
              <a:t>Ntotal</a:t>
            </a:r>
            <a:r>
              <a:rPr lang="en-US" dirty="0" smtClean="0"/>
              <a:t>=60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70" y="3078343"/>
            <a:ext cx="99726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Exercise </a:t>
            </a:r>
            <a:r>
              <a:rPr lang="en-US" dirty="0" smtClean="0"/>
              <a:t>continued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-&gt; column for -&gt; effect size data -&gt; Cohen’s d and sample size -&gt; finish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2314575"/>
            <a:ext cx="9934575" cy="2228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0607" y="5081451"/>
            <a:ext cx="936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now typed in all the data.  CMA will analyze Hedge’s g, which is the unbiased estimator of the Standardized Mean Difference (SMD).</a:t>
            </a:r>
          </a:p>
        </p:txBody>
      </p:sp>
    </p:spTree>
    <p:extLst>
      <p:ext uri="{BB962C8B-B14F-4D97-AF65-F5344CB8AC3E}">
        <p14:creationId xmlns:p14="http://schemas.microsoft.com/office/powerpoint/2010/main" val="19201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err="1" smtClean="0"/>
              <a:t>Kvam</a:t>
            </a:r>
            <a:r>
              <a:rPr lang="en-US" sz="2800" dirty="0" smtClean="0"/>
              <a:t> (2016) </a:t>
            </a:r>
            <a:r>
              <a:rPr lang="mr-IN" sz="2800" dirty="0" smtClean="0"/>
              <a:t>–</a:t>
            </a:r>
            <a:r>
              <a:rPr lang="en-US" sz="2800" dirty="0" smtClean="0"/>
              <a:t> Exercise as treatment for depression</a:t>
            </a:r>
          </a:p>
          <a:p>
            <a:pPr lvl="1"/>
            <a:r>
              <a:rPr lang="en-US" dirty="0" smtClean="0"/>
              <a:t>Effect size = d</a:t>
            </a:r>
          </a:p>
          <a:p>
            <a:pPr lvl="1"/>
            <a:r>
              <a:rPr lang="en-US" dirty="0" smtClean="0"/>
              <a:t>K = 23</a:t>
            </a:r>
          </a:p>
          <a:p>
            <a:pPr lvl="1"/>
            <a:r>
              <a:rPr lang="en-US" dirty="0" smtClean="0"/>
              <a:t>Categorical moderator</a:t>
            </a:r>
          </a:p>
          <a:p>
            <a:r>
              <a:rPr lang="en-US" sz="2800" dirty="0" smtClean="0"/>
              <a:t>McLeod (2007) </a:t>
            </a:r>
            <a:r>
              <a:rPr lang="mr-IN" sz="2800" dirty="0" smtClean="0"/>
              <a:t>–</a:t>
            </a:r>
            <a:r>
              <a:rPr lang="en-US" sz="2800" dirty="0" smtClean="0"/>
              <a:t> Association between parenting and childhood depression</a:t>
            </a:r>
          </a:p>
          <a:p>
            <a:pPr lvl="1"/>
            <a:r>
              <a:rPr lang="en-US" dirty="0" smtClean="0"/>
              <a:t>Effect size = r</a:t>
            </a:r>
          </a:p>
          <a:p>
            <a:pPr lvl="1"/>
            <a:r>
              <a:rPr lang="en-US" dirty="0" smtClean="0"/>
              <a:t>K = 45</a:t>
            </a:r>
          </a:p>
          <a:p>
            <a:pPr lvl="1"/>
            <a:r>
              <a:rPr lang="en-US" dirty="0" smtClean="0"/>
              <a:t>Continuous and categorical moderators</a:t>
            </a:r>
          </a:p>
          <a:p>
            <a:r>
              <a:rPr lang="en-US" sz="3000" dirty="0" err="1" smtClean="0"/>
              <a:t>Fleminger</a:t>
            </a:r>
            <a:r>
              <a:rPr lang="en-US" sz="3000" dirty="0" smtClean="0"/>
              <a:t> (2003) </a:t>
            </a:r>
            <a:r>
              <a:rPr lang="mr-IN" sz="3000" dirty="0" smtClean="0"/>
              <a:t>–</a:t>
            </a:r>
            <a:r>
              <a:rPr lang="en-US" sz="3000" dirty="0" smtClean="0"/>
              <a:t> Association between head injury and Alzheimer’s disease</a:t>
            </a:r>
          </a:p>
          <a:p>
            <a:pPr lvl="1"/>
            <a:r>
              <a:rPr lang="en-US" dirty="0" smtClean="0"/>
              <a:t>Effect size = OR</a:t>
            </a:r>
          </a:p>
          <a:p>
            <a:pPr lvl="1"/>
            <a:r>
              <a:rPr lang="en-US" dirty="0" smtClean="0"/>
              <a:t>K = 15</a:t>
            </a:r>
          </a:p>
          <a:p>
            <a:pPr lvl="1"/>
            <a:r>
              <a:rPr lang="en-US" dirty="0" smtClean="0"/>
              <a:t>Continuous and categorical moderators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Exercise continued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-&gt; column for -&gt; moderator; type in a year for each </a:t>
            </a:r>
            <a:r>
              <a:rPr lang="en-US" dirty="0" smtClean="0"/>
              <a:t>study</a:t>
            </a:r>
          </a:p>
          <a:p>
            <a:endParaRPr lang="en-US" dirty="0"/>
          </a:p>
          <a:p>
            <a:r>
              <a:rPr lang="en-US" dirty="0" smtClean="0"/>
              <a:t>After success, close the practice exercise.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614" y="401410"/>
            <a:ext cx="3429000" cy="3876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15" y="4515258"/>
            <a:ext cx="119253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Problem of dependent data</a:t>
            </a:r>
          </a:p>
          <a:p>
            <a:pPr lvl="1"/>
            <a:r>
              <a:rPr lang="en-US" sz="2200" dirty="0" smtClean="0"/>
              <a:t>Double counting</a:t>
            </a:r>
          </a:p>
          <a:p>
            <a:pPr lvl="1"/>
            <a:r>
              <a:rPr lang="en-US" sz="2200" dirty="0" smtClean="0"/>
              <a:t>CMA is made for independent effect sizes; need other programs for dependencies</a:t>
            </a:r>
          </a:p>
          <a:p>
            <a:r>
              <a:rPr lang="en-US" sz="2800" dirty="0" smtClean="0"/>
              <a:t>If you have independent sets of people in a study, code them as separate studies or as subgroup within study in Moderator column</a:t>
            </a:r>
          </a:p>
          <a:p>
            <a:pPr lvl="1"/>
            <a:r>
              <a:rPr lang="en-US" sz="2200" dirty="0" smtClean="0"/>
              <a:t>Males vs Females</a:t>
            </a:r>
          </a:p>
          <a:p>
            <a:pPr lvl="1"/>
            <a:r>
              <a:rPr lang="en-US" sz="2200" dirty="0" smtClean="0"/>
              <a:t>Clinical Diagnosis vs. controls</a:t>
            </a:r>
          </a:p>
          <a:p>
            <a:r>
              <a:rPr lang="en-US" sz="3000" dirty="0" smtClean="0"/>
              <a:t>If you have multiple Dependent Variables on the same people</a:t>
            </a:r>
          </a:p>
          <a:p>
            <a:pPr lvl="1"/>
            <a:r>
              <a:rPr lang="en-US" sz="2200" b="1" dirty="0" smtClean="0"/>
              <a:t>Simple average</a:t>
            </a:r>
          </a:p>
          <a:p>
            <a:pPr lvl="1"/>
            <a:r>
              <a:rPr lang="en-US" sz="2200" b="1" dirty="0" smtClean="0"/>
              <a:t>Treat in separate analysis, but use average in overall summary analysis</a:t>
            </a:r>
          </a:p>
          <a:p>
            <a:pPr lvl="1"/>
            <a:r>
              <a:rPr lang="en-US" sz="2200" dirty="0" smtClean="0"/>
              <a:t>Weight by covariance (see </a:t>
            </a:r>
            <a:r>
              <a:rPr lang="en-US" sz="2200" dirty="0" err="1" smtClean="0"/>
              <a:t>Borenstein</a:t>
            </a:r>
            <a:r>
              <a:rPr lang="en-US" sz="2200" dirty="0" smtClean="0"/>
              <a:t> et al., 2009, but I do not recommend this)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12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Coming up next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Fixed vs. Random Effects in 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1 </a:t>
            </a:r>
            <a:r>
              <a:rPr lang="mr-IN" dirty="0" smtClean="0"/>
              <a:t>–</a:t>
            </a:r>
            <a:r>
              <a:rPr lang="en-US" dirty="0" smtClean="0"/>
              <a:t> model choice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Fixed vs. random effects</a:t>
            </a:r>
          </a:p>
          <a:p>
            <a:r>
              <a:rPr lang="en-US" sz="2800" dirty="0" smtClean="0"/>
              <a:t>Random generally more appropriate</a:t>
            </a:r>
          </a:p>
          <a:p>
            <a:r>
              <a:rPr lang="en-US" sz="2800" dirty="0"/>
              <a:t>Random-effects weights</a:t>
            </a:r>
          </a:p>
          <a:p>
            <a:r>
              <a:rPr lang="en-US" sz="2800" dirty="0"/>
              <a:t>H</a:t>
            </a:r>
            <a:r>
              <a:rPr lang="en-US" sz="2800" dirty="0" smtClean="0"/>
              <a:t>eterogeneity, Chi-squared, REVC &amp; I-squared</a:t>
            </a:r>
          </a:p>
          <a:p>
            <a:r>
              <a:rPr lang="en-US" sz="2800" dirty="0" smtClean="0"/>
              <a:t>Confidence and Prediction Intervals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>
                <a:solidFill>
                  <a:srgbClr val="FF0000"/>
                </a:solidFill>
              </a:rPr>
              <a:t>Analysis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/>
              <a:t>Moderators</a:t>
            </a:r>
          </a:p>
          <a:p>
            <a:pPr lvl="1"/>
            <a:r>
              <a:rPr lang="en-US" dirty="0" smtClean="0"/>
              <a:t>Graphs</a:t>
            </a:r>
            <a:endParaRPr lang="en-US" dirty="0"/>
          </a:p>
          <a:p>
            <a:pPr lvl="1"/>
            <a:r>
              <a:rPr lang="en-US" dirty="0" smtClean="0"/>
              <a:t>Sensitivity</a:t>
            </a:r>
            <a:endParaRPr lang="en-US" dirty="0"/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1" y="304801"/>
            <a:ext cx="7313613" cy="8683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Fixed and Random Effects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06740" y="1371600"/>
            <a:ext cx="10583334" cy="40560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+mj-lt"/>
                <a:ea typeface="ＭＳ Ｐゴシック" charset="-128"/>
              </a:rPr>
              <a:t>All conditions of interest – Fixed.  Sample of interest – Random.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+mj-lt"/>
                <a:ea typeface="ＭＳ Ｐゴシック" charset="-128"/>
              </a:rPr>
              <a:t>Both fixed and random-effects meta-analyses attribute some observed variance </a:t>
            </a:r>
            <a:r>
              <a:rPr lang="en-US" altLang="en-US" dirty="0" smtClean="0">
                <a:latin typeface="+mj-lt"/>
                <a:ea typeface="ＭＳ Ｐゴシック" charset="-128"/>
              </a:rPr>
              <a:t>in ES to </a:t>
            </a:r>
            <a:r>
              <a:rPr lang="en-US" altLang="en-US" dirty="0">
                <a:latin typeface="+mj-lt"/>
                <a:ea typeface="ＭＳ Ｐゴシック" charset="-128"/>
              </a:rPr>
              <a:t>sampling error.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+mj-lt"/>
                <a:ea typeface="ＭＳ Ｐゴシック" charset="-128"/>
              </a:rPr>
              <a:t>The residual variance after accounting for sampling error (and maybe other variables) is called random-effects variance.  REVC is the random-effects variance component.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+mj-lt"/>
                <a:ea typeface="ＭＳ Ｐゴシック" charset="-128"/>
              </a:rPr>
              <a:t>CMA </a:t>
            </a:r>
            <a:r>
              <a:rPr lang="en-US" altLang="en-US" sz="2800" dirty="0">
                <a:latin typeface="+mj-lt"/>
                <a:ea typeface="ＭＳ Ｐゴシック" charset="-128"/>
              </a:rPr>
              <a:t>calls the REVC tau-squared - τ</a:t>
            </a:r>
            <a:r>
              <a:rPr lang="en-US" altLang="en-US" sz="2800" baseline="30000" dirty="0">
                <a:latin typeface="+mj-lt"/>
                <a:ea typeface="ＭＳ Ｐゴシック" charset="-128"/>
              </a:rPr>
              <a:t>2.  </a:t>
            </a:r>
            <a:endParaRPr lang="en-US" altLang="en-US" sz="2800" dirty="0">
              <a:latin typeface="+mj-lt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+mj-lt"/>
                <a:ea typeface="ＭＳ Ｐゴシック" charset="-128"/>
              </a:rPr>
              <a:t>Problem is that our interest is random – want to generalize beyond current sample, but our observations (studies) are not a random sample.  Data are problematic for the kind of inference we want to make.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600340" y="4827499"/>
            <a:ext cx="109897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latin typeface="+mj-lt"/>
              </a:rPr>
              <a:t>For clear statements about fixed vs. random:</a:t>
            </a:r>
          </a:p>
          <a:p>
            <a:r>
              <a:rPr lang="en-US" altLang="en-US" sz="1800" dirty="0" err="1">
                <a:latin typeface="+mj-lt"/>
              </a:rPr>
              <a:t>Viechtbauer</a:t>
            </a:r>
            <a:r>
              <a:rPr lang="en-US" altLang="en-US" sz="1800" dirty="0">
                <a:latin typeface="+mj-lt"/>
              </a:rPr>
              <a:t> W: </a:t>
            </a:r>
            <a:r>
              <a:rPr lang="en-US" altLang="en-US" sz="1800" b="1" dirty="0">
                <a:latin typeface="+mj-lt"/>
              </a:rPr>
              <a:t>Conducting meta-analysis in R with the </a:t>
            </a:r>
            <a:r>
              <a:rPr lang="en-US" altLang="en-US" sz="1800" b="1" dirty="0" err="1">
                <a:latin typeface="+mj-lt"/>
              </a:rPr>
              <a:t>metafor</a:t>
            </a:r>
            <a:r>
              <a:rPr lang="en-US" altLang="en-US" sz="1800" b="1" dirty="0">
                <a:latin typeface="+mj-lt"/>
              </a:rPr>
              <a:t> package</a:t>
            </a:r>
            <a:r>
              <a:rPr lang="en-US" altLang="en-US" sz="1800" dirty="0">
                <a:latin typeface="+mj-lt"/>
              </a:rPr>
              <a:t>. </a:t>
            </a:r>
            <a:r>
              <a:rPr lang="en-US" altLang="en-US" sz="1800" i="1" dirty="0">
                <a:latin typeface="+mj-lt"/>
              </a:rPr>
              <a:t>Journal of Statistical Software </a:t>
            </a:r>
            <a:r>
              <a:rPr lang="en-US" altLang="en-US" sz="1800" dirty="0">
                <a:latin typeface="+mj-lt"/>
              </a:rPr>
              <a:t>2010, </a:t>
            </a:r>
            <a:r>
              <a:rPr lang="en-US" altLang="en-US" sz="1800" b="1" dirty="0">
                <a:latin typeface="+mj-lt"/>
              </a:rPr>
              <a:t>36</a:t>
            </a:r>
            <a:r>
              <a:rPr lang="en-US" altLang="en-US" sz="1800" dirty="0">
                <a:latin typeface="+mj-lt"/>
              </a:rPr>
              <a:t>(3):1-48.</a:t>
            </a:r>
          </a:p>
          <a:p>
            <a:r>
              <a:rPr lang="en-US" altLang="en-US" sz="1800" dirty="0" err="1">
                <a:latin typeface="+mj-lt"/>
              </a:rPr>
              <a:t>Bonett</a:t>
            </a:r>
            <a:r>
              <a:rPr lang="en-US" altLang="en-US" sz="1800" dirty="0">
                <a:latin typeface="+mj-lt"/>
              </a:rPr>
              <a:t> DG: </a:t>
            </a:r>
            <a:r>
              <a:rPr lang="en-US" altLang="en-US" sz="1800" b="1" dirty="0">
                <a:latin typeface="+mj-lt"/>
              </a:rPr>
              <a:t>Meta-analytic interval estimation for Pearson correlations</a:t>
            </a:r>
            <a:r>
              <a:rPr lang="en-US" altLang="en-US" sz="1800" dirty="0">
                <a:latin typeface="+mj-lt"/>
              </a:rPr>
              <a:t>. </a:t>
            </a:r>
            <a:r>
              <a:rPr lang="en-US" altLang="en-US" sz="1800" i="1" dirty="0">
                <a:latin typeface="+mj-lt"/>
              </a:rPr>
              <a:t>Psychological Methods </a:t>
            </a:r>
            <a:r>
              <a:rPr lang="en-US" altLang="en-US" sz="1800" dirty="0">
                <a:latin typeface="+mj-lt"/>
              </a:rPr>
              <a:t>2008, </a:t>
            </a:r>
            <a:r>
              <a:rPr lang="en-US" altLang="en-US" sz="1800" b="1" dirty="0">
                <a:latin typeface="+mj-lt"/>
              </a:rPr>
              <a:t>13</a:t>
            </a:r>
            <a:r>
              <a:rPr lang="en-US" altLang="en-US" sz="1800" dirty="0">
                <a:latin typeface="+mj-lt"/>
              </a:rPr>
              <a:t>:173-189.</a:t>
            </a:r>
            <a:r>
              <a:rPr lang="en-US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Fixed vs. Random 2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+mj-lt"/>
                <a:ea typeface="ＭＳ Ｐゴシック" charset="-128"/>
              </a:rPr>
              <a:t>In the literature, fixed vs random is confused with common vs. varying effects meta-analysis</a:t>
            </a:r>
            <a:r>
              <a:rPr lang="en-US" altLang="en-US" sz="2800" dirty="0" smtClean="0">
                <a:latin typeface="+mj-lt"/>
                <a:ea typeface="ＭＳ Ｐゴシック" charset="-128"/>
              </a:rPr>
              <a:t>.</a:t>
            </a:r>
            <a:endParaRPr lang="en-US" altLang="en-US" dirty="0">
              <a:latin typeface="+mj-lt"/>
              <a:ea typeface="ＭＳ Ｐゴシック" charset="-128"/>
            </a:endParaRPr>
          </a:p>
          <a:p>
            <a:pPr lvl="1" eaLnBrk="1" hangingPunct="1"/>
            <a:r>
              <a:rPr lang="en-US" altLang="en-US" sz="2800" dirty="0">
                <a:latin typeface="+mj-lt"/>
                <a:ea typeface="ＭＳ Ｐゴシック" charset="-128"/>
              </a:rPr>
              <a:t>Common effect MA </a:t>
            </a:r>
            <a:r>
              <a:rPr lang="en-US" altLang="en-US" dirty="0">
                <a:latin typeface="+mj-lt"/>
                <a:ea typeface="ＭＳ Ｐゴシック" charset="-128"/>
              </a:rPr>
              <a:t>– only a single population parameter</a:t>
            </a:r>
          </a:p>
          <a:p>
            <a:pPr lvl="1" eaLnBrk="1" hangingPunct="1"/>
            <a:r>
              <a:rPr lang="en-US" altLang="en-US" sz="2800" dirty="0">
                <a:latin typeface="+mj-lt"/>
                <a:ea typeface="ＭＳ Ｐゴシック" charset="-128"/>
              </a:rPr>
              <a:t>Varying effects MA </a:t>
            </a:r>
            <a:r>
              <a:rPr lang="en-US" altLang="en-US" dirty="0">
                <a:latin typeface="+mj-lt"/>
                <a:ea typeface="ＭＳ Ｐゴシック" charset="-128"/>
              </a:rPr>
              <a:t>– parameter has a distribution (typically assumed to be Normal)</a:t>
            </a:r>
          </a:p>
          <a:p>
            <a:pPr lvl="1" eaLnBrk="1" hangingPunct="1"/>
            <a:r>
              <a:rPr lang="en-US" altLang="en-US" dirty="0">
                <a:latin typeface="+mj-lt"/>
                <a:ea typeface="ＭＳ Ｐゴシック" charset="-128"/>
              </a:rPr>
              <a:t>I </a:t>
            </a:r>
            <a:r>
              <a:rPr lang="en-US" altLang="en-US" dirty="0" smtClean="0">
                <a:latin typeface="+mj-lt"/>
                <a:ea typeface="ＭＳ Ｐゴシック" charset="-128"/>
              </a:rPr>
              <a:t>will typically not distinguish, either- </a:t>
            </a:r>
            <a:r>
              <a:rPr lang="en-US" altLang="en-US" sz="2800" dirty="0" smtClean="0">
                <a:latin typeface="+mj-lt"/>
                <a:ea typeface="ＭＳ Ｐゴシック" charset="-128"/>
              </a:rPr>
              <a:t>random means varying, fixed means common</a:t>
            </a:r>
          </a:p>
          <a:p>
            <a:r>
              <a:rPr lang="en-US" altLang="en-US" sz="2800" dirty="0" smtClean="0">
                <a:latin typeface="+mj-lt"/>
                <a:ea typeface="ＭＳ Ｐゴシック" charset="-128"/>
              </a:rPr>
              <a:t>Mixed </a:t>
            </a:r>
            <a:r>
              <a:rPr lang="en-US" altLang="en-US" sz="2800" dirty="0">
                <a:latin typeface="+mj-lt"/>
                <a:ea typeface="ＭＳ Ｐゴシック" charset="-128"/>
              </a:rPr>
              <a:t>Model</a:t>
            </a:r>
          </a:p>
          <a:p>
            <a:pPr lvl="1" eaLnBrk="1" hangingPunct="1"/>
            <a:r>
              <a:rPr lang="en-US" altLang="en-US" sz="2400" dirty="0">
                <a:latin typeface="+mj-lt"/>
                <a:ea typeface="ＭＳ Ｐゴシック" charset="-128"/>
              </a:rPr>
              <a:t>Fixed Moderators (aka covariates)</a:t>
            </a:r>
          </a:p>
          <a:p>
            <a:pPr lvl="1" eaLnBrk="1" hangingPunct="1"/>
            <a:r>
              <a:rPr lang="en-US" altLang="en-US" sz="2400" dirty="0">
                <a:latin typeface="+mj-lt"/>
                <a:ea typeface="ＭＳ Ｐゴシック" charset="-128"/>
              </a:rPr>
              <a:t>Remaining (random-effects) variance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9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Fixed (Common) Effect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24578" name="Content Placeholder 3" descr="Screen Shot 2015-02-04 at 2.47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76" r="-24876"/>
          <a:stretch>
            <a:fillRect/>
          </a:stretch>
        </p:blipFill>
        <p:spPr>
          <a:xfrm>
            <a:off x="381001" y="1676401"/>
            <a:ext cx="7313613" cy="4056063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424333" y="6282267"/>
            <a:ext cx="429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dirty="0" err="1"/>
              <a:t>Borenstein</a:t>
            </a:r>
            <a:r>
              <a:rPr lang="en-US" altLang="en-US" dirty="0"/>
              <a:t> et al., 2009, pp. 64-65</a:t>
            </a:r>
          </a:p>
        </p:txBody>
      </p:sp>
      <p:pic>
        <p:nvPicPr>
          <p:cNvPr id="24580" name="Picture 5" descr="Screen Shot 2015-02-04 at 2.50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46482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68803" y="2963333"/>
            <a:ext cx="231839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Sampling error is sole source of variance in observed effect sizes.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14933" y="2218267"/>
            <a:ext cx="22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Underlying parameter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720421" y="2431621"/>
            <a:ext cx="643466" cy="2725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17084" y="2218267"/>
            <a:ext cx="207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</a:t>
            </a:r>
            <a:r>
              <a:rPr lang="en-US" smtClean="0"/>
              <a:t>effect size</a:t>
            </a:r>
            <a:endParaRPr lang="en-US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7353105" y="2587599"/>
            <a:ext cx="727739" cy="18720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15926" y="5816600"/>
            <a:ext cx="1097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effect of color saturation on discrimination judgments of color patches (same vs different) in different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Random </a:t>
            </a:r>
            <a:r>
              <a:rPr lang="en-US" altLang="en-US" dirty="0" smtClean="0">
                <a:ea typeface="ＭＳ Ｐゴシック" charset="-128"/>
              </a:rPr>
              <a:t>(Varying) Effects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25602" name="Content Placeholder 3" descr="Screen Shot 2015-02-04 at 2.53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7" b="13007"/>
          <a:stretch>
            <a:fillRect/>
          </a:stretch>
        </p:blipFill>
        <p:spPr/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377397" y="6357377"/>
            <a:ext cx="3882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dirty="0" err="1"/>
              <a:t>Borenstein</a:t>
            </a:r>
            <a:r>
              <a:rPr lang="en-US" altLang="en-US" dirty="0"/>
              <a:t> et al., 2009, p. 72.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6669" y="2641600"/>
            <a:ext cx="319893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Sampling error is one source of variance in effect sizes.  But the ’true’ effect sizes also vary.  The variance of </a:t>
            </a:r>
          </a:p>
          <a:p>
            <a:r>
              <a:rPr lang="en-US" sz="2000" dirty="0" smtClean="0"/>
              <a:t>‘true’ or infinite-sample effect sizes is the random-effects variance component (REVC).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576746" y="5836236"/>
            <a:ext cx="757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REVC is the variance of </a:t>
            </a:r>
            <a:r>
              <a:rPr lang="en-US" smtClean="0"/>
              <a:t>this distribution, the distribution of circles, not squares.</a:t>
            </a: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925733" y="5347953"/>
            <a:ext cx="254000" cy="6295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9151" y="4886288"/>
            <a:ext cx="2602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e.g., effect of mindfulness meditation on well being in different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Random-Effects Model Choice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Random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 Better fits the question of interest </a:t>
            </a:r>
          </a:p>
          <a:p>
            <a:r>
              <a:rPr lang="en-US" sz="2800" dirty="0" smtClean="0"/>
              <a:t>2.  More realistic assumption </a:t>
            </a:r>
          </a:p>
          <a:p>
            <a:r>
              <a:rPr lang="en-US" sz="2800" dirty="0" smtClean="0"/>
              <a:t>3.  Honest communication of sources of uncertainty</a:t>
            </a:r>
          </a:p>
          <a:p>
            <a:r>
              <a:rPr lang="en-US" sz="2800" dirty="0" smtClean="0"/>
              <a:t>4.  If REVC is small to zero, gives same results as fixed.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fixed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/>
              <a:t>1.  Customary meaning of overall ES - mean</a:t>
            </a:r>
          </a:p>
          <a:p>
            <a:r>
              <a:rPr lang="en-US" sz="2800" dirty="0" smtClean="0"/>
              <a:t>2.  CI is narrow in fixed, so power is better with fixed for test of overall mean</a:t>
            </a:r>
          </a:p>
          <a:p>
            <a:r>
              <a:rPr lang="en-US" sz="2800" dirty="0" smtClean="0"/>
              <a:t>3.  If REVC is large, fixed-effects results will be misleading.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CMA computes the mean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CMA follows the </a:t>
            </a:r>
            <a:r>
              <a:rPr lang="en-US" sz="2800" dirty="0" smtClean="0"/>
              <a:t>Hedges-</a:t>
            </a:r>
            <a:r>
              <a:rPr lang="en-US" sz="2800" dirty="0" err="1" smtClean="0"/>
              <a:t>Olkin</a:t>
            </a:r>
            <a:r>
              <a:rPr lang="en-US" sz="2800" dirty="0" smtClean="0"/>
              <a:t> </a:t>
            </a:r>
            <a:r>
              <a:rPr lang="en-US" sz="2800" dirty="0" smtClean="0"/>
              <a:t>tradition</a:t>
            </a:r>
          </a:p>
          <a:p>
            <a:r>
              <a:rPr lang="en-US" sz="2800" dirty="0" smtClean="0"/>
              <a:t>Computations detailed in </a:t>
            </a:r>
            <a:r>
              <a:rPr lang="en-US" sz="2800" dirty="0" err="1" smtClean="0"/>
              <a:t>Borenstein</a:t>
            </a:r>
            <a:r>
              <a:rPr lang="en-US" sz="2800" dirty="0" smtClean="0"/>
              <a:t> et al., 2009</a:t>
            </a:r>
          </a:p>
          <a:p>
            <a:r>
              <a:rPr lang="en-US" sz="2800" dirty="0" smtClean="0"/>
              <a:t>Mean is a weighted average</a:t>
            </a:r>
          </a:p>
          <a:p>
            <a:r>
              <a:rPr lang="en-US" sz="2800" dirty="0" smtClean="0"/>
              <a:t>For fixed effects, weights are study precisions (inverse of the sampling variance for each study)</a:t>
            </a:r>
          </a:p>
          <a:p>
            <a:r>
              <a:rPr lang="en-US" sz="2800" dirty="0" smtClean="0"/>
              <a:t>For random effects, weights are study precisions discounted for REVC (closer to unit </a:t>
            </a:r>
            <a:r>
              <a:rPr lang="en-US" sz="2800" dirty="0" smtClean="0"/>
              <a:t>weights depending on size of REVC)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35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CMA </a:t>
            </a:r>
            <a:r>
              <a:rPr lang="mr-IN" sz="2800" dirty="0" smtClean="0"/>
              <a:t>–</a:t>
            </a:r>
            <a:r>
              <a:rPr lang="en-US" sz="2800" dirty="0" smtClean="0"/>
              <a:t> can you get to the first screen?</a:t>
            </a:r>
          </a:p>
          <a:p>
            <a:r>
              <a:rPr lang="en-US" sz="2800" dirty="0" smtClean="0"/>
              <a:t>Internet </a:t>
            </a:r>
            <a:r>
              <a:rPr lang="en-US" sz="2800" dirty="0" smtClean="0"/>
              <a:t>Browser</a:t>
            </a:r>
          </a:p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faculty.cas.usf.edu/mbrannick/meta/index.html</a:t>
            </a:r>
            <a:endParaRPr lang="en-US" sz="2800" dirty="0" smtClean="0"/>
          </a:p>
          <a:p>
            <a:r>
              <a:rPr lang="en-US" sz="2800" dirty="0" smtClean="0"/>
              <a:t>Download </a:t>
            </a:r>
            <a:r>
              <a:rPr lang="en-US" sz="2800" dirty="0" err="1" smtClean="0"/>
              <a:t>Kvam</a:t>
            </a:r>
            <a:r>
              <a:rPr lang="en-US" sz="2800" dirty="0" smtClean="0"/>
              <a:t> dataset, save to desktop, open with CMA (next slide)</a:t>
            </a:r>
            <a:endParaRPr lang="en-US" sz="2800" dirty="0" smtClean="0"/>
          </a:p>
          <a:p>
            <a:r>
              <a:rPr lang="en-US" sz="2800" dirty="0" smtClean="0"/>
              <a:t>If you want, download Workshop PowerPoints, Open </a:t>
            </a:r>
            <a:r>
              <a:rPr lang="en-US" sz="2800" dirty="0" smtClean="0"/>
              <a:t>PowerPoint</a:t>
            </a:r>
          </a:p>
          <a:p>
            <a:endParaRPr lang="en-US" sz="2800" dirty="0"/>
          </a:p>
          <a:p>
            <a:r>
              <a:rPr lang="en-US" sz="2800" dirty="0" smtClean="0"/>
              <a:t>For those using CMA, companion book recommended:</a:t>
            </a:r>
          </a:p>
          <a:p>
            <a:r>
              <a:rPr lang="en-US" sz="2800" dirty="0" err="1"/>
              <a:t>Borenstein</a:t>
            </a:r>
            <a:r>
              <a:rPr lang="en-US" sz="2800" dirty="0"/>
              <a:t>, M., Hedges, L. V., Higgins, J. P. T., &amp; Rothstein, H. R. (2009).  </a:t>
            </a:r>
            <a:r>
              <a:rPr lang="en-US" sz="2800" i="1" dirty="0"/>
              <a:t>Introduction to meta-analysis</a:t>
            </a:r>
            <a:r>
              <a:rPr lang="en-US" sz="2800" dirty="0"/>
              <a:t>.  </a:t>
            </a:r>
            <a:r>
              <a:rPr lang="en-US" sz="2800" dirty="0" err="1"/>
              <a:t>Chichester</a:t>
            </a:r>
            <a:r>
              <a:rPr lang="en-US" sz="2800" dirty="0"/>
              <a:t>, UK:  Wiley 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  <a:cs typeface="Times New Roman" panose="02020603050405020304" pitchFamily="18" charset="0"/>
              </a:rPr>
              <a:t>Mean Difference (Standardized)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3886200" y="1752600"/>
          <a:ext cx="20574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6" name="Equation" r:id="rId3" imgW="748975" imgH="393529" progId="Equation.3">
                  <p:embed/>
                </p:oleObj>
              </mc:Choice>
              <mc:Fallback>
                <p:oleObj name="Equation" r:id="rId3" imgW="74897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20574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895601" y="5181600"/>
            <a:ext cx="7559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S</a:t>
            </a:r>
            <a:r>
              <a:rPr lang="en-US" altLang="en-US" i="1" dirty="0">
                <a:latin typeface="+mj-lt"/>
              </a:rPr>
              <a:t>pooled</a:t>
            </a:r>
            <a:r>
              <a:rPr lang="en-US" altLang="en-US" dirty="0">
                <a:latin typeface="+mj-lt"/>
              </a:rPr>
              <a:t> is the pooled Standard deviation. Note that the variance of </a:t>
            </a:r>
            <a:r>
              <a:rPr lang="en-US" altLang="en-US" i="1" dirty="0">
                <a:latin typeface="+mj-lt"/>
              </a:rPr>
              <a:t>d</a:t>
            </a:r>
            <a:r>
              <a:rPr lang="en-US" altLang="en-US" dirty="0">
                <a:latin typeface="+mj-lt"/>
              </a:rPr>
              <a:t> depends upon the magnitude of </a:t>
            </a:r>
            <a:r>
              <a:rPr lang="en-US" altLang="en-US" i="1" dirty="0">
                <a:latin typeface="+mj-lt"/>
              </a:rPr>
              <a:t>d  </a:t>
            </a:r>
            <a:r>
              <a:rPr lang="en-US" altLang="en-US" dirty="0">
                <a:latin typeface="+mj-lt"/>
              </a:rPr>
              <a:t>(actually delta, estimated by </a:t>
            </a:r>
            <a:r>
              <a:rPr lang="en-US" altLang="en-US" i="1" dirty="0">
                <a:latin typeface="+mj-lt"/>
              </a:rPr>
              <a:t>d</a:t>
            </a:r>
            <a:r>
              <a:rPr lang="en-US" altLang="en-US" dirty="0" smtClean="0">
                <a:latin typeface="+mj-lt"/>
              </a:rPr>
              <a:t>). </a:t>
            </a:r>
            <a:endParaRPr lang="en-US" altLang="en-US" dirty="0">
              <a:latin typeface="+mj-lt"/>
            </a:endParaRPr>
          </a:p>
        </p:txBody>
      </p:sp>
      <p:graphicFrame>
        <p:nvGraphicFramePr>
          <p:cNvPr id="307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67860"/>
              </p:ext>
            </p:extLst>
          </p:nvPr>
        </p:nvGraphicFramePr>
        <p:xfrm>
          <a:off x="6408738" y="1755556"/>
          <a:ext cx="219551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7" name="Equation" r:id="rId5" imgW="800100" imgH="457200" progId="Equation.3">
                  <p:embed/>
                </p:oleObj>
              </mc:Choice>
              <mc:Fallback>
                <p:oleObj name="Equation" r:id="rId5" imgW="80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1755556"/>
                        <a:ext cx="2195512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6"/>
          <p:cNvGraphicFramePr>
            <a:graphicFrameLocks noChangeAspect="1"/>
          </p:cNvGraphicFramePr>
          <p:nvPr/>
        </p:nvGraphicFramePr>
        <p:xfrm>
          <a:off x="3505201" y="3200400"/>
          <a:ext cx="3681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8" name="Equation" r:id="rId7" imgW="1993900" imgH="495300" progId="Equation.3">
                  <p:embed/>
                </p:oleObj>
              </mc:Choice>
              <mc:Fallback>
                <p:oleObj name="Equation" r:id="rId7" imgW="1993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1" y="3200400"/>
                        <a:ext cx="3681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7"/>
          <p:cNvGraphicFramePr>
            <a:graphicFrameLocks noChangeAspect="1"/>
          </p:cNvGraphicFramePr>
          <p:nvPr/>
        </p:nvGraphicFramePr>
        <p:xfrm>
          <a:off x="3733801" y="4191000"/>
          <a:ext cx="27479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9" name="Equation" r:id="rId9" imgW="1498600" imgH="457200" progId="Equation.3">
                  <p:embed/>
                </p:oleObj>
              </mc:Choice>
              <mc:Fallback>
                <p:oleObj name="Equation" r:id="rId9" imgW="1498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4191000"/>
                        <a:ext cx="27479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6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Mean Difference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(Standardized)</a:t>
            </a:r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3200400" y="2286000"/>
          <a:ext cx="29718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" name="Equation" r:id="rId3" imgW="1143000" imgH="457200" progId="Equation.3">
                  <p:embed/>
                </p:oleObj>
              </mc:Choice>
              <mc:Fallback>
                <p:oleObj name="Equation" r:id="rId3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86000"/>
                        <a:ext cx="29718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895601" y="1828801"/>
            <a:ext cx="2119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Bias correction:</a:t>
            </a:r>
          </a:p>
        </p:txBody>
      </p:sp>
      <p:graphicFrame>
        <p:nvGraphicFramePr>
          <p:cNvPr id="31748" name="Object 7"/>
          <p:cNvGraphicFramePr>
            <a:graphicFrameLocks noChangeAspect="1"/>
          </p:cNvGraphicFramePr>
          <p:nvPr/>
        </p:nvGraphicFramePr>
        <p:xfrm>
          <a:off x="3413126" y="3548063"/>
          <a:ext cx="3402013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" name="Equation" r:id="rId5" imgW="1307532" imgH="495085" progId="Equation.3">
                  <p:embed/>
                </p:oleObj>
              </mc:Choice>
              <mc:Fallback>
                <p:oleObj name="Equation" r:id="rId5" imgW="1307532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6" y="3548063"/>
                        <a:ext cx="3402013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Box 9"/>
          <p:cNvSpPr txBox="1">
            <a:spLocks noChangeArrowheads="1"/>
          </p:cNvSpPr>
          <p:nvPr/>
        </p:nvSpPr>
        <p:spPr bwMode="auto">
          <a:xfrm>
            <a:off x="728133" y="4953000"/>
            <a:ext cx="1112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dirty="0">
                <a:latin typeface="+mj-lt"/>
              </a:rPr>
              <a:t>The effect size </a:t>
            </a:r>
            <a:r>
              <a:rPr lang="en-US" altLang="en-US" i="1" dirty="0">
                <a:latin typeface="+mj-lt"/>
              </a:rPr>
              <a:t>d</a:t>
            </a:r>
            <a:r>
              <a:rPr lang="en-US" altLang="en-US" dirty="0">
                <a:latin typeface="+mj-lt"/>
              </a:rPr>
              <a:t> is sometimes called </a:t>
            </a:r>
            <a:r>
              <a:rPr lang="ja-JP" altLang="en-US" dirty="0">
                <a:latin typeface="+mj-lt"/>
              </a:rPr>
              <a:t>‘</a:t>
            </a:r>
            <a:r>
              <a:rPr lang="en-US" altLang="ja-JP" dirty="0">
                <a:latin typeface="+mj-lt"/>
              </a:rPr>
              <a:t>Cohen</a:t>
            </a:r>
            <a:r>
              <a:rPr lang="ja-JP" altLang="en-US" dirty="0">
                <a:latin typeface="+mj-lt"/>
              </a:rPr>
              <a:t>’</a:t>
            </a:r>
            <a:r>
              <a:rPr lang="en-US" altLang="ja-JP" dirty="0">
                <a:latin typeface="+mj-lt"/>
              </a:rPr>
              <a:t>s </a:t>
            </a:r>
            <a:r>
              <a:rPr lang="en-US" altLang="ja-JP" i="1" dirty="0">
                <a:latin typeface="+mj-lt"/>
              </a:rPr>
              <a:t>d</a:t>
            </a:r>
            <a:r>
              <a:rPr lang="ja-JP" altLang="en-US" dirty="0">
                <a:latin typeface="+mj-lt"/>
              </a:rPr>
              <a:t>’</a:t>
            </a:r>
            <a:r>
              <a:rPr lang="en-US" altLang="ja-JP" dirty="0">
                <a:latin typeface="+mj-lt"/>
              </a:rPr>
              <a:t> and the effect size </a:t>
            </a:r>
            <a:r>
              <a:rPr lang="en-US" altLang="ja-JP" i="1" dirty="0">
                <a:latin typeface="+mj-lt"/>
              </a:rPr>
              <a:t>g</a:t>
            </a:r>
            <a:r>
              <a:rPr lang="en-US" altLang="ja-JP" dirty="0">
                <a:latin typeface="+mj-lt"/>
              </a:rPr>
              <a:t> is sometimes called </a:t>
            </a:r>
            <a:r>
              <a:rPr lang="ja-JP" altLang="en-US" dirty="0">
                <a:latin typeface="+mj-lt"/>
              </a:rPr>
              <a:t>‘</a:t>
            </a:r>
            <a:r>
              <a:rPr lang="en-US" altLang="ja-JP" dirty="0">
                <a:latin typeface="+mj-lt"/>
              </a:rPr>
              <a:t>Hedges</a:t>
            </a:r>
            <a:r>
              <a:rPr lang="ja-JP" altLang="en-US" dirty="0">
                <a:latin typeface="+mj-lt"/>
              </a:rPr>
              <a:t>’</a:t>
            </a:r>
            <a:r>
              <a:rPr lang="en-US" altLang="ja-JP" dirty="0">
                <a:latin typeface="+mj-lt"/>
              </a:rPr>
              <a:t> </a:t>
            </a:r>
            <a:r>
              <a:rPr lang="en-US" altLang="ja-JP" i="1" dirty="0">
                <a:latin typeface="+mj-lt"/>
              </a:rPr>
              <a:t>g</a:t>
            </a:r>
            <a:r>
              <a:rPr lang="ja-JP" altLang="en-US" dirty="0">
                <a:latin typeface="+mj-lt"/>
              </a:rPr>
              <a:t>’</a:t>
            </a:r>
            <a:r>
              <a:rPr lang="en-US" altLang="ja-JP" dirty="0">
                <a:latin typeface="+mj-lt"/>
              </a:rPr>
              <a:t> but in practice they are </a:t>
            </a:r>
            <a:r>
              <a:rPr lang="en-US" altLang="ja-JP" dirty="0" smtClean="0">
                <a:latin typeface="+mj-lt"/>
              </a:rPr>
              <a:t>essentially </a:t>
            </a:r>
            <a:r>
              <a:rPr lang="en-US" altLang="ja-JP" dirty="0">
                <a:latin typeface="+mj-lt"/>
              </a:rPr>
              <a:t>the same. It is now conventional to use </a:t>
            </a:r>
            <a:r>
              <a:rPr lang="en-US" altLang="ja-JP" i="1" dirty="0">
                <a:latin typeface="+mj-lt"/>
              </a:rPr>
              <a:t>g</a:t>
            </a:r>
            <a:r>
              <a:rPr lang="en-US" altLang="ja-JP" dirty="0" smtClean="0">
                <a:latin typeface="+mj-lt"/>
              </a:rPr>
              <a:t>.  Study precision weight is 1/V</a:t>
            </a:r>
            <a:r>
              <a:rPr lang="en-US" altLang="ja-JP" i="1" dirty="0" smtClean="0">
                <a:latin typeface="+mj-lt"/>
              </a:rPr>
              <a:t>g</a:t>
            </a:r>
            <a:r>
              <a:rPr lang="en-US" altLang="ja-JP" dirty="0" smtClean="0">
                <a:latin typeface="+mj-lt"/>
              </a:rPr>
              <a:t>, the inverse of the sampling variance of </a:t>
            </a:r>
            <a:r>
              <a:rPr lang="en-US" altLang="ja-JP" i="1" dirty="0" smtClean="0">
                <a:latin typeface="+mj-lt"/>
              </a:rPr>
              <a:t>g</a:t>
            </a:r>
            <a:r>
              <a:rPr lang="en-US" altLang="ja-JP" dirty="0" smtClean="0">
                <a:latin typeface="+mj-lt"/>
              </a:rPr>
              <a:t>.</a:t>
            </a:r>
            <a:endParaRPr lang="en-US" altLang="en-US" dirty="0">
              <a:latin typeface="+mj-lt"/>
            </a:endParaRPr>
          </a:p>
        </p:txBody>
      </p:sp>
      <p:graphicFrame>
        <p:nvGraphicFramePr>
          <p:cNvPr id="31750" name="Object 8"/>
          <p:cNvGraphicFramePr>
            <a:graphicFrameLocks noChangeAspect="1"/>
          </p:cNvGraphicFramePr>
          <p:nvPr/>
        </p:nvGraphicFramePr>
        <p:xfrm>
          <a:off x="7467600" y="4191000"/>
          <a:ext cx="2057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" name="Equation" r:id="rId7" imgW="952087" imgH="215806" progId="Equation.3">
                  <p:embed/>
                </p:oleObj>
              </mc:Choice>
              <mc:Fallback>
                <p:oleObj name="Equation" r:id="rId7" imgW="95208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191000"/>
                        <a:ext cx="2057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Box 11"/>
          <p:cNvSpPr txBox="1">
            <a:spLocks noChangeArrowheads="1"/>
          </p:cNvSpPr>
          <p:nvPr/>
        </p:nvSpPr>
        <p:spPr bwMode="auto">
          <a:xfrm>
            <a:off x="7239000" y="2667001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/>
              <a:t>Formulas from Borenstein et al., 2009,  p. 27</a:t>
            </a:r>
          </a:p>
        </p:txBody>
      </p:sp>
    </p:spTree>
    <p:extLst>
      <p:ext uri="{BB962C8B-B14F-4D97-AF65-F5344CB8AC3E}">
        <p14:creationId xmlns:p14="http://schemas.microsoft.com/office/powerpoint/2010/main" val="18971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733" y="258559"/>
            <a:ext cx="10058400" cy="145075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Correlation (Pearson’</a:t>
            </a:r>
            <a:r>
              <a:rPr lang="en-US" altLang="ja-JP" dirty="0">
                <a:ea typeface="ＭＳ 明朝" charset="-128"/>
              </a:rPr>
              <a:t>s </a:t>
            </a:r>
            <a:r>
              <a:rPr lang="en-US" altLang="ja-JP" i="1" dirty="0">
                <a:ea typeface="ＭＳ 明朝" charset="-128"/>
              </a:rPr>
              <a:t>r</a:t>
            </a:r>
            <a:r>
              <a:rPr lang="en-US" altLang="ja-JP" dirty="0">
                <a:ea typeface="ＭＳ 明朝" charset="-128"/>
              </a:rPr>
              <a:t>)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953352"/>
              </p:ext>
            </p:extLst>
          </p:nvPr>
        </p:nvGraphicFramePr>
        <p:xfrm>
          <a:off x="1346200" y="2199853"/>
          <a:ext cx="2717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0" name="Equation" r:id="rId3" imgW="1040948" imgH="241195" progId="Equation.3">
                  <p:embed/>
                </p:oleObj>
              </mc:Choice>
              <mc:Fallback>
                <p:oleObj name="Equation" r:id="rId3" imgW="104094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199853"/>
                        <a:ext cx="27178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6484"/>
              </p:ext>
            </p:extLst>
          </p:nvPr>
        </p:nvGraphicFramePr>
        <p:xfrm>
          <a:off x="5161756" y="3276600"/>
          <a:ext cx="278288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1" name="Equation" r:id="rId5" imgW="1066800" imgH="431800" progId="Equation.3">
                  <p:embed/>
                </p:oleObj>
              </mc:Choice>
              <mc:Fallback>
                <p:oleObj name="Equation" r:id="rId5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756" y="3276600"/>
                        <a:ext cx="2782887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038226" y="3611563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Fisher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i="1" dirty="0"/>
              <a:t>r</a:t>
            </a:r>
            <a:r>
              <a:rPr lang="en-US" altLang="ja-JP" dirty="0"/>
              <a:t> to </a:t>
            </a:r>
            <a:r>
              <a:rPr lang="en-US" altLang="ja-JP" i="1" dirty="0"/>
              <a:t>z</a:t>
            </a:r>
            <a:r>
              <a:rPr lang="en-US" altLang="ja-JP" dirty="0"/>
              <a:t> transformation.</a:t>
            </a:r>
            <a:endParaRPr lang="en-US" altLang="en-US" dirty="0"/>
          </a:p>
        </p:txBody>
      </p:sp>
      <p:graphicFrame>
        <p:nvGraphicFramePr>
          <p:cNvPr id="348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43641"/>
              </p:ext>
            </p:extLst>
          </p:nvPr>
        </p:nvGraphicFramePr>
        <p:xfrm>
          <a:off x="6126480" y="4293656"/>
          <a:ext cx="16764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2" name="Equation" r:id="rId7" imgW="685800" imgH="393700" progId="Equation.3">
                  <p:embed/>
                </p:oleObj>
              </mc:Choice>
              <mc:Fallback>
                <p:oleObj name="Equation" r:id="rId7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480" y="4293656"/>
                        <a:ext cx="16764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355720"/>
              </p:ext>
            </p:extLst>
          </p:nvPr>
        </p:nvGraphicFramePr>
        <p:xfrm>
          <a:off x="4754880" y="2025228"/>
          <a:ext cx="13716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3" name="Equation" r:id="rId9" imgW="736600" imgH="431800" progId="Equation.3">
                  <p:embed/>
                </p:oleObj>
              </mc:Choice>
              <mc:Fallback>
                <p:oleObj name="Equation" r:id="rId9" imgW="73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880" y="2025228"/>
                        <a:ext cx="13716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5600" y="5384799"/>
            <a:ext cx="11294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Hedges camp uses the </a:t>
            </a:r>
            <a:r>
              <a:rPr lang="en-US" sz="2000" i="1" dirty="0" smtClean="0"/>
              <a:t>r</a:t>
            </a:r>
            <a:r>
              <a:rPr lang="en-US" sz="2000" dirty="0" smtClean="0"/>
              <a:t> to </a:t>
            </a:r>
            <a:r>
              <a:rPr lang="en-US" sz="2000" i="1" dirty="0" smtClean="0"/>
              <a:t>z</a:t>
            </a:r>
            <a:r>
              <a:rPr lang="en-US" sz="2000" dirty="0" smtClean="0"/>
              <a:t> transformation to analyze correlations as effect sizes.  After the calculations for the meta-analysis, the results must be back translated to </a:t>
            </a:r>
            <a:r>
              <a:rPr lang="en-US" sz="2000" i="1" dirty="0" smtClean="0"/>
              <a:t>r</a:t>
            </a:r>
            <a:r>
              <a:rPr lang="en-US" sz="2000" dirty="0" smtClean="0"/>
              <a:t>.  This conversion is somewhat controversial.  Pay attention to whether results are in </a:t>
            </a:r>
            <a:r>
              <a:rPr lang="en-US" sz="2000" i="1" dirty="0" smtClean="0"/>
              <a:t>r</a:t>
            </a:r>
            <a:r>
              <a:rPr lang="en-US" sz="2000" dirty="0" smtClean="0"/>
              <a:t> or </a:t>
            </a:r>
            <a:r>
              <a:rPr lang="en-US" sz="2000" i="1" dirty="0" smtClean="0"/>
              <a:t>z</a:t>
            </a:r>
            <a:r>
              <a:rPr lang="en-US" sz="2000" dirty="0" smtClean="0"/>
              <a:t>.  The study precision weight is Ni-3.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82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Binary - odds ratio</a:t>
            </a: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38848"/>
              </p:ext>
            </p:extLst>
          </p:nvPr>
        </p:nvGraphicFramePr>
        <p:xfrm>
          <a:off x="1244601" y="3652154"/>
          <a:ext cx="45085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6" name="Equation" r:id="rId3" imgW="1727200" imgH="431800" progId="Equation.3">
                  <p:embed/>
                </p:oleObj>
              </mc:Choice>
              <mc:Fallback>
                <p:oleObj name="Equation" r:id="rId3" imgW="1727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1" y="3652154"/>
                        <a:ext cx="45085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94731"/>
              </p:ext>
            </p:extLst>
          </p:nvPr>
        </p:nvGraphicFramePr>
        <p:xfrm>
          <a:off x="7600422" y="1900265"/>
          <a:ext cx="205422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7" name="Equation" r:id="rId5" imgW="787400" imgH="609600" progId="Equation.3">
                  <p:embed/>
                </p:oleObj>
              </mc:Choice>
              <mc:Fallback>
                <p:oleObj name="Equation" r:id="rId5" imgW="7874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422" y="1900265"/>
                        <a:ext cx="205422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28340"/>
              </p:ext>
            </p:extLst>
          </p:nvPr>
        </p:nvGraphicFramePr>
        <p:xfrm>
          <a:off x="1244601" y="1900265"/>
          <a:ext cx="6096000" cy="1480161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Events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Non-Events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Treated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n1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Control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n2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udy Old Style" charset="0"/>
                        <a:ea typeface="ＭＳ Ｐゴシック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oudy Old Style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82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18563"/>
              </p:ext>
            </p:extLst>
          </p:nvPr>
        </p:nvGraphicFramePr>
        <p:xfrm>
          <a:off x="6126480" y="3824739"/>
          <a:ext cx="3730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8" name="Equation" r:id="rId7" imgW="1752600" imgH="393700" progId="Equation.3">
                  <p:embed/>
                </p:oleObj>
              </mc:Choice>
              <mc:Fallback>
                <p:oleObj name="Equation" r:id="rId7" imgW="175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480" y="3824739"/>
                        <a:ext cx="37306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9213" y="5070487"/>
            <a:ext cx="11294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Hedges camp transforms the odds ratio to log odds for the analysis (not controversial).  After the calculations for the meta-analysis, the results must be back translated to odds. The study precision weight is 1/V(</a:t>
            </a:r>
            <a:r>
              <a:rPr lang="en-US" sz="2000" dirty="0" err="1" smtClean="0"/>
              <a:t>logOddsRatio</a:t>
            </a:r>
            <a:r>
              <a:rPr lang="en-US" sz="2000" dirty="0" smtClean="0"/>
              <a:t>).  Pay attention to whether your results are transformed or not.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87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Combine (2)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+mj-lt"/>
              </a:rPr>
              <a:t>Take a weighted average</a:t>
            </a:r>
          </a:p>
        </p:txBody>
      </p:sp>
      <p:graphicFrame>
        <p:nvGraphicFramePr>
          <p:cNvPr id="925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97322"/>
              </p:ext>
            </p:extLst>
          </p:nvPr>
        </p:nvGraphicFramePr>
        <p:xfrm>
          <a:off x="1097280" y="2412282"/>
          <a:ext cx="4648200" cy="2618235"/>
        </p:xfrm>
        <a:graphic>
          <a:graphicData uri="http://schemas.openxmlformats.org/drawingml/2006/table">
            <a:tbl>
              <a:tblPr/>
              <a:tblGrid>
                <a:gridCol w="1162050"/>
                <a:gridCol w="1162050"/>
                <a:gridCol w="1162050"/>
                <a:gridCol w="1162050"/>
              </a:tblGrid>
              <a:tr h="103028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Study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(weight)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W(ES)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64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.5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.3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.9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03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93262"/>
              </p:ext>
            </p:extLst>
          </p:nvPr>
        </p:nvGraphicFramePr>
        <p:xfrm>
          <a:off x="6361113" y="2412282"/>
          <a:ext cx="17256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3" imgW="761669" imgH="482391" progId="Equation.3">
                  <p:embed/>
                </p:oleObj>
              </mc:Choice>
              <mc:Fallback>
                <p:oleObj name="Equation" r:id="rId3" imgW="76166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2412282"/>
                        <a:ext cx="172561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4" name="Text Box 45"/>
          <p:cNvSpPr txBox="1">
            <a:spLocks noChangeArrowheads="1"/>
          </p:cNvSpPr>
          <p:nvPr/>
        </p:nvSpPr>
        <p:spPr bwMode="auto">
          <a:xfrm>
            <a:off x="6126480" y="3612856"/>
            <a:ext cx="26997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dirty="0">
                <a:latin typeface="+mj-lt"/>
              </a:rPr>
              <a:t>M=(1+1+.9)/(1+2+3)</a:t>
            </a:r>
          </a:p>
          <a:p>
            <a:r>
              <a:rPr lang="en-US" altLang="en-US" dirty="0">
                <a:latin typeface="+mj-lt"/>
              </a:rPr>
              <a:t>M=(2.9)/6</a:t>
            </a:r>
          </a:p>
          <a:p>
            <a:r>
              <a:rPr lang="en-US" altLang="en-US" dirty="0">
                <a:latin typeface="+mj-lt"/>
              </a:rPr>
              <a:t>M=.48</a:t>
            </a:r>
          </a:p>
        </p:txBody>
      </p:sp>
      <p:sp>
        <p:nvSpPr>
          <p:cNvPr id="3105" name="Text Box 46"/>
          <p:cNvSpPr txBox="1">
            <a:spLocks noChangeArrowheads="1"/>
          </p:cNvSpPr>
          <p:nvPr/>
        </p:nvSpPr>
        <p:spPr bwMode="auto">
          <a:xfrm>
            <a:off x="6126480" y="5043004"/>
            <a:ext cx="2239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dirty="0">
                <a:latin typeface="+mj-lt"/>
              </a:rPr>
              <a:t>(</a:t>
            </a:r>
            <a:r>
              <a:rPr lang="en-US" altLang="en-US" dirty="0" err="1">
                <a:latin typeface="+mj-lt"/>
              </a:rPr>
              <a:t>cf</a:t>
            </a:r>
            <a:r>
              <a:rPr lang="en-US" altLang="en-US" dirty="0">
                <a:latin typeface="+mj-lt"/>
              </a:rPr>
              <a:t> .6 w/ unit </a:t>
            </a:r>
            <a:r>
              <a:rPr lang="en-US" altLang="en-US" dirty="0" err="1">
                <a:latin typeface="+mj-lt"/>
              </a:rPr>
              <a:t>wt</a:t>
            </a:r>
            <a:r>
              <a:rPr lang="en-US" altLang="en-US" dirty="0">
                <a:latin typeface="+mj-lt"/>
              </a:rPr>
              <a:t>)</a:t>
            </a:r>
          </a:p>
        </p:txBody>
      </p:sp>
      <p:sp>
        <p:nvSpPr>
          <p:cNvPr id="3106" name="Text Box 47"/>
          <p:cNvSpPr txBox="1">
            <a:spLocks noChangeArrowheads="1"/>
          </p:cNvSpPr>
          <p:nvPr/>
        </p:nvSpPr>
        <p:spPr bwMode="auto">
          <a:xfrm>
            <a:off x="6126480" y="5526804"/>
            <a:ext cx="543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dirty="0">
                <a:latin typeface="+mj-lt"/>
              </a:rPr>
              <a:t>(Unit weights are special case where w=1.)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520" y="5205046"/>
            <a:ext cx="501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meta-analysis, the most influential studies have the smallest errors, i.e., the </a:t>
            </a:r>
            <a:r>
              <a:rPr lang="en-US" smtClean="0"/>
              <a:t>most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 weighted averages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56463899"/>
                  </p:ext>
                </p:extLst>
              </p:nvPr>
            </p:nvGraphicFramePr>
            <p:xfrm>
              <a:off x="1096963" y="1846263"/>
              <a:ext cx="10058400" cy="36811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600"/>
                    <a:gridCol w="2929914"/>
                    <a:gridCol w="2099286"/>
                    <a:gridCol w="2514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Statistic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Effect</a:t>
                          </a:r>
                          <a:r>
                            <a:rPr lang="en-US" baseline="0" dirty="0" smtClean="0"/>
                            <a:t> Size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Weight (fixed)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Weight</a:t>
                          </a:r>
                          <a:r>
                            <a:rPr lang="en-US" baseline="0" dirty="0" smtClean="0"/>
                            <a:t> (random)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Standardized Mean Difference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r>
                            <a:rPr lang="en-US" baseline="0" dirty="0" smtClean="0"/>
                            <a:t>W = 1/Vg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W* = 1/(</a:t>
                          </a:r>
                          <a:r>
                            <a:rPr lang="en-US" baseline="0" dirty="0" err="1" smtClean="0"/>
                            <a:t>Vg+REVCg</a:t>
                          </a:r>
                          <a:r>
                            <a:rPr lang="en-US" baseline="0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Correlation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r>
                            <a:rPr lang="en-US" dirty="0" smtClean="0"/>
                            <a:t>W = 1/</a:t>
                          </a:r>
                          <a:r>
                            <a:rPr lang="en-US" dirty="0" err="1" smtClean="0"/>
                            <a:t>Vz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W* =1/(</a:t>
                          </a:r>
                          <a:r>
                            <a:rPr lang="en-US" dirty="0" err="1" smtClean="0"/>
                            <a:t>Vz+REVCz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Odds Ratio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𝑂𝑅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r>
                            <a:rPr lang="en-US" dirty="0" smtClean="0"/>
                            <a:t>W = 1/V(</a:t>
                          </a:r>
                          <a:r>
                            <a:rPr lang="en-US" dirty="0" err="1" smtClean="0"/>
                            <a:t>lor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W* = 1/(</a:t>
                          </a:r>
                          <a:r>
                            <a:rPr lang="en-US" dirty="0" err="1" smtClean="0"/>
                            <a:t>Vlor+REVClor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56463899"/>
                  </p:ext>
                </p:extLst>
              </p:nvPr>
            </p:nvGraphicFramePr>
            <p:xfrm>
              <a:off x="1096963" y="1846263"/>
              <a:ext cx="10058400" cy="36811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600"/>
                    <a:gridCol w="2929914"/>
                    <a:gridCol w="2099286"/>
                    <a:gridCol w="2514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Statistic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Effect</a:t>
                          </a:r>
                          <a:r>
                            <a:rPr lang="en-US" baseline="0" dirty="0" smtClean="0"/>
                            <a:t> Size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Weight (fixed)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Weight</a:t>
                          </a:r>
                          <a:r>
                            <a:rPr lang="en-US" baseline="0" dirty="0" smtClean="0"/>
                            <a:t> (random)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Standardized Mean Difference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r>
                            <a:rPr lang="en-US" baseline="0" dirty="0" smtClean="0"/>
                            <a:t>W = 1/Vg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W* </a:t>
                          </a:r>
                          <a:r>
                            <a:rPr lang="en-US" baseline="0" dirty="0" smtClean="0"/>
                            <a:t>= 1/(</a:t>
                          </a:r>
                          <a:r>
                            <a:rPr lang="en-US" baseline="0" dirty="0" err="1" smtClean="0"/>
                            <a:t>Vg+REVCg</a:t>
                          </a:r>
                          <a:r>
                            <a:rPr lang="en-US" baseline="0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Correlation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r>
                            <a:rPr lang="en-US" dirty="0" smtClean="0"/>
                            <a:t>W = 1/</a:t>
                          </a:r>
                          <a:r>
                            <a:rPr lang="en-US" dirty="0" err="1" smtClean="0"/>
                            <a:t>Vz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W* </a:t>
                          </a:r>
                          <a:r>
                            <a:rPr lang="en-US" dirty="0" smtClean="0"/>
                            <a:t>=1/(</a:t>
                          </a:r>
                          <a:r>
                            <a:rPr lang="en-US" dirty="0" err="1" smtClean="0"/>
                            <a:t>Vz+REVCz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20719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Odds Ratio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6071" t="-208081" r="-158420" b="-65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r>
                            <a:rPr lang="en-US" dirty="0" smtClean="0"/>
                            <a:t>W = 1/V(</a:t>
                          </a:r>
                          <a:r>
                            <a:rPr lang="en-US" dirty="0" err="1" smtClean="0"/>
                            <a:t>lor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W* </a:t>
                          </a:r>
                          <a:r>
                            <a:rPr lang="en-US" dirty="0" smtClean="0"/>
                            <a:t>= 1/(</a:t>
                          </a:r>
                          <a:r>
                            <a:rPr lang="en-US" dirty="0" err="1" smtClean="0"/>
                            <a:t>Vlor+REVClor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19462"/>
              </p:ext>
            </p:extLst>
          </p:nvPr>
        </p:nvGraphicFramePr>
        <p:xfrm>
          <a:off x="3707741" y="2279627"/>
          <a:ext cx="1230019" cy="70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1" name="Equation" r:id="rId4" imgW="800100" imgH="457200" progId="Equation.3">
                  <p:embed/>
                </p:oleObj>
              </mc:Choice>
              <mc:Fallback>
                <p:oleObj name="Equation" r:id="rId4" imgW="80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741" y="2279627"/>
                        <a:ext cx="1230019" cy="703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469080"/>
              </p:ext>
            </p:extLst>
          </p:nvPr>
        </p:nvGraphicFramePr>
        <p:xfrm>
          <a:off x="5036234" y="2339475"/>
          <a:ext cx="1461083" cy="583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2" name="Equation" r:id="rId6" imgW="1143000" imgH="457200" progId="Equation.3">
                  <p:embed/>
                </p:oleObj>
              </mc:Choice>
              <mc:Fallback>
                <p:oleObj name="Equation" r:id="rId6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6234" y="2339475"/>
                        <a:ext cx="1461083" cy="583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14753"/>
              </p:ext>
            </p:extLst>
          </p:nvPr>
        </p:nvGraphicFramePr>
        <p:xfrm>
          <a:off x="6701815" y="2339475"/>
          <a:ext cx="1462384" cy="55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3" name="Equation" r:id="rId8" imgW="1307532" imgH="495085" progId="Equation.3">
                  <p:embed/>
                </p:oleObj>
              </mc:Choice>
              <mc:Fallback>
                <p:oleObj name="Equation" r:id="rId8" imgW="1307532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815" y="2339475"/>
                        <a:ext cx="1462384" cy="553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755909"/>
              </p:ext>
            </p:extLst>
          </p:nvPr>
        </p:nvGraphicFramePr>
        <p:xfrm>
          <a:off x="3707741" y="3388464"/>
          <a:ext cx="1078403" cy="63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4" name="Equation" r:id="rId10" imgW="736600" imgH="431800" progId="Equation.3">
                  <p:embed/>
                </p:oleObj>
              </mc:Choice>
              <mc:Fallback>
                <p:oleObj name="Equation" r:id="rId10" imgW="73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741" y="3388464"/>
                        <a:ext cx="1078403" cy="631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243668"/>
              </p:ext>
            </p:extLst>
          </p:nvPr>
        </p:nvGraphicFramePr>
        <p:xfrm>
          <a:off x="4792490" y="3388464"/>
          <a:ext cx="1704827" cy="690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5" name="Equation" r:id="rId12" imgW="1066800" imgH="431800" progId="Equation.3">
                  <p:embed/>
                </p:oleObj>
              </mc:Choice>
              <mc:Fallback>
                <p:oleObj name="Equation" r:id="rId12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490" y="3388464"/>
                        <a:ext cx="1704827" cy="690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712808"/>
              </p:ext>
            </p:extLst>
          </p:nvPr>
        </p:nvGraphicFramePr>
        <p:xfrm>
          <a:off x="7265632" y="3386113"/>
          <a:ext cx="1104645" cy="63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6" name="Equation" r:id="rId14" imgW="685800" imgH="393700" progId="Equation.3">
                  <p:embed/>
                </p:oleObj>
              </mc:Choice>
              <mc:Fallback>
                <p:oleObj name="Equation" r:id="rId14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632" y="3386113"/>
                        <a:ext cx="1104645" cy="633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839986"/>
              </p:ext>
            </p:extLst>
          </p:nvPr>
        </p:nvGraphicFramePr>
        <p:xfrm>
          <a:off x="6514936" y="4432751"/>
          <a:ext cx="2059839" cy="46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7" name="Equation" r:id="rId16" imgW="1752600" imgH="393700" progId="Equation.3">
                  <p:embed/>
                </p:oleObj>
              </mc:Choice>
              <mc:Fallback>
                <p:oleObj name="Equation" r:id="rId16" imgW="175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936" y="4432751"/>
                        <a:ext cx="2059839" cy="462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6963" y="5776120"/>
            <a:ext cx="1028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random-effects, there are 2 sources of uncertainty that affect the amount of information in </a:t>
            </a:r>
            <a:r>
              <a:rPr lang="en-US" smtClean="0"/>
              <a:t>each study.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overall effect size, we want standard errors and confidence intervals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3602488"/>
                  </p:ext>
                </p:extLst>
              </p:nvPr>
            </p:nvGraphicFramePr>
            <p:xfrm>
              <a:off x="1961662" y="2632872"/>
              <a:ext cx="8898597" cy="246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4650"/>
                    <a:gridCol w="1788275"/>
                    <a:gridCol w="2332505"/>
                    <a:gridCol w="255316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Mean</a:t>
                          </a:r>
                        </a:p>
                        <a:p>
                          <a:r>
                            <a:rPr lang="en-US" dirty="0" smtClean="0"/>
                            <a:t>(M)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Standard</a:t>
                          </a:r>
                          <a:r>
                            <a:rPr lang="en-US" baseline="0" dirty="0" smtClean="0"/>
                            <a:t> Error (SEM)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Confidence Interval</a:t>
                          </a:r>
                        </a:p>
                        <a:p>
                          <a:r>
                            <a:rPr lang="en-US" dirty="0" smtClean="0"/>
                            <a:t>(95CI)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Fixed</a:t>
                          </a:r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𝑤𝐸𝑆</m:t>
                                      </m:r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</m:nary>
                                </m:den>
                              </m:f>
                            </m:oMath>
                          </a14:m>
                          <a:r>
                            <a:rPr lang="en-US" dirty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𝑆𝐸𝑀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</m:e>
                                      </m:nary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dirty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95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𝐶𝐼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±1.96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𝑆𝐸𝑀</m:t>
                              </m:r>
                            </m:oMath>
                          </a14:m>
                          <a:r>
                            <a:rPr lang="en-US" dirty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Random</a:t>
                          </a:r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  <m:t>𝐸𝑆</m:t>
                                      </m:r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charset="0"/>
                                              <a:ea typeface="+mn-ea"/>
                                              <a:cs typeface="+mn-cs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oMath>
                          </a14:m>
                          <a:r>
                            <a:rPr lang="en-US" dirty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𝑆𝐸𝑀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∗=</m:t>
                                </m:r>
                                <m:f>
                                  <m:fPr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subHide m:val="on"/>
                                            <m:supHide m:val="on"/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𝑤</m:t>
                                            </m:r>
                                            <m: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∗</m:t>
                                            </m:r>
                                          </m:e>
                                        </m:nary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9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𝐶𝐼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±1.96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𝑆𝐸𝑀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oMath>
                          </a14:m>
                          <a:r>
                            <a:rPr lang="en-US" dirty="0">
                              <a:effectLst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3602488"/>
                  </p:ext>
                </p:extLst>
              </p:nvPr>
            </p:nvGraphicFramePr>
            <p:xfrm>
              <a:off x="1961662" y="2632872"/>
              <a:ext cx="8898597" cy="246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4650"/>
                    <a:gridCol w="1788275"/>
                    <a:gridCol w="2332505"/>
                    <a:gridCol w="2553167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Mean</a:t>
                          </a:r>
                        </a:p>
                        <a:p>
                          <a:r>
                            <a:rPr lang="en-US" dirty="0" smtClean="0"/>
                            <a:t>(M)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Standard</a:t>
                          </a:r>
                          <a:r>
                            <a:rPr lang="en-US" baseline="0" dirty="0" smtClean="0"/>
                            <a:t> Error (SEM)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Confidence Interval</a:t>
                          </a:r>
                        </a:p>
                        <a:p>
                          <a:r>
                            <a:rPr lang="en-US" dirty="0" smtClean="0"/>
                            <a:t>(95CI)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Fixed</a:t>
                          </a:r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4490" t="-72848" r="-274150" b="-113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2324" t="-72848" r="-110444" b="-113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8926" t="-72848" r="-955" b="-113245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Random</a:t>
                          </a:r>
                        </a:p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24490" t="-174000" r="-274150" b="-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2324" t="-174000" r="-110444" b="-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8926" t="-174000" r="-955" b="-14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>
                <a:solidFill>
                  <a:srgbClr val="FF0000"/>
                </a:solidFill>
              </a:rPr>
              <a:t>Analysis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Overall</a:t>
            </a:r>
          </a:p>
          <a:p>
            <a:pPr lvl="1"/>
            <a:r>
              <a:rPr lang="en-US" dirty="0"/>
              <a:t>Moderators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Sensitivity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 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Run the </a:t>
            </a:r>
            <a:r>
              <a:rPr lang="en-US" sz="2800" dirty="0" err="1" smtClean="0"/>
              <a:t>Kvam</a:t>
            </a:r>
            <a:r>
              <a:rPr lang="en-US" sz="2800" dirty="0" smtClean="0"/>
              <a:t> data both fixed and random</a:t>
            </a:r>
          </a:p>
          <a:p>
            <a:r>
              <a:rPr lang="en-US" sz="2800" dirty="0" smtClean="0"/>
              <a:t>Select the posttest only (pre) studies; exclude the follow-ups</a:t>
            </a:r>
          </a:p>
          <a:p>
            <a:r>
              <a:rPr lang="en-US" sz="2800" dirty="0" smtClean="0"/>
              <a:t>Compare the overall mean for fixed and random</a:t>
            </a:r>
          </a:p>
          <a:p>
            <a:r>
              <a:rPr lang="en-US" sz="2800" dirty="0" smtClean="0"/>
              <a:t>Compare the confidence interval for the mean for fixed and random</a:t>
            </a:r>
          </a:p>
          <a:p>
            <a:r>
              <a:rPr lang="en-US" sz="2800" dirty="0" smtClean="0"/>
              <a:t>Compare your results to published results:</a:t>
            </a:r>
          </a:p>
          <a:p>
            <a:pPr lvl="1"/>
            <a:r>
              <a:rPr lang="en-US" sz="2600" dirty="0"/>
              <a:t>Number of studies, </a:t>
            </a:r>
            <a:r>
              <a:rPr lang="en-US" sz="2600" i="1" dirty="0"/>
              <a:t>k</a:t>
            </a:r>
            <a:r>
              <a:rPr lang="en-US" sz="2600" dirty="0"/>
              <a:t> = 23, total people, </a:t>
            </a:r>
            <a:r>
              <a:rPr lang="en-US" sz="2600" i="1" dirty="0"/>
              <a:t>N</a:t>
            </a:r>
            <a:r>
              <a:rPr lang="en-US" sz="2600" dirty="0"/>
              <a:t> = 977</a:t>
            </a:r>
          </a:p>
          <a:p>
            <a:pPr lvl="1"/>
            <a:r>
              <a:rPr lang="en-US" sz="2600" dirty="0"/>
              <a:t>Overall mean: g = -.68, CI = [-.92 to -.44]; moderate to large effect </a:t>
            </a:r>
            <a:r>
              <a:rPr lang="en-US" sz="2600" dirty="0" smtClean="0"/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2352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196" y="966651"/>
            <a:ext cx="9905194" cy="4902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0766" y="418011"/>
            <a:ext cx="2344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Run analyses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 rot="6522844">
            <a:off x="2455817" y="918657"/>
            <a:ext cx="522515" cy="431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692" y="217085"/>
            <a:ext cx="3657094" cy="4812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967" y="508416"/>
            <a:ext cx="1228725" cy="1228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395" y="6397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92846" y="938114"/>
            <a:ext cx="371475" cy="221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80402" y="25876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946826" y="2659057"/>
            <a:ext cx="231285" cy="226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4225" y="5305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819525" y="5391150"/>
            <a:ext cx="676275" cy="186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9288" y="3278777"/>
            <a:ext cx="113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Kvam.cma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70217" y="1889646"/>
            <a:ext cx="7731274" cy="38442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62390" y="652421"/>
            <a:ext cx="3909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Open CMA, load </a:t>
            </a:r>
            <a:r>
              <a:rPr lang="en-US" sz="3200" dirty="0" err="1" smtClean="0"/>
              <a:t>Kvam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75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539" y="130629"/>
            <a:ext cx="7798950" cy="5738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395" y="2103120"/>
            <a:ext cx="3161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not what you want because it has all the studies included (both posttest and follow-up). Luckily, you have coded for pre vs post and have input that as a moderator.  You want to exclude follow-up studies.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run analyses -&gt; Select by… -&gt; </a:t>
            </a:r>
          </a:p>
          <a:p>
            <a:r>
              <a:rPr lang="en-US" dirty="0" err="1" smtClean="0"/>
              <a:t>PrePost</a:t>
            </a:r>
            <a:r>
              <a:rPr lang="en-US" dirty="0" smtClean="0"/>
              <a:t> (the name of the moderator) -&gt;</a:t>
            </a:r>
          </a:p>
          <a:p>
            <a:r>
              <a:rPr lang="en-US" dirty="0"/>
              <a:t> </a:t>
            </a:r>
            <a:r>
              <a:rPr lang="en-US" dirty="0" smtClean="0"/>
              <a:t>uncheck box 2 -&gt; Apply -&gt; 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563064"/>
            <a:ext cx="4248150" cy="541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087324"/>
            <a:ext cx="44577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bottom left -&gt; </a:t>
            </a:r>
          </a:p>
          <a:p>
            <a:r>
              <a:rPr lang="en-US" dirty="0" smtClean="0"/>
              <a:t>both models.  You get </a:t>
            </a:r>
          </a:p>
          <a:p>
            <a:r>
              <a:rPr lang="en-US" dirty="0" smtClean="0"/>
              <a:t>Fixed and Random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</a:t>
            </a:r>
          </a:p>
          <a:p>
            <a:r>
              <a:rPr lang="en-US" dirty="0" smtClean="0"/>
              <a:t>-&gt; Next 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09725"/>
            <a:ext cx="84582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949" y="2662767"/>
            <a:ext cx="9169502" cy="3189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7703" y="148365"/>
            <a:ext cx="93101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Compare the overall mean for fixed and random</a:t>
            </a:r>
          </a:p>
          <a:p>
            <a:r>
              <a:rPr lang="en-US" sz="2400" dirty="0"/>
              <a:t>Compare the confidence interval for the mean for fixed and random</a:t>
            </a:r>
          </a:p>
          <a:p>
            <a:r>
              <a:rPr lang="en-US" sz="2400" dirty="0"/>
              <a:t>Compare your results to published results:</a:t>
            </a:r>
          </a:p>
          <a:p>
            <a:pPr lvl="1"/>
            <a:r>
              <a:rPr lang="en-US" sz="2400" dirty="0"/>
              <a:t>Number of studies, </a:t>
            </a:r>
            <a:r>
              <a:rPr lang="en-US" sz="2400" i="1" dirty="0"/>
              <a:t>k</a:t>
            </a:r>
            <a:r>
              <a:rPr lang="en-US" sz="2400" dirty="0"/>
              <a:t> = 23, total people, </a:t>
            </a:r>
            <a:r>
              <a:rPr lang="en-US" sz="2400" i="1" dirty="0"/>
              <a:t>N</a:t>
            </a:r>
            <a:r>
              <a:rPr lang="en-US" sz="2400" dirty="0"/>
              <a:t> = 977</a:t>
            </a:r>
          </a:p>
          <a:p>
            <a:pPr lvl="1"/>
            <a:r>
              <a:rPr lang="en-US" sz="2400" dirty="0"/>
              <a:t>Overall mean: g = -.68, CI = [-.92 to -.44]; moderate to large effect size</a:t>
            </a:r>
          </a:p>
        </p:txBody>
      </p:sp>
    </p:spTree>
    <p:extLst>
      <p:ext uri="{BB962C8B-B14F-4D97-AF65-F5344CB8AC3E}">
        <p14:creationId xmlns:p14="http://schemas.microsoft.com/office/powerpoint/2010/main" val="25765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the same for the Follow-up Studies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34243"/>
            <a:ext cx="6972300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83" y="3621813"/>
            <a:ext cx="69913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Coming up next -&gt;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Heterogeneity (Overall Analysis)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much variability in effect sizes?</a:t>
            </a:r>
          </a:p>
          <a:p>
            <a:pPr lvl="1"/>
            <a:r>
              <a:rPr lang="en-US" sz="2600" dirty="0" smtClean="0"/>
              <a:t>How much due to sampling error?</a:t>
            </a:r>
          </a:p>
          <a:p>
            <a:pPr lvl="1"/>
            <a:r>
              <a:rPr lang="en-US" sz="2600" dirty="0" smtClean="0"/>
              <a:t>How much due to random effects?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44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Homogeneity Test </a:t>
            </a:r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4419600" y="1752601"/>
          <a:ext cx="27114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3" imgW="1117600" imgH="279400" progId="Equation.3">
                  <p:embed/>
                </p:oleObj>
              </mc:Choice>
              <mc:Fallback>
                <p:oleObj name="Equation" r:id="rId3" imgW="1117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752601"/>
                        <a:ext cx="271145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097280" y="3810515"/>
            <a:ext cx="92143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i="1" dirty="0" smtClean="0">
                <a:latin typeface="+mj-lt"/>
              </a:rPr>
              <a:t>Q</a:t>
            </a:r>
            <a:r>
              <a:rPr lang="en-US" altLang="en-US" dirty="0" smtClean="0">
                <a:latin typeface="+mj-lt"/>
              </a:rPr>
              <a:t> is a weighted sum of squares.  When </a:t>
            </a:r>
            <a:r>
              <a:rPr lang="en-US" altLang="en-US" dirty="0">
                <a:latin typeface="+mj-lt"/>
              </a:rPr>
              <a:t>the null (homogeneous </a:t>
            </a:r>
            <a:r>
              <a:rPr lang="en-US" altLang="en-US" i="1" dirty="0">
                <a:latin typeface="+mj-lt"/>
              </a:rPr>
              <a:t>rho</a:t>
            </a:r>
            <a:r>
              <a:rPr lang="en-US" altLang="en-US" dirty="0">
                <a:latin typeface="+mj-lt"/>
              </a:rPr>
              <a:t>) is true, </a:t>
            </a:r>
            <a:r>
              <a:rPr lang="en-US" altLang="en-US" i="1" dirty="0">
                <a:latin typeface="+mj-lt"/>
              </a:rPr>
              <a:t>Q</a:t>
            </a:r>
            <a:r>
              <a:rPr lang="en-US" altLang="en-US" dirty="0">
                <a:latin typeface="+mj-lt"/>
              </a:rPr>
              <a:t> is distributed as chi-square with (</a:t>
            </a:r>
            <a:r>
              <a:rPr lang="en-US" altLang="en-US" i="1" dirty="0">
                <a:latin typeface="+mj-lt"/>
              </a:rPr>
              <a:t>k</a:t>
            </a:r>
            <a:r>
              <a:rPr lang="en-US" altLang="en-US" dirty="0">
                <a:latin typeface="+mj-lt"/>
              </a:rPr>
              <a:t>-1) </a:t>
            </a:r>
            <a:r>
              <a:rPr lang="en-US" altLang="en-US" i="1" dirty="0" err="1">
                <a:latin typeface="+mj-lt"/>
              </a:rPr>
              <a:t>df</a:t>
            </a:r>
            <a:r>
              <a:rPr lang="en-US" altLang="en-US" dirty="0">
                <a:latin typeface="+mj-lt"/>
              </a:rPr>
              <a:t>, where </a:t>
            </a:r>
            <a:r>
              <a:rPr lang="en-US" altLang="en-US" i="1" dirty="0">
                <a:latin typeface="+mj-lt"/>
              </a:rPr>
              <a:t>k</a:t>
            </a:r>
            <a:r>
              <a:rPr lang="en-US" altLang="en-US" dirty="0">
                <a:latin typeface="+mj-lt"/>
              </a:rPr>
              <a:t> is the number of studies.  </a:t>
            </a:r>
            <a:r>
              <a:rPr lang="en-US" altLang="en-US" dirty="0" smtClean="0">
                <a:latin typeface="+mj-lt"/>
              </a:rPr>
              <a:t>Allows computation of probability of large sum.  This supports </a:t>
            </a:r>
            <a:r>
              <a:rPr lang="en-US" altLang="en-US" dirty="0">
                <a:latin typeface="+mj-lt"/>
              </a:rPr>
              <a:t>a test of whether Random Effects Variance Component is zero.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0" y="2616592"/>
                <a:ext cx="3010486" cy="837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</a:rPr>
                        <m:t>𝑄</m:t>
                      </m:r>
                      <m:r>
                        <a:rPr lang="en-US" sz="2000" i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𝐸𝑆</m:t>
                                  </m:r>
                                  <m:r>
                                    <a:rPr lang="en-US" sz="2000" i="0">
                                      <a:latin typeface="Cambria Math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𝐸𝑆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16592"/>
                <a:ext cx="3010486" cy="8376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Estimating the REVC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788430"/>
              </p:ext>
            </p:extLst>
          </p:nvPr>
        </p:nvGraphicFramePr>
        <p:xfrm>
          <a:off x="1097280" y="2151063"/>
          <a:ext cx="27114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Equation" r:id="rId3" imgW="1117600" imgH="279400" progId="Equation.3">
                  <p:embed/>
                </p:oleObj>
              </mc:Choice>
              <mc:Fallback>
                <p:oleObj name="Equation" r:id="rId3" imgW="1117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280" y="2151063"/>
                        <a:ext cx="271145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06451"/>
              </p:ext>
            </p:extLst>
          </p:nvPr>
        </p:nvGraphicFramePr>
        <p:xfrm>
          <a:off x="1097280" y="3022391"/>
          <a:ext cx="54546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Equation" r:id="rId5" imgW="2247900" imgH="444500" progId="Equation.3">
                  <p:embed/>
                </p:oleObj>
              </mc:Choice>
              <mc:Fallback>
                <p:oleObj name="Equation" r:id="rId5" imgW="2247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280" y="3022391"/>
                        <a:ext cx="545465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7490359" y="3141086"/>
            <a:ext cx="38904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dirty="0">
                <a:latin typeface="+mj-lt"/>
              </a:rPr>
              <a:t>If REVC estimate is less than zero, set to zero. </a:t>
            </a:r>
          </a:p>
        </p:txBody>
      </p:sp>
      <p:graphicFrame>
        <p:nvGraphicFramePr>
          <p:cNvPr id="297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277424"/>
              </p:ext>
            </p:extLst>
          </p:nvPr>
        </p:nvGraphicFramePr>
        <p:xfrm>
          <a:off x="1097280" y="4294166"/>
          <a:ext cx="19113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Equation" r:id="rId7" imgW="787058" imgH="393529" progId="Equation.3">
                  <p:embed/>
                </p:oleObj>
              </mc:Choice>
              <mc:Fallback>
                <p:oleObj name="Equation" r:id="rId7" imgW="7870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280" y="4294166"/>
                        <a:ext cx="191135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07766" y="4582575"/>
            <a:ext cx="782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T-squared estimates tau-squared</a:t>
            </a:r>
            <a:r>
              <a:rPr lang="en-US" sz="2400" dirty="0" smtClean="0"/>
              <a:t>.  Note that the fixed-effects weights are always used in the computation of Q and REVC.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490359" y="2365513"/>
            <a:ext cx="309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/>
              <a:t>Q</a:t>
            </a:r>
            <a:r>
              <a:rPr lang="en-US" altLang="en-US" dirty="0"/>
              <a:t> is a weighted sum of squares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Random-Effects Weights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717926" y="1793875"/>
            <a:ext cx="65690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dirty="0">
                <a:latin typeface="+mj-lt"/>
              </a:rPr>
              <a:t>Inverse variance weights give weight to each study depending on the uncertainty for the true value of that study.  For fixed-effects, there is only sampling error.  For random-effects, there is also uncertainty about where in the distribution the study came from, so 2 sources of error.  The </a:t>
            </a:r>
            <a:r>
              <a:rPr lang="en-US" altLang="en-US" dirty="0" err="1">
                <a:latin typeface="+mj-lt"/>
              </a:rPr>
              <a:t>InV</a:t>
            </a:r>
            <a:r>
              <a:rPr lang="en-US" altLang="en-US" dirty="0">
                <a:latin typeface="+mj-lt"/>
              </a:rPr>
              <a:t> weight is, therefore:</a:t>
            </a: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5495926" y="4254501"/>
          <a:ext cx="17319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3" imgW="838200" imgH="457200" progId="Equation.3">
                  <p:embed/>
                </p:oleObj>
              </mc:Choice>
              <mc:Fallback>
                <p:oleObj name="Equation" r:id="rId3" imgW="838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6" y="4254501"/>
                        <a:ext cx="1731963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4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Power to detect summary effect</a:t>
            </a:r>
          </a:p>
          <a:p>
            <a:r>
              <a:rPr lang="en-US" sz="2800" dirty="0" smtClean="0"/>
              <a:t>Replicable, persuasive reviews</a:t>
            </a:r>
          </a:p>
          <a:p>
            <a:r>
              <a:rPr lang="en-US" sz="2800" dirty="0" smtClean="0"/>
              <a:t>Tests of moderators</a:t>
            </a:r>
          </a:p>
          <a:p>
            <a:r>
              <a:rPr lang="en-US" sz="2800" dirty="0" smtClean="0"/>
              <a:t>Sensitivity and bias evaluations</a:t>
            </a:r>
          </a:p>
          <a:p>
            <a:r>
              <a:rPr lang="en-US" sz="2800" dirty="0" smtClean="0"/>
              <a:t>Highly cited pubs without primary data collection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Apples &amp; Oranges</a:t>
            </a:r>
          </a:p>
          <a:p>
            <a:r>
              <a:rPr lang="en-US" sz="2800" dirty="0" smtClean="0"/>
              <a:t>GIGO</a:t>
            </a:r>
          </a:p>
          <a:p>
            <a:r>
              <a:rPr lang="en-US" sz="2800" dirty="0" smtClean="0"/>
              <a:t>Premature termination of research area</a:t>
            </a:r>
          </a:p>
          <a:p>
            <a:r>
              <a:rPr lang="en-US" sz="2800" dirty="0" smtClean="0"/>
              <a:t>Insufficient studies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56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Research question or Study </a:t>
            </a:r>
            <a:r>
              <a:rPr lang="en-US" sz="2800" dirty="0"/>
              <a:t>a</a:t>
            </a:r>
            <a:r>
              <a:rPr lang="en-US" sz="2800" dirty="0" smtClean="0"/>
              <a:t>ims</a:t>
            </a:r>
          </a:p>
          <a:p>
            <a:r>
              <a:rPr lang="en-US" sz="2800" dirty="0" smtClean="0"/>
              <a:t>Search &amp; eligibility</a:t>
            </a:r>
          </a:p>
          <a:p>
            <a:r>
              <a:rPr lang="en-US" sz="2800" dirty="0" smtClean="0"/>
              <a:t>Coding, computation of effects, conversions</a:t>
            </a:r>
          </a:p>
          <a:p>
            <a:r>
              <a:rPr lang="en-US" sz="2800" dirty="0" smtClean="0"/>
              <a:t>Analysis</a:t>
            </a:r>
          </a:p>
          <a:p>
            <a:pPr lvl="1"/>
            <a:r>
              <a:rPr lang="en-US" sz="2800" dirty="0" smtClean="0"/>
              <a:t>Overall</a:t>
            </a:r>
          </a:p>
          <a:p>
            <a:pPr lvl="1"/>
            <a:r>
              <a:rPr lang="en-US" sz="2800" dirty="0"/>
              <a:t>Graphs</a:t>
            </a:r>
          </a:p>
          <a:p>
            <a:pPr lvl="1"/>
            <a:r>
              <a:rPr lang="en-US" sz="2800" dirty="0" smtClean="0"/>
              <a:t>Moderators</a:t>
            </a:r>
          </a:p>
          <a:p>
            <a:pPr lvl="1"/>
            <a:r>
              <a:rPr lang="en-US" sz="2800" dirty="0" smtClean="0"/>
              <a:t>Sensitivity</a:t>
            </a:r>
          </a:p>
          <a:p>
            <a:r>
              <a:rPr lang="en-US" sz="2800" dirty="0" smtClean="0"/>
              <a:t>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61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Research Question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+mj-lt"/>
                <a:ea typeface="ＭＳ Ｐゴシック" charset="-128"/>
              </a:rPr>
              <a:t>Define Constructs (what is the domain?)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+mj-lt"/>
                <a:ea typeface="ＭＳ Ｐゴシック" charset="-128"/>
              </a:rPr>
              <a:t>Therapy effectiveness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+mj-lt"/>
                <a:ea typeface="ＭＳ Ｐゴシック" charset="-128"/>
              </a:rPr>
              <a:t>Integrity tests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+mj-lt"/>
                <a:ea typeface="ＭＳ Ｐゴシック" charset="-128"/>
              </a:rPr>
              <a:t>Research Question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+mj-lt"/>
                <a:ea typeface="ＭＳ Ｐゴシック" charset="-128"/>
              </a:rPr>
              <a:t>What’s the </a:t>
            </a:r>
            <a:r>
              <a:rPr lang="en-US" altLang="en-US" sz="2000" dirty="0" smtClean="0">
                <a:latin typeface="+mj-lt"/>
                <a:ea typeface="ＭＳ Ｐゴシック" charset="-128"/>
              </a:rPr>
              <a:t>average effect size?  Is it zero</a:t>
            </a:r>
            <a:r>
              <a:rPr lang="en-US" altLang="en-US" sz="2000" dirty="0">
                <a:latin typeface="+mj-lt"/>
                <a:ea typeface="ＭＳ Ｐゴシック" charset="-128"/>
              </a:rPr>
              <a:t>?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latin typeface="+mj-lt"/>
                <a:ea typeface="ＭＳ Ｐゴシック" charset="-128"/>
              </a:rPr>
              <a:t>Moderator or boundary condition?  Impact </a:t>
            </a:r>
            <a:r>
              <a:rPr lang="en-US" altLang="en-US" sz="2000" dirty="0">
                <a:latin typeface="+mj-lt"/>
                <a:ea typeface="ＭＳ Ｐゴシック" charset="-128"/>
              </a:rPr>
              <a:t>of management (e.g., Brown*)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latin typeface="+mj-lt"/>
                <a:ea typeface="ＭＳ Ｐゴシック" charset="-128"/>
              </a:rPr>
              <a:t>Effect dissipates over time?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latin typeface="+mj-lt"/>
                <a:ea typeface="ＭＳ Ｐゴシック" charset="-128"/>
              </a:rPr>
              <a:t>May </a:t>
            </a:r>
            <a:r>
              <a:rPr lang="en-US" altLang="en-US" sz="2000" dirty="0">
                <a:latin typeface="+mj-lt"/>
                <a:ea typeface="ＭＳ Ｐゴシック" charset="-128"/>
              </a:rPr>
              <a:t>or may not be summary of a literature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+mj-lt"/>
                <a:ea typeface="ＭＳ Ｐゴシック" charset="-128"/>
              </a:rPr>
              <a:t>Theoretical Justification of Moderators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+mj-lt"/>
                <a:ea typeface="ＭＳ Ｐゴシック" charset="-128"/>
              </a:rPr>
              <a:t>Pick </a:t>
            </a:r>
            <a:r>
              <a:rPr lang="en-US" altLang="en-US" b="1" dirty="0">
                <a:latin typeface="+mj-lt"/>
                <a:ea typeface="ＭＳ Ｐゴシック" charset="-128"/>
              </a:rPr>
              <a:t>ONE</a:t>
            </a:r>
            <a:r>
              <a:rPr lang="en-US" altLang="en-US" dirty="0">
                <a:latin typeface="+mj-lt"/>
                <a:ea typeface="ＭＳ Ｐゴシック" charset="-128"/>
              </a:rPr>
              <a:t> study type (e.g., experiment, correlational study) or pick all and analyze separately.</a:t>
            </a: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676400" y="5654411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latin typeface="+mj-lt"/>
              </a:rPr>
              <a:t>*Brown, S. (1981).  Validity generalization and situational moderation in the life insurance industry. </a:t>
            </a:r>
            <a:r>
              <a:rPr lang="en-US" altLang="en-US" sz="1800" i="1" dirty="0">
                <a:latin typeface="+mj-lt"/>
              </a:rPr>
              <a:t> Journal of Applied Psychology, 66</a:t>
            </a:r>
            <a:r>
              <a:rPr lang="en-US" altLang="en-US" sz="1800" dirty="0">
                <a:latin typeface="+mj-lt"/>
              </a:rPr>
              <a:t>, 664-670.</a:t>
            </a:r>
          </a:p>
        </p:txBody>
      </p:sp>
    </p:spTree>
    <p:extLst>
      <p:ext uri="{BB962C8B-B14F-4D97-AF65-F5344CB8AC3E}">
        <p14:creationId xmlns:p14="http://schemas.microsoft.com/office/powerpoint/2010/main" val="958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 - </a:t>
            </a:r>
            <a:r>
              <a:rPr lang="en-US" dirty="0" err="1" smtClean="0"/>
              <a:t>Kvam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exercise an effective treatment of depression compared to control (wait list)?</a:t>
            </a:r>
          </a:p>
          <a:p>
            <a:r>
              <a:rPr lang="en-US" sz="2800" dirty="0" smtClean="0"/>
              <a:t>Is exercise an effective adjutant treatment to conventional treatment (e.g., beyond drugs)?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 smtClean="0"/>
              <a:t>Moderators</a:t>
            </a:r>
            <a:endParaRPr lang="en-US" dirty="0"/>
          </a:p>
          <a:p>
            <a:pPr lvl="1"/>
            <a:r>
              <a:rPr lang="en-US" dirty="0" smtClean="0"/>
              <a:t>Sensitivity</a:t>
            </a:r>
            <a:endParaRPr lang="en-US" dirty="0"/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Kvam</a:t>
            </a:r>
            <a:r>
              <a:rPr lang="en-US" dirty="0" smtClean="0"/>
              <a:t> Eligibility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33" y="0"/>
            <a:ext cx="541806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055813"/>
            <a:ext cx="5486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flow diagram (see PRISMA) </a:t>
            </a:r>
            <a:r>
              <a:rPr lang="en-US" sz="2400" dirty="0" smtClean="0"/>
              <a:t>is a good way to communication your decisions to the reader and to future meta-analysts in the same domain.</a:t>
            </a:r>
          </a:p>
          <a:p>
            <a:endParaRPr lang="en-US" sz="2400" dirty="0"/>
          </a:p>
          <a:p>
            <a:r>
              <a:rPr lang="en-US" sz="2800" dirty="0" smtClean="0"/>
              <a:t>Additional criteria for eligibility:</a:t>
            </a:r>
          </a:p>
          <a:p>
            <a:r>
              <a:rPr lang="en-US" sz="2800" dirty="0" smtClean="0"/>
              <a:t> - </a:t>
            </a:r>
            <a:r>
              <a:rPr lang="en-US" sz="2400" dirty="0" smtClean="0"/>
              <a:t>participants with a unipolar depression diagnosis</a:t>
            </a:r>
          </a:p>
          <a:p>
            <a:r>
              <a:rPr lang="en-US" sz="2400" dirty="0" smtClean="0"/>
              <a:t>- study has a no-exercise control group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56580" y="5605920"/>
            <a:ext cx="1458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xclusions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7015249" y="5401994"/>
            <a:ext cx="1984516" cy="43475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1034</TotalTime>
  <Words>2644</Words>
  <Application>Microsoft Macintosh PowerPoint</Application>
  <PresentationFormat>Widescreen</PresentationFormat>
  <Paragraphs>376</Paragraphs>
  <Slides>49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Calibri</vt:lpstr>
      <vt:lpstr>Calibri Light</vt:lpstr>
      <vt:lpstr>Cambria Math</vt:lpstr>
      <vt:lpstr>Goudy Old Style</vt:lpstr>
      <vt:lpstr>Mangal</vt:lpstr>
      <vt:lpstr>ＭＳ Ｐゴシック</vt:lpstr>
      <vt:lpstr>ＭＳ 明朝</vt:lpstr>
      <vt:lpstr>Times New Roman</vt:lpstr>
      <vt:lpstr>Wingdings</vt:lpstr>
      <vt:lpstr>Retrospect</vt:lpstr>
      <vt:lpstr>Equation</vt:lpstr>
      <vt:lpstr>Meta-analysis Workshop</vt:lpstr>
      <vt:lpstr>Datasets</vt:lpstr>
      <vt:lpstr>Open Software</vt:lpstr>
      <vt:lpstr>PowerPoint Presentation</vt:lpstr>
      <vt:lpstr>Meta-analysis</vt:lpstr>
      <vt:lpstr>Steps</vt:lpstr>
      <vt:lpstr>Research Question</vt:lpstr>
      <vt:lpstr>Research Question - Kvam</vt:lpstr>
      <vt:lpstr>Kvam Eligibility</vt:lpstr>
      <vt:lpstr>Coding, Computing, Converting</vt:lpstr>
      <vt:lpstr>Recommendations for coding</vt:lpstr>
      <vt:lpstr>Example Search Setup</vt:lpstr>
      <vt:lpstr>Record keeping</vt:lpstr>
      <vt:lpstr>Common Effect Sizes</vt:lpstr>
      <vt:lpstr>Kvam Data</vt:lpstr>
      <vt:lpstr>CMA data input</vt:lpstr>
      <vt:lpstr>CMA Exercise (1)</vt:lpstr>
      <vt:lpstr>Input Exercise continued (2)</vt:lpstr>
      <vt:lpstr>Input Exercise continued (3)</vt:lpstr>
      <vt:lpstr>Input Exercise continued (4)</vt:lpstr>
      <vt:lpstr>Dependent Data</vt:lpstr>
      <vt:lpstr>Break</vt:lpstr>
      <vt:lpstr>Analysis 1 – model choice</vt:lpstr>
      <vt:lpstr>Fixed and Random Effects 1</vt:lpstr>
      <vt:lpstr>Fixed vs. Random 2</vt:lpstr>
      <vt:lpstr>Fixed (Common) Effect</vt:lpstr>
      <vt:lpstr>Random (Varying) Effects</vt:lpstr>
      <vt:lpstr>Random-Effects Model Choice</vt:lpstr>
      <vt:lpstr>How CMA computes the mean</vt:lpstr>
      <vt:lpstr>Mean Difference (Standardized)</vt:lpstr>
      <vt:lpstr>Mean Difference (Standardized)</vt:lpstr>
      <vt:lpstr>Correlation (Pearson’s r)</vt:lpstr>
      <vt:lpstr>Binary - odds ratio</vt:lpstr>
      <vt:lpstr>How to Combine (2)</vt:lpstr>
      <vt:lpstr>CMA weighted averages</vt:lpstr>
      <vt:lpstr>Standard Errors</vt:lpstr>
      <vt:lpstr>Where we are</vt:lpstr>
      <vt:lpstr>CMA Exercise 2</vt:lpstr>
      <vt:lpstr>PowerPoint Presentation</vt:lpstr>
      <vt:lpstr>PowerPoint Presentation</vt:lpstr>
      <vt:lpstr>PowerPoint Presentation</vt:lpstr>
      <vt:lpstr>PowerPoint Presentation</vt:lpstr>
      <vt:lpstr>Results</vt:lpstr>
      <vt:lpstr>Run the same for the Follow-up Studies</vt:lpstr>
      <vt:lpstr>Break</vt:lpstr>
      <vt:lpstr>Heterogeneity</vt:lpstr>
      <vt:lpstr>Homogeneity Test </vt:lpstr>
      <vt:lpstr>Estimating the REVC</vt:lpstr>
      <vt:lpstr>Random-Effects Weights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Meta-analysis Overview</dc:title>
  <dc:creator>Brannick, Michael</dc:creator>
  <cp:lastModifiedBy>Brannick, Michael</cp:lastModifiedBy>
  <cp:revision>109</cp:revision>
  <dcterms:created xsi:type="dcterms:W3CDTF">2016-10-29T20:15:35Z</dcterms:created>
  <dcterms:modified xsi:type="dcterms:W3CDTF">2016-11-23T13:22:39Z</dcterms:modified>
</cp:coreProperties>
</file>