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2"/>
  </p:notes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73" r:id="rId11"/>
    <p:sldId id="374" r:id="rId12"/>
    <p:sldId id="375" r:id="rId13"/>
    <p:sldId id="376" r:id="rId14"/>
    <p:sldId id="377" r:id="rId15"/>
    <p:sldId id="372" r:id="rId16"/>
    <p:sldId id="378" r:id="rId17"/>
    <p:sldId id="334" r:id="rId18"/>
    <p:sldId id="335" r:id="rId19"/>
    <p:sldId id="336" r:id="rId20"/>
    <p:sldId id="337" r:id="rId21"/>
    <p:sldId id="338" r:id="rId22"/>
    <p:sldId id="379" r:id="rId23"/>
    <p:sldId id="380" r:id="rId24"/>
    <p:sldId id="381" r:id="rId25"/>
    <p:sldId id="382" r:id="rId26"/>
    <p:sldId id="383" r:id="rId27"/>
    <p:sldId id="384" r:id="rId28"/>
    <p:sldId id="385" r:id="rId29"/>
    <p:sldId id="332" r:id="rId30"/>
    <p:sldId id="339" r:id="rId31"/>
    <p:sldId id="268" r:id="rId32"/>
    <p:sldId id="340" r:id="rId33"/>
    <p:sldId id="386" r:id="rId34"/>
    <p:sldId id="387" r:id="rId35"/>
    <p:sldId id="276" r:id="rId36"/>
    <p:sldId id="277" r:id="rId37"/>
    <p:sldId id="341" r:id="rId38"/>
    <p:sldId id="342" r:id="rId39"/>
    <p:sldId id="343" r:id="rId40"/>
    <p:sldId id="344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11" autoAdjust="0"/>
    <p:restoredTop sz="94602"/>
  </p:normalViewPr>
  <p:slideViewPr>
    <p:cSldViewPr snapToGrid="0" snapToObjects="1">
      <p:cViewPr varScale="1">
        <p:scale>
          <a:sx n="91" d="100"/>
          <a:sy n="91" d="100"/>
        </p:scale>
        <p:origin x="920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wmf"/><Relationship Id="rId3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Relationship Id="rId2" Type="http://schemas.openxmlformats.org/officeDocument/2006/relationships/image" Target="../media/image9.wmf"/><Relationship Id="rId3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wmf"/><Relationship Id="rId5" Type="http://schemas.openxmlformats.org/officeDocument/2006/relationships/image" Target="../media/image15.wmf"/><Relationship Id="rId6" Type="http://schemas.openxmlformats.org/officeDocument/2006/relationships/image" Target="../media/image16.wmf"/><Relationship Id="rId1" Type="http://schemas.openxmlformats.org/officeDocument/2006/relationships/image" Target="../media/image11.wmf"/><Relationship Id="rId2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Relationship Id="rId2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Relationship Id="rId2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C21E65-9C62-9B41-B5F3-47DA42B83021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82A44-1794-644E-A80F-FC42148297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48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82A44-1794-644E-A80F-FC42148297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13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25C1-F962-D744-B949-B4B03A150215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165E-B80A-3642-B325-EC9FFC3DEA0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25C1-F962-D744-B949-B4B03A150215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165E-B80A-3642-B325-EC9FFC3DE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25C1-F962-D744-B949-B4B03A150215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165E-B80A-3642-B325-EC9FFC3DE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25C1-F962-D744-B949-B4B03A150215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165E-B80A-3642-B325-EC9FFC3DE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25C1-F962-D744-B949-B4B03A150215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165E-B80A-3642-B325-EC9FFC3DEA0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25C1-F962-D744-B949-B4B03A150215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165E-B80A-3642-B325-EC9FFC3DE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25C1-F962-D744-B949-B4B03A150215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165E-B80A-3642-B325-EC9FFC3DE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25C1-F962-D744-B949-B4B03A150215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165E-B80A-3642-B325-EC9FFC3DE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25C1-F962-D744-B949-B4B03A150215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165E-B80A-3642-B325-EC9FFC3DE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B0925C1-F962-D744-B949-B4B03A150215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B5165E-B80A-3642-B325-EC9FFC3DE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25C1-F962-D744-B949-B4B03A150215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B5165E-B80A-3642-B325-EC9FFC3DEA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B0925C1-F962-D744-B949-B4B03A150215}" type="datetimeFigureOut">
              <a:rPr lang="en-US" smtClean="0"/>
              <a:t>11/23/16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DB5165E-B80A-3642-B325-EC9FFC3DEA0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2212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6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7.w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6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6.w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27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package" Target="../embeddings/Microsoft_Excel_Worksheet1.xlsx"/><Relationship Id="rId5" Type="http://schemas.openxmlformats.org/officeDocument/2006/relationships/image" Target="../media/image37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5.w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6.w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7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8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9.w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0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.bin"/><Relationship Id="rId12" Type="http://schemas.openxmlformats.org/officeDocument/2006/relationships/image" Target="../media/image15.wmf"/><Relationship Id="rId13" Type="http://schemas.openxmlformats.org/officeDocument/2006/relationships/oleObject" Target="../embeddings/oleObject15.bin"/><Relationship Id="rId14" Type="http://schemas.openxmlformats.org/officeDocument/2006/relationships/image" Target="../media/image16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11.w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2.w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3.w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17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for moderators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sz="2800" dirty="0" smtClean="0"/>
              <a:t>moderator</a:t>
            </a:r>
            <a:r>
              <a:rPr lang="en-US" dirty="0" smtClean="0"/>
              <a:t> is a third variable that conditions the relations between 2 others.  Because effect sizes are the relations between 2 variables, any variable that predicts the </a:t>
            </a:r>
            <a:r>
              <a:rPr lang="en-US" dirty="0" smtClean="0"/>
              <a:t>effect sizes</a:t>
            </a:r>
            <a:r>
              <a:rPr lang="en-US" dirty="0" smtClean="0"/>
              <a:t> </a:t>
            </a:r>
            <a:r>
              <a:rPr lang="en-US" dirty="0" smtClean="0"/>
              <a:t>is a moderator.</a:t>
            </a:r>
          </a:p>
          <a:p>
            <a:r>
              <a:rPr lang="en-US" sz="2800" dirty="0" smtClean="0"/>
              <a:t>Categorical</a:t>
            </a:r>
          </a:p>
          <a:p>
            <a:r>
              <a:rPr lang="en-US" sz="2800" dirty="0" smtClean="0"/>
              <a:t>Continuous</a:t>
            </a:r>
          </a:p>
          <a:p>
            <a:r>
              <a:rPr lang="en-US" sz="2800" dirty="0" smtClean="0"/>
              <a:t>Fixed vs. Mixed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Research question or Study aims</a:t>
            </a:r>
          </a:p>
          <a:p>
            <a:r>
              <a:rPr lang="en-US" dirty="0"/>
              <a:t>Search &amp; eligibility</a:t>
            </a:r>
          </a:p>
          <a:p>
            <a:r>
              <a:rPr lang="en-US" dirty="0"/>
              <a:t>Coding, computation of effects, conversions</a:t>
            </a:r>
          </a:p>
          <a:p>
            <a:r>
              <a:rPr lang="en-US" dirty="0">
                <a:solidFill>
                  <a:srgbClr val="FF0000"/>
                </a:solidFill>
              </a:rPr>
              <a:t>Analysis</a:t>
            </a:r>
          </a:p>
          <a:p>
            <a:pPr lvl="1"/>
            <a:r>
              <a:rPr lang="en-US" dirty="0"/>
              <a:t>Overall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Graphs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Moderators</a:t>
            </a:r>
          </a:p>
          <a:p>
            <a:pPr lvl="1"/>
            <a:r>
              <a:rPr lang="en-US" dirty="0"/>
              <a:t>Sensitivity</a:t>
            </a:r>
          </a:p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60110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Kvam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Moderator </a:t>
            </a:r>
            <a:r>
              <a:rPr lang="mr-IN" dirty="0" smtClean="0"/>
              <a:t>–</a:t>
            </a:r>
            <a:r>
              <a:rPr lang="en-US" dirty="0" smtClean="0"/>
              <a:t> blinding of outcome judges to condition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456" y="2151110"/>
            <a:ext cx="8044543" cy="46738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2708" y="2897945"/>
            <a:ext cx="35847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test for a moderator, you need a column designated as a moderator.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7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Moderator analysis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019" y="1785826"/>
            <a:ext cx="3102030" cy="40227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349" y="1785826"/>
            <a:ext cx="5562600" cy="2705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3771" y="2122714"/>
            <a:ext cx="18319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the two blinding levels. Level 3 is for post outcomes and indicates ‘missing’ for this analysis.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25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737360"/>
            <a:ext cx="5959165" cy="4022725"/>
          </a:xfrm>
        </p:spPr>
      </p:pic>
      <p:sp>
        <p:nvSpPr>
          <p:cNvPr id="5" name="TextBox 4"/>
          <p:cNvSpPr txBox="1"/>
          <p:nvPr/>
        </p:nvSpPr>
        <p:spPr>
          <a:xfrm>
            <a:off x="7249132" y="2292531"/>
            <a:ext cx="45876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After selecting data, choose computational options, and group by Blinding.  Then also choose the pooled and compare options in the box that appears (not shown here).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4020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687" y="0"/>
            <a:ext cx="8726313" cy="6446466"/>
          </a:xfrm>
        </p:spPr>
      </p:pic>
      <p:sp>
        <p:nvSpPr>
          <p:cNvPr id="5" name="TextBox 4"/>
          <p:cNvSpPr txBox="1"/>
          <p:nvPr/>
        </p:nvSpPr>
        <p:spPr>
          <a:xfrm>
            <a:off x="685801" y="2023963"/>
            <a:ext cx="37229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From here, you can go to the next table for the test of the difference, or you can go to high resolution plot.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6094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460169" cy="4709659"/>
          </a:xfrm>
        </p:spPr>
      </p:pic>
      <p:sp>
        <p:nvSpPr>
          <p:cNvPr id="5" name="Rectangle 4"/>
          <p:cNvSpPr/>
          <p:nvPr/>
        </p:nvSpPr>
        <p:spPr>
          <a:xfrm>
            <a:off x="2628900" y="3641271"/>
            <a:ext cx="522514" cy="555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654143" y="3918857"/>
            <a:ext cx="2073728" cy="47352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783672" y="3232252"/>
            <a:ext cx="6870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Mixed means moderator is fixed</a:t>
            </a:r>
            <a:r>
              <a:rPr lang="en-US" smtClean="0"/>
              <a:t>, effect size is random (the typical case).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6408" y="4717131"/>
            <a:ext cx="1447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Group means</a:t>
            </a:r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380067" y="4155621"/>
            <a:ext cx="1085547" cy="518067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531994" y="4819655"/>
            <a:ext cx="4114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of the significance of the moderator (null hypothesis of no difference in means between groups).  This is a </a:t>
            </a:r>
            <a:r>
              <a:rPr lang="en-US" dirty="0" smtClean="0"/>
              <a:t>significant difference (consistent with the publication).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8440615" y="4527003"/>
            <a:ext cx="407963" cy="292652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9272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591" y="-292629"/>
            <a:ext cx="10515600" cy="1325563"/>
          </a:xfrm>
        </p:spPr>
        <p:txBody>
          <a:bodyPr/>
          <a:lstStyle/>
          <a:p>
            <a:r>
              <a:rPr lang="en-US" dirty="0" smtClean="0"/>
              <a:t>Moderator </a:t>
            </a:r>
            <a:r>
              <a:rPr lang="en-US" smtClean="0"/>
              <a:t>(categorical)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" y="1032934"/>
            <a:ext cx="8899288" cy="56615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08362" y="320382"/>
            <a:ext cx="2445438" cy="364670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Research question or Study aims</a:t>
            </a:r>
          </a:p>
          <a:p>
            <a:r>
              <a:rPr lang="en-US" dirty="0"/>
              <a:t>Search &amp; eligibility</a:t>
            </a:r>
          </a:p>
          <a:p>
            <a:r>
              <a:rPr lang="en-US" dirty="0"/>
              <a:t>Coding, computation of effects, conversions</a:t>
            </a:r>
          </a:p>
          <a:p>
            <a:r>
              <a:rPr lang="en-US" dirty="0">
                <a:solidFill>
                  <a:srgbClr val="FF0000"/>
                </a:solidFill>
              </a:rPr>
              <a:t>Analysis</a:t>
            </a:r>
          </a:p>
          <a:p>
            <a:pPr lvl="1"/>
            <a:r>
              <a:rPr lang="en-US" dirty="0"/>
              <a:t>Overall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Graphs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Moderators</a:t>
            </a:r>
          </a:p>
          <a:p>
            <a:pPr lvl="1"/>
            <a:r>
              <a:rPr lang="en-US" dirty="0"/>
              <a:t>Sensitivity</a:t>
            </a:r>
          </a:p>
          <a:p>
            <a:r>
              <a:rPr lang="en-US" dirty="0"/>
              <a:t>Discussion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48468" y="4207377"/>
            <a:ext cx="33950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They noted a significant difference between subgroups. No blinding -&gt; bigger effect.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8487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0" y="0"/>
            <a:ext cx="8585200" cy="6616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4786" y="2334986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 output.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Weighted </a:t>
            </a:r>
            <a:r>
              <a:rPr lang="en-US" altLang="en-US" dirty="0" smtClean="0">
                <a:ea typeface="ＭＳ Ｐゴシック" charset="-128"/>
              </a:rPr>
              <a:t>Regression for Continuous Moderator</a:t>
            </a:r>
            <a:endParaRPr lang="en-US" altLang="en-US" dirty="0">
              <a:ea typeface="ＭＳ Ｐゴシック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>
              <a:spcAft>
                <a:spcPts val="0"/>
              </a:spcAft>
              <a:defRPr/>
            </a:pPr>
            <a:r>
              <a:rPr lang="en-US" sz="2800" dirty="0"/>
              <a:t>OLS regression</a:t>
            </a:r>
          </a:p>
          <a:p>
            <a:pPr lvl="1">
              <a:spcAft>
                <a:spcPts val="0"/>
              </a:spcAft>
              <a:defRPr/>
            </a:pPr>
            <a:r>
              <a:rPr lang="en-US" sz="2400" dirty="0"/>
              <a:t>Assume equal error variances (homoscedasticity)</a:t>
            </a:r>
          </a:p>
          <a:p>
            <a:pPr lvl="1">
              <a:spcAft>
                <a:spcPts val="0"/>
              </a:spcAft>
              <a:defRPr/>
            </a:pPr>
            <a:r>
              <a:rPr lang="en-US" sz="2400" dirty="0"/>
              <a:t>Estimate magnitude of error, minimize SSE</a:t>
            </a:r>
          </a:p>
          <a:p>
            <a:pPr>
              <a:spcAft>
                <a:spcPts val="0"/>
              </a:spcAft>
              <a:defRPr/>
            </a:pPr>
            <a:r>
              <a:rPr lang="en-US" sz="2800" dirty="0"/>
              <a:t>Weighted regression</a:t>
            </a:r>
          </a:p>
          <a:p>
            <a:pPr lvl="1">
              <a:spcAft>
                <a:spcPts val="0"/>
              </a:spcAft>
              <a:defRPr/>
            </a:pPr>
            <a:r>
              <a:rPr lang="en-US" sz="2400" dirty="0"/>
              <a:t>Error variances </a:t>
            </a:r>
            <a:r>
              <a:rPr lang="en-US" sz="2400" b="1" dirty="0"/>
              <a:t>assumed known</a:t>
            </a:r>
          </a:p>
          <a:p>
            <a:pPr lvl="1">
              <a:spcAft>
                <a:spcPts val="0"/>
              </a:spcAft>
              <a:defRPr/>
            </a:pPr>
            <a:r>
              <a:rPr lang="en-US" sz="2400" dirty="0"/>
              <a:t>Error variances are unequal</a:t>
            </a:r>
          </a:p>
          <a:p>
            <a:pPr>
              <a:spcAft>
                <a:spcPts val="0"/>
              </a:spcAft>
              <a:defRPr/>
            </a:pPr>
            <a:r>
              <a:rPr lang="en-US" sz="2800" dirty="0"/>
              <a:t>In meta-analysis, we know the sampling (error) variances, so can use weighted regression</a:t>
            </a:r>
          </a:p>
          <a:p>
            <a:pPr>
              <a:spcAft>
                <a:spcPts val="0"/>
              </a:spcAft>
              <a:defRPr/>
            </a:pPr>
            <a:r>
              <a:rPr lang="en-US" sz="2800" dirty="0"/>
              <a:t>Minimize weighted SSE</a:t>
            </a:r>
          </a:p>
        </p:txBody>
      </p:sp>
    </p:spTree>
    <p:extLst>
      <p:ext uri="{BB962C8B-B14F-4D97-AF65-F5344CB8AC3E}">
        <p14:creationId xmlns:p14="http://schemas.microsoft.com/office/powerpoint/2010/main" val="115489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Hypothetical SAT-Q and pct quant courses in GPA</a:t>
            </a:r>
          </a:p>
        </p:txBody>
      </p:sp>
      <p:graphicFrame>
        <p:nvGraphicFramePr>
          <p:cNvPr id="18479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141404"/>
              </p:ext>
            </p:extLst>
          </p:nvPr>
        </p:nvGraphicFramePr>
        <p:xfrm>
          <a:off x="3840480" y="2096145"/>
          <a:ext cx="7315200" cy="3641738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  <a:gridCol w="1219200"/>
              </a:tblGrid>
              <a:tr h="5330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Study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r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z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w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Pct Q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.40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.42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200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197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.10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.42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.45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175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172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.15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.45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.48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250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247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.12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.60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.69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250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247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.20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.55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.62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200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197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.25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.65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.78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225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223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.30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537" name="Text Box 105"/>
          <p:cNvSpPr txBox="1">
            <a:spLocks noChangeArrowheads="1"/>
          </p:cNvSpPr>
          <p:nvPr/>
        </p:nvSpPr>
        <p:spPr bwMode="auto">
          <a:xfrm>
            <a:off x="140779" y="2434526"/>
            <a:ext cx="369970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Does the percentage of quantitative courses influence </a:t>
            </a:r>
            <a:r>
              <a:rPr lang="en-US" sz="2800" dirty="0" smtClean="0">
                <a:ea typeface="ＭＳ Ｐゴシック" charset="0"/>
              </a:rPr>
              <a:t>(moderate) the </a:t>
            </a:r>
            <a:r>
              <a:rPr lang="en-US" sz="2800" dirty="0">
                <a:ea typeface="ＭＳ Ｐゴシック" charset="0"/>
              </a:rPr>
              <a:t>size of the correlation between SAT-Q and GPA?</a:t>
            </a:r>
          </a:p>
        </p:txBody>
      </p:sp>
    </p:spTree>
    <p:extLst>
      <p:ext uri="{BB962C8B-B14F-4D97-AF65-F5344CB8AC3E}">
        <p14:creationId xmlns:p14="http://schemas.microsoft.com/office/powerpoint/2010/main" val="83052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SAT-Q Matrices (1)</a:t>
            </a:r>
          </a:p>
        </p:txBody>
      </p:sp>
      <p:graphicFrame>
        <p:nvGraphicFramePr>
          <p:cNvPr id="21577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9007382"/>
              </p:ext>
            </p:extLst>
          </p:nvPr>
        </p:nvGraphicFramePr>
        <p:xfrm>
          <a:off x="2879726" y="1737361"/>
          <a:ext cx="3183450" cy="3626756"/>
        </p:xfrm>
        <a:graphic>
          <a:graphicData uri="http://schemas.openxmlformats.org/drawingml/2006/table">
            <a:tbl>
              <a:tblPr/>
              <a:tblGrid>
                <a:gridCol w="1061150"/>
                <a:gridCol w="1061150"/>
                <a:gridCol w="1061150"/>
              </a:tblGrid>
              <a:tr h="470992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694" marB="45694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y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908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.10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.42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908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.15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.45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908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.12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.48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908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.20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.69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908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.25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.62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908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.30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.78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607" name="Group 1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500707"/>
              </p:ext>
            </p:extLst>
          </p:nvPr>
        </p:nvGraphicFramePr>
        <p:xfrm>
          <a:off x="3994880" y="5455557"/>
          <a:ext cx="5470421" cy="1036376"/>
        </p:xfrm>
        <a:graphic>
          <a:graphicData uri="http://schemas.openxmlformats.org/drawingml/2006/table">
            <a:tbl>
              <a:tblPr/>
              <a:tblGrid>
                <a:gridCol w="958882"/>
                <a:gridCol w="958882"/>
                <a:gridCol w="958882"/>
                <a:gridCol w="676011"/>
                <a:gridCol w="958882"/>
                <a:gridCol w="958882"/>
              </a:tblGrid>
              <a:tr h="4875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13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.10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.15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.12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.20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.25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.30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608" name="Text Box 104"/>
          <p:cNvSpPr txBox="1">
            <a:spLocks noChangeArrowheads="1"/>
          </p:cNvSpPr>
          <p:nvPr/>
        </p:nvSpPr>
        <p:spPr bwMode="auto">
          <a:xfrm>
            <a:off x="2879725" y="5680076"/>
            <a:ext cx="5613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/>
              <a:t>X</a:t>
            </a:r>
            <a:r>
              <a:rPr lang="ja-JP" altLang="en-US">
                <a:latin typeface="Arial" charset="0"/>
              </a:rPr>
              <a:t>’</a:t>
            </a:r>
            <a:endParaRPr lang="en-US" altLang="en-US"/>
          </a:p>
        </p:txBody>
      </p:sp>
      <p:graphicFrame>
        <p:nvGraphicFramePr>
          <p:cNvPr id="46142" name="Object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080478"/>
              </p:ext>
            </p:extLst>
          </p:nvPr>
        </p:nvGraphicFramePr>
        <p:xfrm>
          <a:off x="5927725" y="576689"/>
          <a:ext cx="25304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42" name="Equation" r:id="rId3" imgW="1473200" imgH="228600" progId="Equation.3">
                  <p:embed/>
                </p:oleObj>
              </mc:Choice>
              <mc:Fallback>
                <p:oleObj name="Equation" r:id="rId3" imgW="1473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7725" y="576689"/>
                        <a:ext cx="25304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669" name="Group 165"/>
          <p:cNvGraphicFramePr>
            <a:graphicFrameLocks noGrp="1"/>
          </p:cNvGraphicFramePr>
          <p:nvPr/>
        </p:nvGraphicFramePr>
        <p:xfrm>
          <a:off x="7086600" y="1828800"/>
          <a:ext cx="3124200" cy="3175000"/>
        </p:xfrm>
        <a:graphic>
          <a:graphicData uri="http://schemas.openxmlformats.org/drawingml/2006/table">
            <a:tbl>
              <a:tblPr/>
              <a:tblGrid>
                <a:gridCol w="520700"/>
                <a:gridCol w="520700"/>
                <a:gridCol w="520700"/>
                <a:gridCol w="520700"/>
                <a:gridCol w="520700"/>
                <a:gridCol w="520700"/>
              </a:tblGrid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.006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.004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662" name="Text Box 158"/>
          <p:cNvSpPr txBox="1">
            <a:spLocks noChangeArrowheads="1"/>
          </p:cNvSpPr>
          <p:nvPr/>
        </p:nvSpPr>
        <p:spPr bwMode="auto">
          <a:xfrm>
            <a:off x="8458200" y="1295400"/>
            <a:ext cx="3161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a typeface="ＭＳ Ｐゴシック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38682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charset="-128"/>
              </a:rPr>
              <a:t>Number of Independent Variables</a:t>
            </a:r>
          </a:p>
        </p:txBody>
      </p:sp>
      <p:sp>
        <p:nvSpPr>
          <p:cNvPr id="2662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>
                <a:ea typeface="ＭＳ Ｐゴシック" charset="-128"/>
              </a:rPr>
              <a:t>In theory, a meta-analysis model can contain both continuous and categorical moderator variables. </a:t>
            </a:r>
          </a:p>
          <a:p>
            <a:r>
              <a:rPr lang="en-US" altLang="en-US" sz="2800" dirty="0">
                <a:ea typeface="ＭＳ Ｐゴシック" charset="-128"/>
              </a:rPr>
              <a:t>In theory, a model can contain an unlimited number of independent variables – statistical control for IVs</a:t>
            </a:r>
          </a:p>
          <a:p>
            <a:r>
              <a:rPr lang="en-US" altLang="en-US" sz="2800" dirty="0">
                <a:ea typeface="ＭＳ Ｐゴシック" charset="-128"/>
              </a:rPr>
              <a:t>In practice, independent variables are usually modeled one at a time, and there are often only a few </a:t>
            </a:r>
            <a:r>
              <a:rPr lang="en-US" altLang="en-US" sz="2800" dirty="0" smtClean="0">
                <a:ea typeface="ＭＳ Ｐゴシック" charset="-128"/>
              </a:rPr>
              <a:t>IVs (should be theory-driven)</a:t>
            </a:r>
            <a:endParaRPr lang="en-US" altLang="en-US" sz="2800" dirty="0">
              <a:ea typeface="ＭＳ Ｐゴシック" charset="-128"/>
            </a:endParaRPr>
          </a:p>
          <a:p>
            <a:r>
              <a:rPr lang="en-US" altLang="en-US" sz="2800" dirty="0">
                <a:ea typeface="ＭＳ Ｐゴシック" charset="-128"/>
              </a:rPr>
              <a:t>There are problems with missing data and capitalization on chance.</a:t>
            </a:r>
          </a:p>
          <a:p>
            <a:r>
              <a:rPr lang="en-US" altLang="en-US" sz="2800" dirty="0" smtClean="0">
                <a:ea typeface="ＭＳ Ｐゴシック" charset="-128"/>
              </a:rPr>
              <a:t>Often </a:t>
            </a:r>
            <a:r>
              <a:rPr lang="en-US" altLang="en-US" sz="2800" dirty="0">
                <a:ea typeface="ＭＳ Ｐゴシック" charset="-128"/>
              </a:rPr>
              <a:t>both Type I and Type II </a:t>
            </a:r>
            <a:r>
              <a:rPr lang="en-US" altLang="en-US" sz="2800" dirty="0" smtClean="0">
                <a:ea typeface="ＭＳ Ｐゴシック" charset="-128"/>
              </a:rPr>
              <a:t>errors </a:t>
            </a:r>
            <a:r>
              <a:rPr lang="mr-IN" altLang="en-US" sz="2800" dirty="0" smtClean="0">
                <a:ea typeface="ＭＳ Ｐゴシック" charset="-128"/>
              </a:rPr>
              <a:t>–</a:t>
            </a:r>
            <a:r>
              <a:rPr lang="en-US" altLang="en-US" sz="2800" dirty="0" smtClean="0">
                <a:ea typeface="ＭＳ Ｐゴシック" charset="-128"/>
              </a:rPr>
              <a:t> many small</a:t>
            </a:r>
            <a:r>
              <a:rPr lang="en-US" altLang="en-US" sz="2800" i="1" dirty="0" smtClean="0">
                <a:ea typeface="ＭＳ Ｐゴシック" charset="-128"/>
              </a:rPr>
              <a:t> k </a:t>
            </a:r>
            <a:r>
              <a:rPr lang="en-US" altLang="en-US" sz="2800" dirty="0" smtClean="0">
                <a:ea typeface="ＭＳ Ｐゴシック" charset="-128"/>
              </a:rPr>
              <a:t>analyses</a:t>
            </a:r>
            <a:endParaRPr lang="en-US" altLang="en-US" sz="2800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93740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SAT-Q Matrices (2)</a:t>
            </a:r>
          </a:p>
        </p:txBody>
      </p:sp>
      <p:graphicFrame>
        <p:nvGraphicFramePr>
          <p:cNvPr id="2253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469287"/>
              </p:ext>
            </p:extLst>
          </p:nvPr>
        </p:nvGraphicFramePr>
        <p:xfrm>
          <a:off x="1684337" y="1852612"/>
          <a:ext cx="3810000" cy="3581402"/>
        </p:xfrm>
        <a:graphic>
          <a:graphicData uri="http://schemas.openxmlformats.org/drawingml/2006/table">
            <a:tbl>
              <a:tblPr/>
              <a:tblGrid>
                <a:gridCol w="635000"/>
                <a:gridCol w="635000"/>
                <a:gridCol w="635000"/>
                <a:gridCol w="635000"/>
                <a:gridCol w="635000"/>
                <a:gridCol w="635000"/>
              </a:tblGrid>
              <a:tr h="598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197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3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8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82" name="Text Box 54"/>
          <p:cNvSpPr txBox="1">
            <a:spLocks noChangeArrowheads="1"/>
          </p:cNvSpPr>
          <p:nvPr/>
        </p:nvSpPr>
        <p:spPr bwMode="auto">
          <a:xfrm>
            <a:off x="3376264" y="5702031"/>
            <a:ext cx="4298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a typeface="ＭＳ Ｐゴシック" charset="0"/>
              </a:rPr>
              <a:t>V</a:t>
            </a:r>
            <a:r>
              <a:rPr lang="en-US" baseline="30000">
                <a:ea typeface="ＭＳ Ｐゴシック" charset="0"/>
              </a:rPr>
              <a:t>-1</a:t>
            </a:r>
          </a:p>
        </p:txBody>
      </p:sp>
      <p:graphicFrame>
        <p:nvGraphicFramePr>
          <p:cNvPr id="47158" name="Object 55"/>
          <p:cNvGraphicFramePr>
            <a:graphicFrameLocks noChangeAspect="1"/>
          </p:cNvGraphicFramePr>
          <p:nvPr/>
        </p:nvGraphicFramePr>
        <p:xfrm>
          <a:off x="7467600" y="3429001"/>
          <a:ext cx="23129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1" name="Equation" r:id="rId3" imgW="1346200" imgH="228600" progId="Equation.3">
                  <p:embed/>
                </p:oleObj>
              </mc:Choice>
              <mc:Fallback>
                <p:oleObj name="Equation" r:id="rId3" imgW="1346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429001"/>
                        <a:ext cx="2312988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59" name="Object 56"/>
          <p:cNvGraphicFramePr>
            <a:graphicFrameLocks noChangeAspect="1"/>
          </p:cNvGraphicFramePr>
          <p:nvPr/>
        </p:nvGraphicFramePr>
        <p:xfrm>
          <a:off x="7467601" y="1295401"/>
          <a:ext cx="25304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2" name="Equation" r:id="rId5" imgW="1473200" imgH="228600" progId="Equation.3">
                  <p:embed/>
                </p:oleObj>
              </mc:Choice>
              <mc:Fallback>
                <p:oleObj name="Equation" r:id="rId5" imgW="1473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1" y="1295401"/>
                        <a:ext cx="25304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600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289944"/>
              </p:ext>
            </p:extLst>
          </p:nvPr>
        </p:nvGraphicFramePr>
        <p:xfrm>
          <a:off x="8128794" y="1856641"/>
          <a:ext cx="990600" cy="1036638"/>
        </p:xfrm>
        <a:graphic>
          <a:graphicData uri="http://schemas.openxmlformats.org/drawingml/2006/table">
            <a:tbl>
              <a:tblPr/>
              <a:tblGrid>
                <a:gridCol w="990600"/>
              </a:tblGrid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.27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1.67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640" name="Group 112"/>
          <p:cNvGraphicFramePr>
            <a:graphicFrameLocks noGrp="1"/>
          </p:cNvGraphicFramePr>
          <p:nvPr/>
        </p:nvGraphicFramePr>
        <p:xfrm>
          <a:off x="7543800" y="4191000"/>
          <a:ext cx="2438400" cy="1036638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</a:tblGrid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.0062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-.0289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-.0289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.1540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641" name="Text Box 113"/>
          <p:cNvSpPr txBox="1">
            <a:spLocks noChangeArrowheads="1"/>
          </p:cNvSpPr>
          <p:nvPr/>
        </p:nvSpPr>
        <p:spPr bwMode="auto">
          <a:xfrm>
            <a:off x="9183053" y="1852612"/>
            <a:ext cx="10402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a typeface="ＭＳ Ｐゴシック" charset="0"/>
              </a:rPr>
              <a:t>Intercept</a:t>
            </a:r>
          </a:p>
        </p:txBody>
      </p:sp>
      <p:sp>
        <p:nvSpPr>
          <p:cNvPr id="22642" name="Text Box 114"/>
          <p:cNvSpPr txBox="1">
            <a:spLocks noChangeArrowheads="1"/>
          </p:cNvSpPr>
          <p:nvPr/>
        </p:nvSpPr>
        <p:spPr bwMode="auto">
          <a:xfrm>
            <a:off x="9279764" y="2406576"/>
            <a:ext cx="7024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a typeface="ＭＳ Ｐゴシック" charset="0"/>
              </a:rPr>
              <a:t>Slope</a:t>
            </a:r>
          </a:p>
        </p:txBody>
      </p:sp>
    </p:spTree>
    <p:extLst>
      <p:ext uri="{BB962C8B-B14F-4D97-AF65-F5344CB8AC3E}">
        <p14:creationId xmlns:p14="http://schemas.microsoft.com/office/powerpoint/2010/main" val="99521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SAT-Q (3)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200400" y="3810000"/>
            <a:ext cx="14205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S.E. = </a:t>
            </a:r>
            <a:r>
              <a:rPr lang="en-US" dirty="0" err="1">
                <a:ea typeface="ＭＳ Ｐゴシック" charset="0"/>
              </a:rPr>
              <a:t>sqrt</a:t>
            </a:r>
            <a:r>
              <a:rPr lang="en-US" dirty="0">
                <a:ea typeface="ＭＳ Ｐゴシック" charset="0"/>
              </a:rPr>
              <a:t>(</a:t>
            </a:r>
            <a:r>
              <a:rPr lang="en-US" dirty="0" err="1">
                <a:ea typeface="ＭＳ Ｐゴシック" charset="0"/>
              </a:rPr>
              <a:t>c</a:t>
            </a:r>
            <a:r>
              <a:rPr lang="en-US" baseline="-25000" dirty="0" err="1">
                <a:ea typeface="ＭＳ Ｐゴシック" charset="0"/>
              </a:rPr>
              <a:t>jj</a:t>
            </a:r>
            <a:r>
              <a:rPr lang="en-US" dirty="0">
                <a:ea typeface="ＭＳ Ｐゴシック" charset="0"/>
              </a:rPr>
              <a:t>)</a:t>
            </a:r>
          </a:p>
        </p:txBody>
      </p:sp>
      <p:graphicFrame>
        <p:nvGraphicFramePr>
          <p:cNvPr id="23564" name="Group 12"/>
          <p:cNvGraphicFramePr>
            <a:graphicFrameLocks noGrp="1"/>
          </p:cNvGraphicFramePr>
          <p:nvPr/>
        </p:nvGraphicFramePr>
        <p:xfrm>
          <a:off x="5181600" y="3429000"/>
          <a:ext cx="990600" cy="1036638"/>
        </p:xfrm>
        <a:graphic>
          <a:graphicData uri="http://schemas.openxmlformats.org/drawingml/2006/table">
            <a:tbl>
              <a:tblPr/>
              <a:tblGrid>
                <a:gridCol w="990600"/>
              </a:tblGrid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.0787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.3924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5334000" y="2895600"/>
            <a:ext cx="5709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ea typeface="ＭＳ Ｐゴシック" charset="0"/>
              </a:rPr>
              <a:t>S. E.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3581400" y="5181600"/>
            <a:ext cx="20201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ea typeface="ＭＳ Ｐゴシック" charset="0"/>
              </a:rPr>
              <a:t>t (or z) = b/S.E.</a:t>
            </a:r>
          </a:p>
        </p:txBody>
      </p:sp>
      <p:graphicFrame>
        <p:nvGraphicFramePr>
          <p:cNvPr id="23567" name="Group 15"/>
          <p:cNvGraphicFramePr>
            <a:graphicFrameLocks noGrp="1"/>
          </p:cNvGraphicFramePr>
          <p:nvPr/>
        </p:nvGraphicFramePr>
        <p:xfrm>
          <a:off x="5943600" y="5105400"/>
          <a:ext cx="990600" cy="1036638"/>
        </p:xfrm>
        <a:graphic>
          <a:graphicData uri="http://schemas.openxmlformats.org/drawingml/2006/table">
            <a:tbl>
              <a:tblPr/>
              <a:tblGrid>
                <a:gridCol w="990600"/>
              </a:tblGrid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3.41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4.25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6324600" y="4572000"/>
            <a:ext cx="30489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t</a:t>
            </a:r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7086601" y="5029200"/>
            <a:ext cx="15131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Intercept</a:t>
            </a:r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7239000" y="5638800"/>
            <a:ext cx="9877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Slope</a:t>
            </a: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6477000" y="3429000"/>
            <a:ext cx="1265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dirty="0">
                <a:cs typeface="+mn-cs"/>
              </a:rPr>
              <a:t>Intercept</a:t>
            </a: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6705600" y="3962400"/>
            <a:ext cx="8739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ea typeface="ＭＳ Ｐゴシック" charset="0"/>
              </a:rPr>
              <a:t>Slope</a:t>
            </a:r>
          </a:p>
        </p:txBody>
      </p:sp>
      <p:graphicFrame>
        <p:nvGraphicFramePr>
          <p:cNvPr id="48154" name="Object 56"/>
          <p:cNvGraphicFramePr>
            <a:graphicFrameLocks noChangeAspect="1"/>
          </p:cNvGraphicFramePr>
          <p:nvPr/>
        </p:nvGraphicFramePr>
        <p:xfrm>
          <a:off x="7467601" y="1295401"/>
          <a:ext cx="25304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7" name="Equation" r:id="rId3" imgW="1473200" imgH="228600" progId="Equation.3">
                  <p:embed/>
                </p:oleObj>
              </mc:Choice>
              <mc:Fallback>
                <p:oleObj name="Equation" r:id="rId3" imgW="1473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1" y="1295401"/>
                        <a:ext cx="2530475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Group 72"/>
          <p:cNvGraphicFramePr>
            <a:graphicFrameLocks noGrp="1"/>
          </p:cNvGraphicFramePr>
          <p:nvPr/>
        </p:nvGraphicFramePr>
        <p:xfrm>
          <a:off x="8077200" y="1752600"/>
          <a:ext cx="990600" cy="1036638"/>
        </p:xfrm>
        <a:graphic>
          <a:graphicData uri="http://schemas.openxmlformats.org/drawingml/2006/table">
            <a:tbl>
              <a:tblPr/>
              <a:tblGrid>
                <a:gridCol w="990600"/>
              </a:tblGrid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.27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1.67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6477001" y="1828800"/>
            <a:ext cx="15131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Intercept</a:t>
            </a:r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6705600" y="2362200"/>
            <a:ext cx="9877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Slope</a:t>
            </a:r>
          </a:p>
        </p:txBody>
      </p:sp>
      <p:graphicFrame>
        <p:nvGraphicFramePr>
          <p:cNvPr id="17" name="Group 112"/>
          <p:cNvGraphicFramePr>
            <a:graphicFrameLocks noGrp="1"/>
          </p:cNvGraphicFramePr>
          <p:nvPr/>
        </p:nvGraphicFramePr>
        <p:xfrm>
          <a:off x="3352800" y="1828800"/>
          <a:ext cx="2438400" cy="1036638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</a:tblGrid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.0062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-.0289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31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-.0289</a:t>
                      </a:r>
                    </a:p>
                  </a:txBody>
                  <a:tcPr marT="45734" marB="4573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.1540</a:t>
                      </a:r>
                    </a:p>
                  </a:txBody>
                  <a:tcPr marT="45734" marB="457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 bwMode="auto">
          <a:xfrm>
            <a:off x="4343400" y="2133600"/>
            <a:ext cx="1066800" cy="1447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" name="Straight Arrow Connector 4"/>
          <p:cNvCxnSpPr/>
          <p:nvPr/>
        </p:nvCxnSpPr>
        <p:spPr bwMode="auto">
          <a:xfrm>
            <a:off x="5486400" y="2590800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aphicFrame>
        <p:nvGraphicFramePr>
          <p:cNvPr id="48178" name="Object 55"/>
          <p:cNvGraphicFramePr>
            <a:graphicFrameLocks noChangeAspect="1"/>
          </p:cNvGraphicFramePr>
          <p:nvPr/>
        </p:nvGraphicFramePr>
        <p:xfrm>
          <a:off x="3429000" y="1219201"/>
          <a:ext cx="23129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8" name="Equation" r:id="rId5" imgW="1346200" imgH="228600" progId="Equation.3">
                  <p:embed/>
                </p:oleObj>
              </mc:Choice>
              <mc:Fallback>
                <p:oleObj name="Equation" r:id="rId5" imgW="1346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219201"/>
                        <a:ext cx="231298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070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Kvam</a:t>
            </a:r>
            <a:r>
              <a:rPr lang="en-US" dirty="0" smtClean="0"/>
              <a:t> - Continuous Moderator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CMA has improved the regression model substantially</a:t>
            </a:r>
          </a:p>
          <a:p>
            <a:r>
              <a:rPr lang="en-US" dirty="0" smtClean="0"/>
              <a:t>Scatterplot</a:t>
            </a:r>
          </a:p>
          <a:p>
            <a:r>
              <a:rPr lang="en-US" dirty="0" smtClean="0"/>
              <a:t>Multiple moderators</a:t>
            </a:r>
          </a:p>
          <a:p>
            <a:r>
              <a:rPr lang="en-US" dirty="0" smtClean="0"/>
              <a:t>Statistical Tests &amp; Diagnostics</a:t>
            </a:r>
          </a:p>
        </p:txBody>
      </p:sp>
    </p:spTree>
    <p:extLst>
      <p:ext uri="{BB962C8B-B14F-4D97-AF65-F5344CB8AC3E}">
        <p14:creationId xmlns:p14="http://schemas.microsoft.com/office/powerpoint/2010/main" val="117822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1798501"/>
            <a:ext cx="5791200" cy="1765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984" y="0"/>
            <a:ext cx="6643016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2867" y="3825905"/>
            <a:ext cx="33273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Select the data you want</a:t>
            </a:r>
          </a:p>
          <a:p>
            <a:pPr marL="342900" indent="-342900">
              <a:buAutoNum type="arabicPeriod"/>
            </a:pPr>
            <a:r>
              <a:rPr lang="en-US" dirty="0" smtClean="0"/>
              <a:t>Analyses -&gt; Meta regression 2</a:t>
            </a:r>
          </a:p>
          <a:p>
            <a:pPr marL="342900" indent="-342900">
              <a:buAutoNum type="arabicPeriod"/>
            </a:pPr>
            <a:r>
              <a:rPr lang="en-US" dirty="0" smtClean="0"/>
              <a:t>Add variable(s) you want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57403" y="3563801"/>
            <a:ext cx="30168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/>
              <a:t>3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3895" y="3193366"/>
            <a:ext cx="30168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/>
              <a:t>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9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471" y="0"/>
            <a:ext cx="856952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254344" y="2676104"/>
            <a:ext cx="1812472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Method of computation </a:t>
            </a:r>
            <a:r>
              <a:rPr lang="en-US" sz="2400" smtClean="0"/>
              <a:t>&amp; testing</a:t>
            </a:r>
            <a:endParaRPr lang="en-US" sz="2400" dirty="0" smtClean="0"/>
          </a:p>
          <a:p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8655621" y="1138921"/>
            <a:ext cx="2157688" cy="1323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17785" y="2433711"/>
            <a:ext cx="120186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/>
              <a:t>Moderator</a:t>
            </a:r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876465" y="1737360"/>
            <a:ext cx="1048421" cy="64008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876465" y="2377440"/>
            <a:ext cx="746006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515100" y="1011981"/>
            <a:ext cx="361363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229038" y="2676104"/>
            <a:ext cx="209288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/>
              <a:t>Regression equation</a:t>
            </a:r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6126480" y="2253343"/>
            <a:ext cx="209006" cy="365034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31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"/>
            <a:ext cx="12192000" cy="65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85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variance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737360"/>
            <a:ext cx="10058400" cy="490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2991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tests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737360"/>
            <a:ext cx="10058400" cy="495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816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 Diagnostics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754086"/>
            <a:ext cx="10058400" cy="325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500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CMA Exercise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the moderator test for the ’blinded’ moderator and interpret</a:t>
            </a:r>
          </a:p>
          <a:p>
            <a:r>
              <a:rPr lang="en-US" dirty="0" smtClean="0"/>
              <a:t>Run a forest plot for the same moderator</a:t>
            </a:r>
          </a:p>
          <a:p>
            <a:r>
              <a:rPr lang="en-US" dirty="0" smtClean="0"/>
              <a:t>Run a moderator test for the year of publication</a:t>
            </a:r>
          </a:p>
          <a:p>
            <a:r>
              <a:rPr lang="en-US" dirty="0" smtClean="0"/>
              <a:t>Run a regression plot for the same moderator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0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charset="-128"/>
              </a:rPr>
              <a:t>Categorical </a:t>
            </a:r>
            <a:r>
              <a:rPr lang="en-US" altLang="en-US" dirty="0" smtClean="0">
                <a:ea typeface="ＭＳ Ｐゴシック" charset="-128"/>
              </a:rPr>
              <a:t>Moderator Example</a:t>
            </a:r>
            <a:endParaRPr lang="en-US" altLang="en-US" dirty="0">
              <a:ea typeface="ＭＳ Ｐゴシック" charset="-128"/>
            </a:endParaRPr>
          </a:p>
        </p:txBody>
      </p:sp>
      <p:pic>
        <p:nvPicPr>
          <p:cNvPr id="27650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57" r="-40157"/>
          <a:stretch>
            <a:fillRect/>
          </a:stretch>
        </p:blipFill>
        <p:spPr>
          <a:xfrm>
            <a:off x="2438401" y="1676401"/>
            <a:ext cx="7313613" cy="4056063"/>
          </a:xfrm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2667000" y="1752601"/>
            <a:ext cx="697248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/>
              <a:t>Correlation of SAT and Grades for Males (studies 1-3) </a:t>
            </a:r>
          </a:p>
          <a:p>
            <a:r>
              <a:rPr lang="en-US" altLang="en-US"/>
              <a:t>and Females (studies 4-6)</a:t>
            </a:r>
          </a:p>
        </p:txBody>
      </p:sp>
    </p:spTree>
    <p:extLst>
      <p:ext uri="{BB962C8B-B14F-4D97-AF65-F5344CB8AC3E}">
        <p14:creationId xmlns:p14="http://schemas.microsoft.com/office/powerpoint/2010/main" val="17467507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Coming up next -&gt;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Research question or Study aims</a:t>
            </a:r>
          </a:p>
          <a:p>
            <a:r>
              <a:rPr lang="en-US" dirty="0"/>
              <a:t>Search &amp; eligibility</a:t>
            </a:r>
          </a:p>
          <a:p>
            <a:r>
              <a:rPr lang="en-US" dirty="0"/>
              <a:t>Coding, computation of effects, conversions</a:t>
            </a:r>
          </a:p>
          <a:p>
            <a:r>
              <a:rPr lang="en-US" dirty="0">
                <a:solidFill>
                  <a:srgbClr val="FF0000"/>
                </a:solidFill>
              </a:rPr>
              <a:t>Analysis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Overall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Graphs</a:t>
            </a:r>
          </a:p>
          <a:p>
            <a:pPr lvl="1"/>
            <a:r>
              <a:rPr lang="en-US" dirty="0"/>
              <a:t>Moderators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Sensitivity</a:t>
            </a:r>
          </a:p>
          <a:p>
            <a:r>
              <a:rPr lang="en-US" dirty="0"/>
              <a:t>Discussion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40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Publication bias</a:t>
            </a:r>
          </a:p>
          <a:p>
            <a:pPr lvl="1"/>
            <a:r>
              <a:rPr lang="en-US" dirty="0" smtClean="0"/>
              <a:t>Trim-and-fill</a:t>
            </a:r>
          </a:p>
          <a:p>
            <a:pPr lvl="1"/>
            <a:r>
              <a:rPr lang="en-US" dirty="0" smtClean="0"/>
              <a:t>Failsafe N (avoid this)</a:t>
            </a:r>
            <a:endParaRPr lang="en-US" dirty="0"/>
          </a:p>
          <a:p>
            <a:r>
              <a:rPr lang="en-US" dirty="0" smtClean="0"/>
              <a:t>With multiple-arm studies, chose the arm with the largest effect (failed to ask ‘what if?’)</a:t>
            </a:r>
          </a:p>
          <a:p>
            <a:r>
              <a:rPr lang="en-US" dirty="0" smtClean="0"/>
              <a:t>Did not report any adjustment for outliers or differences in coder judgment</a:t>
            </a:r>
          </a:p>
          <a:p>
            <a:r>
              <a:rPr lang="en-US" b="1" dirty="0" smtClean="0"/>
              <a:t>In general, you are trying to see if your results would change if you made different decisions. If no difference, more confidence in conclusions.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 question or Study aims</a:t>
            </a:r>
          </a:p>
          <a:p>
            <a:r>
              <a:rPr lang="en-US" dirty="0"/>
              <a:t>Search &amp; eligibility</a:t>
            </a:r>
          </a:p>
          <a:p>
            <a:r>
              <a:rPr lang="en-US" dirty="0"/>
              <a:t>Coding, computation of effects, conversions</a:t>
            </a:r>
          </a:p>
          <a:p>
            <a:r>
              <a:rPr lang="en-US" dirty="0">
                <a:solidFill>
                  <a:srgbClr val="FF0000"/>
                </a:solidFill>
              </a:rPr>
              <a:t>Analysis</a:t>
            </a:r>
          </a:p>
          <a:p>
            <a:pPr lvl="1"/>
            <a:r>
              <a:rPr lang="en-US" dirty="0"/>
              <a:t>Overall</a:t>
            </a:r>
          </a:p>
          <a:p>
            <a:pPr lvl="1"/>
            <a:r>
              <a:rPr lang="en-US" dirty="0"/>
              <a:t>Graphs</a:t>
            </a:r>
          </a:p>
          <a:p>
            <a:pPr lvl="1"/>
            <a:r>
              <a:rPr lang="en-US" dirty="0"/>
              <a:t>Moderators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Sensitivity</a:t>
            </a:r>
          </a:p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17822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CMA Exercise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Drop the largest and smallest effect sizes (one of each) from the overall pretest dataset (23 to 21 effect sizes)</a:t>
            </a:r>
          </a:p>
          <a:p>
            <a:r>
              <a:rPr lang="en-US" dirty="0" smtClean="0"/>
              <a:t>Rerun the overall analysis</a:t>
            </a:r>
          </a:p>
          <a:p>
            <a:r>
              <a:rPr lang="en-US" dirty="0" smtClean="0"/>
              <a:t>Interpret the mean, CI, I-squared, and PI</a:t>
            </a:r>
          </a:p>
          <a:p>
            <a:r>
              <a:rPr lang="en-US" dirty="0" smtClean="0"/>
              <a:t>Compare to values you obtained using all 23 effect sizes (what differences and why)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3841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800" y="558800"/>
            <a:ext cx="9093200" cy="62992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130239"/>
            <a:ext cx="3531326" cy="4478953"/>
          </a:xfrm>
        </p:spPr>
      </p:pic>
    </p:spTree>
    <p:extLst>
      <p:ext uri="{BB962C8B-B14F-4D97-AF65-F5344CB8AC3E}">
        <p14:creationId xmlns:p14="http://schemas.microsoft.com/office/powerpoint/2010/main" val="139667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3872"/>
            <a:ext cx="12150276" cy="1567153"/>
          </a:xfr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686210"/>
              </p:ext>
            </p:extLst>
          </p:nvPr>
        </p:nvGraphicFramePr>
        <p:xfrm>
          <a:off x="3166838" y="3471863"/>
          <a:ext cx="5816600" cy="265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Worksheet" r:id="rId4" imgW="5816600" imgH="2654300" progId="Excel.Sheet.12">
                  <p:embed/>
                </p:oleObj>
              </mc:Choice>
              <mc:Fallback>
                <p:oleObj name="Worksheet" r:id="rId4" imgW="5816600" imgH="2654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66838" y="3471863"/>
                        <a:ext cx="5816600" cy="2654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414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Kvam’s</a:t>
            </a:r>
            <a:r>
              <a:rPr lang="en-US" dirty="0" smtClean="0"/>
              <a:t>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Paragraph saying what is new and different</a:t>
            </a:r>
          </a:p>
          <a:p>
            <a:r>
              <a:rPr lang="en-US" dirty="0" smtClean="0"/>
              <a:t>Overall, exercise effective</a:t>
            </a:r>
          </a:p>
          <a:p>
            <a:r>
              <a:rPr lang="en-US" dirty="0" smtClean="0"/>
              <a:t>Difference between blinded and not</a:t>
            </a:r>
          </a:p>
          <a:p>
            <a:r>
              <a:rPr lang="en-US" dirty="0" smtClean="0"/>
              <a:t>Publication bias analyses suggest overall difference smaller, but still there</a:t>
            </a:r>
          </a:p>
          <a:p>
            <a:r>
              <a:rPr lang="en-US" dirty="0" smtClean="0"/>
              <a:t>Difference for control but not for conventional treatment (CBT etc.)</a:t>
            </a:r>
          </a:p>
          <a:p>
            <a:r>
              <a:rPr lang="en-US" dirty="0" smtClean="0"/>
              <a:t>Effects of exercise diminish after treatment ends</a:t>
            </a:r>
          </a:p>
          <a:p>
            <a:r>
              <a:rPr lang="en-US" dirty="0" smtClean="0"/>
              <a:t>Need effectiveness studies, and studies of patient adherence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Research question or Study aims</a:t>
            </a:r>
          </a:p>
          <a:p>
            <a:r>
              <a:rPr lang="en-US" dirty="0"/>
              <a:t>Search &amp; eligibility</a:t>
            </a:r>
          </a:p>
          <a:p>
            <a:r>
              <a:rPr lang="en-US" dirty="0"/>
              <a:t>Coding, computation of effects, conversions</a:t>
            </a:r>
          </a:p>
          <a:p>
            <a:r>
              <a:rPr lang="en-US" dirty="0"/>
              <a:t>Analysis</a:t>
            </a:r>
          </a:p>
          <a:p>
            <a:pPr lvl="1"/>
            <a:r>
              <a:rPr lang="en-US" dirty="0"/>
              <a:t>Overall</a:t>
            </a:r>
          </a:p>
          <a:p>
            <a:pPr lvl="1"/>
            <a:r>
              <a:rPr lang="en-US" dirty="0"/>
              <a:t>Graphs</a:t>
            </a:r>
          </a:p>
          <a:p>
            <a:pPr lvl="1"/>
            <a:r>
              <a:rPr lang="en-US" dirty="0"/>
              <a:t>Moderators</a:t>
            </a:r>
          </a:p>
          <a:p>
            <a:pPr lvl="1"/>
            <a:r>
              <a:rPr lang="en-US" dirty="0"/>
              <a:t>Sensitivity</a:t>
            </a:r>
          </a:p>
          <a:p>
            <a:r>
              <a:rPr lang="en-US" dirty="0">
                <a:solidFill>
                  <a:srgbClr val="FF0000"/>
                </a:solidFill>
              </a:rPr>
              <a:t>Discussion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24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Critique of </a:t>
            </a:r>
            <a:r>
              <a:rPr lang="en-US" dirty="0" err="1" smtClean="0"/>
              <a:t>Kvam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Nice job with: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Flow chart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Search terms &amp; data in appendix</a:t>
            </a:r>
          </a:p>
          <a:p>
            <a:pPr marL="457200" indent="-457200">
              <a:buFont typeface="+mj-lt"/>
              <a:buAutoNum type="arabicPeriod"/>
            </a:pPr>
            <a:r>
              <a:rPr lang="en-US" smtClean="0"/>
              <a:t>Random-effects </a:t>
            </a:r>
            <a:r>
              <a:rPr lang="en-US" dirty="0" smtClean="0"/>
              <a:t>model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Graphs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Publication bias and study quality (blinding) assessments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Logical next steps and where studies are needed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Could have improved by: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Prediction intervals and REVC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Graph of pre and post means for follow up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Rater (coder) reliability: </a:t>
            </a:r>
            <a:r>
              <a:rPr lang="en-US" dirty="0" err="1" smtClean="0"/>
              <a:t>pct</a:t>
            </a:r>
            <a:r>
              <a:rPr lang="en-US" dirty="0" smtClean="0"/>
              <a:t> agree, kappa, ICC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Multiple arms </a:t>
            </a:r>
            <a:r>
              <a:rPr lang="mr-IN" dirty="0" smtClean="0"/>
              <a:t>–</a:t>
            </a:r>
            <a:r>
              <a:rPr lang="en-US" dirty="0" smtClean="0"/>
              <a:t> chose largest - sensitivity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96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Coming up next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Practice with a second dataset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88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Choose your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McLeod (2007) </a:t>
            </a:r>
            <a:r>
              <a:rPr lang="mr-IN" sz="2800" dirty="0"/>
              <a:t>–</a:t>
            </a:r>
            <a:r>
              <a:rPr lang="en-US" sz="2800" dirty="0"/>
              <a:t> Association between parenting and childhood depressio</a:t>
            </a:r>
            <a:r>
              <a:rPr lang="en-US" dirty="0"/>
              <a:t>n</a:t>
            </a:r>
          </a:p>
          <a:p>
            <a:pPr lvl="1"/>
            <a:r>
              <a:rPr lang="en-US" sz="2400" dirty="0"/>
              <a:t>Effect size = r</a:t>
            </a:r>
          </a:p>
          <a:p>
            <a:pPr lvl="1"/>
            <a:r>
              <a:rPr lang="en-US" sz="2400" dirty="0"/>
              <a:t>K = 45</a:t>
            </a:r>
          </a:p>
          <a:p>
            <a:pPr lvl="1"/>
            <a:r>
              <a:rPr lang="en-US" sz="2400" dirty="0"/>
              <a:t>Continuous and categorical moderators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000" dirty="0" err="1"/>
              <a:t>Fleminger</a:t>
            </a:r>
            <a:r>
              <a:rPr lang="en-US" sz="3000" dirty="0"/>
              <a:t> (2003) </a:t>
            </a:r>
            <a:r>
              <a:rPr lang="mr-IN" sz="3000" dirty="0"/>
              <a:t>–</a:t>
            </a:r>
            <a:r>
              <a:rPr lang="en-US" sz="3000" dirty="0"/>
              <a:t> Association between head injury and Alzheimer’s disease</a:t>
            </a:r>
          </a:p>
          <a:p>
            <a:pPr lvl="1"/>
            <a:r>
              <a:rPr lang="en-US" sz="2400" dirty="0"/>
              <a:t>Effect size = OR</a:t>
            </a:r>
          </a:p>
          <a:p>
            <a:pPr lvl="1"/>
            <a:r>
              <a:rPr lang="en-US" sz="2400" dirty="0"/>
              <a:t>K = 15</a:t>
            </a:r>
          </a:p>
          <a:p>
            <a:pPr lvl="1"/>
            <a:r>
              <a:rPr lang="en-US" sz="2400" dirty="0"/>
              <a:t>Continuous and categorical moderators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56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 Compute and interpret overall mean, CI</a:t>
            </a:r>
          </a:p>
          <a:p>
            <a:r>
              <a:rPr lang="en-US" dirty="0" smtClean="0"/>
              <a:t>2. Compute  and interpret heterogeneity stats</a:t>
            </a:r>
          </a:p>
          <a:p>
            <a:pPr lvl="1"/>
            <a:r>
              <a:rPr lang="en-US" dirty="0" smtClean="0"/>
              <a:t>Tau-squared</a:t>
            </a:r>
          </a:p>
          <a:p>
            <a:pPr lvl="1"/>
            <a:r>
              <a:rPr lang="en-US" dirty="0" smtClean="0"/>
              <a:t>I-squared</a:t>
            </a:r>
          </a:p>
          <a:p>
            <a:pPr lvl="1"/>
            <a:r>
              <a:rPr lang="en-US" dirty="0" smtClean="0"/>
              <a:t>PI</a:t>
            </a:r>
          </a:p>
          <a:p>
            <a:r>
              <a:rPr lang="en-US" dirty="0" smtClean="0"/>
              <a:t>3.  Graph overall results with forest plot and interpret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0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Hypothetical SAT data</a:t>
            </a:r>
          </a:p>
        </p:txBody>
      </p:sp>
      <p:graphicFrame>
        <p:nvGraphicFramePr>
          <p:cNvPr id="8317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084274"/>
              </p:ext>
            </p:extLst>
          </p:nvPr>
        </p:nvGraphicFramePr>
        <p:xfrm>
          <a:off x="2971799" y="1839351"/>
          <a:ext cx="7315200" cy="3641738"/>
        </p:xfrm>
        <a:graphic>
          <a:graphicData uri="http://schemas.openxmlformats.org/drawingml/2006/table">
            <a:tbl>
              <a:tblPr/>
              <a:tblGrid>
                <a:gridCol w="1219200"/>
                <a:gridCol w="1219200"/>
                <a:gridCol w="1219200"/>
                <a:gridCol w="1219200"/>
                <a:gridCol w="1219200"/>
                <a:gridCol w="1219200"/>
              </a:tblGrid>
              <a:tr h="5330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Study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r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z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N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w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Sex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.40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.42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200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197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181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.42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.45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175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172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181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.45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.48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250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247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M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181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.60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.69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250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247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.55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.62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200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197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694" marB="4569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.65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.78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225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223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F</a:t>
                      </a:r>
                    </a:p>
                  </a:txBody>
                  <a:tcPr marT="45694" marB="4569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318" name="Text Box 126"/>
          <p:cNvSpPr txBox="1">
            <a:spLocks noChangeArrowheads="1"/>
          </p:cNvSpPr>
          <p:nvPr/>
        </p:nvSpPr>
        <p:spPr bwMode="auto">
          <a:xfrm>
            <a:off x="3230562" y="5837164"/>
            <a:ext cx="67976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What is the correlation overall? Is it different for males and females?</a:t>
            </a:r>
          </a:p>
        </p:txBody>
      </p:sp>
    </p:spTree>
    <p:extLst>
      <p:ext uri="{BB962C8B-B14F-4D97-AF65-F5344CB8AC3E}">
        <p14:creationId xmlns:p14="http://schemas.microsoft.com/office/powerpoint/2010/main" val="153801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4.  Compute and interpret categorical moderator</a:t>
            </a:r>
          </a:p>
          <a:p>
            <a:r>
              <a:rPr lang="en-US" dirty="0" smtClean="0"/>
              <a:t>5.  Compute and interpret continuous moderator</a:t>
            </a:r>
          </a:p>
          <a:p>
            <a:r>
              <a:rPr lang="en-US" dirty="0" smtClean="0"/>
              <a:t>6.  Run a funnel plot with trim-and-fill and interpret</a:t>
            </a:r>
          </a:p>
          <a:p>
            <a:r>
              <a:rPr lang="en-US" dirty="0" smtClean="0"/>
              <a:t>7.  Compare </a:t>
            </a:r>
            <a:r>
              <a:rPr lang="en-US" smtClean="0"/>
              <a:t>your results to those of the published article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56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40" name="Group 124"/>
          <p:cNvGraphicFramePr>
            <a:graphicFrameLocks noGrp="1"/>
          </p:cNvGraphicFramePr>
          <p:nvPr/>
        </p:nvGraphicFramePr>
        <p:xfrm>
          <a:off x="2971800" y="381000"/>
          <a:ext cx="7467600" cy="4145008"/>
        </p:xfrm>
        <a:graphic>
          <a:graphicData uri="http://schemas.openxmlformats.org/drawingml/2006/table">
            <a:tbl>
              <a:tblPr/>
              <a:tblGrid>
                <a:gridCol w="1371600"/>
                <a:gridCol w="838200"/>
                <a:gridCol w="914400"/>
                <a:gridCol w="1371600"/>
                <a:gridCol w="1295400"/>
                <a:gridCol w="1676400"/>
              </a:tblGrid>
              <a:tr h="51752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Study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z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w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w**2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w*z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w*(z-zbar)**2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.42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197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38809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83.46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4.90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.45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172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29584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77.00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3.07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.48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247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61009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119.72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2.31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.69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247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61009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171.21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3.09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.62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197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38809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121.82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0.27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.78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223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49284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172.12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8.35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Sum</a:t>
                      </a:r>
                    </a:p>
                  </a:txBody>
                  <a:tcPr marT="45703" marB="4570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1282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278504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745.33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21.99</a:t>
                      </a:r>
                    </a:p>
                  </a:txBody>
                  <a:tcPr marT="45703" marB="4570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9763" name="Object 84"/>
          <p:cNvGraphicFramePr>
            <a:graphicFrameLocks noChangeAspect="1"/>
          </p:cNvGraphicFramePr>
          <p:nvPr/>
        </p:nvGraphicFramePr>
        <p:xfrm>
          <a:off x="6343650" y="4800600"/>
          <a:ext cx="38227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4" name="Equation" r:id="rId3" imgW="2095500" imgH="254000" progId="Equation.3">
                  <p:embed/>
                </p:oleObj>
              </mc:Choice>
              <mc:Fallback>
                <p:oleObj name="Equation" r:id="rId3" imgW="2095500" imgH="2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3650" y="4800600"/>
                        <a:ext cx="38227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64" name="Object 85"/>
          <p:cNvGraphicFramePr>
            <a:graphicFrameLocks noChangeAspect="1"/>
          </p:cNvGraphicFramePr>
          <p:nvPr/>
        </p:nvGraphicFramePr>
        <p:xfrm>
          <a:off x="3200400" y="4648201"/>
          <a:ext cx="2871788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5" name="Equation" r:id="rId5" imgW="1574800" imgH="482600" progId="Equation.3">
                  <p:embed/>
                </p:oleObj>
              </mc:Choice>
              <mc:Fallback>
                <p:oleObj name="Equation" r:id="rId5" imgW="15748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648201"/>
                        <a:ext cx="2871788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65" name="Object 1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605567"/>
              </p:ext>
            </p:extLst>
          </p:nvPr>
        </p:nvGraphicFramePr>
        <p:xfrm>
          <a:off x="3108325" y="5538742"/>
          <a:ext cx="719455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6" name="Equation" r:id="rId7" imgW="4191000" imgH="444500" progId="Equation.3">
                  <p:embed/>
                </p:oleObj>
              </mc:Choice>
              <mc:Fallback>
                <p:oleObj name="Equation" r:id="rId7" imgW="41910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8325" y="5538742"/>
                        <a:ext cx="719455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98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Male Subset</a:t>
            </a:r>
          </a:p>
        </p:txBody>
      </p:sp>
      <p:graphicFrame>
        <p:nvGraphicFramePr>
          <p:cNvPr id="10313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393676"/>
              </p:ext>
            </p:extLst>
          </p:nvPr>
        </p:nvGraphicFramePr>
        <p:xfrm>
          <a:off x="3141712" y="1821181"/>
          <a:ext cx="7467600" cy="2590800"/>
        </p:xfrm>
        <a:graphic>
          <a:graphicData uri="http://schemas.openxmlformats.org/drawingml/2006/table">
            <a:tbl>
              <a:tblPr/>
              <a:tblGrid>
                <a:gridCol w="1371600"/>
                <a:gridCol w="838200"/>
                <a:gridCol w="914400"/>
                <a:gridCol w="1371600"/>
                <a:gridCol w="1295400"/>
                <a:gridCol w="1676400"/>
              </a:tblGrid>
              <a:tr h="51752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Study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w**2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w*z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w*(z-zbar)**2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.42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38809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83.46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.192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29584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77.00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.009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.48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247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61009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119.72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.220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Sum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616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129402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280.18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.421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766" name="Object 74"/>
          <p:cNvGraphicFramePr>
            <a:graphicFrameLocks noChangeAspect="1"/>
          </p:cNvGraphicFramePr>
          <p:nvPr/>
        </p:nvGraphicFramePr>
        <p:xfrm>
          <a:off x="3189288" y="4648201"/>
          <a:ext cx="2894012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8" name="Equation" r:id="rId3" imgW="1586811" imgH="482391" progId="Equation.3">
                  <p:embed/>
                </p:oleObj>
              </mc:Choice>
              <mc:Fallback>
                <p:oleObj name="Equation" r:id="rId3" imgW="1586811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288" y="4648201"/>
                        <a:ext cx="2894012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7" name="Object 75"/>
          <p:cNvGraphicFramePr>
            <a:graphicFrameLocks noChangeAspect="1"/>
          </p:cNvGraphicFramePr>
          <p:nvPr/>
        </p:nvGraphicFramePr>
        <p:xfrm>
          <a:off x="6599238" y="4800600"/>
          <a:ext cx="331311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99" name="Equation" r:id="rId5" imgW="1815312" imgH="253890" progId="Equation.3">
                  <p:embed/>
                </p:oleObj>
              </mc:Choice>
              <mc:Fallback>
                <p:oleObj name="Equation" r:id="rId5" imgW="1815312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9238" y="4800600"/>
                        <a:ext cx="3313112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8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108350"/>
              </p:ext>
            </p:extLst>
          </p:nvPr>
        </p:nvGraphicFramePr>
        <p:xfrm>
          <a:off x="3411317" y="5529264"/>
          <a:ext cx="6648450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00" name="Equation" r:id="rId7" imgW="3873500" imgH="444500" progId="Equation.3">
                  <p:embed/>
                </p:oleObj>
              </mc:Choice>
              <mc:Fallback>
                <p:oleObj name="Equation" r:id="rId7" imgW="38735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1317" y="5529264"/>
                        <a:ext cx="6648450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668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Female Subset </a:t>
            </a:r>
          </a:p>
        </p:txBody>
      </p:sp>
      <p:graphicFrame>
        <p:nvGraphicFramePr>
          <p:cNvPr id="11272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145146"/>
              </p:ext>
            </p:extLst>
          </p:nvPr>
        </p:nvGraphicFramePr>
        <p:xfrm>
          <a:off x="2988469" y="1737360"/>
          <a:ext cx="7467600" cy="2590800"/>
        </p:xfrm>
        <a:graphic>
          <a:graphicData uri="http://schemas.openxmlformats.org/drawingml/2006/table">
            <a:tbl>
              <a:tblPr/>
              <a:tblGrid>
                <a:gridCol w="1371600"/>
                <a:gridCol w="838200"/>
                <a:gridCol w="914400"/>
                <a:gridCol w="1371600"/>
                <a:gridCol w="1295400"/>
                <a:gridCol w="1676400"/>
              </a:tblGrid>
              <a:tr h="51752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Study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w**2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w*z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w*(z-zbar)**2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.69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247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61009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171.21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.007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.62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38809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121.82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1.26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.78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223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49284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172.12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1.31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Sum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666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149102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465.14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2.58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790" name="Object 52"/>
          <p:cNvGraphicFramePr>
            <a:graphicFrameLocks noChangeAspect="1"/>
          </p:cNvGraphicFramePr>
          <p:nvPr/>
        </p:nvGraphicFramePr>
        <p:xfrm>
          <a:off x="3119438" y="4648201"/>
          <a:ext cx="3033712" cy="881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2" name="Equation" r:id="rId3" imgW="1663700" imgH="482600" progId="Equation.3">
                  <p:embed/>
                </p:oleObj>
              </mc:Choice>
              <mc:Fallback>
                <p:oleObj name="Equation" r:id="rId3" imgW="16637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9438" y="4648201"/>
                        <a:ext cx="3033712" cy="881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91" name="Object 53"/>
          <p:cNvGraphicFramePr>
            <a:graphicFrameLocks noChangeAspect="1"/>
          </p:cNvGraphicFramePr>
          <p:nvPr/>
        </p:nvGraphicFramePr>
        <p:xfrm>
          <a:off x="6599238" y="4800600"/>
          <a:ext cx="331311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3" name="Equation" r:id="rId5" imgW="1815312" imgH="253890" progId="Equation.3">
                  <p:embed/>
                </p:oleObj>
              </mc:Choice>
              <mc:Fallback>
                <p:oleObj name="Equation" r:id="rId5" imgW="1815312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9238" y="4800600"/>
                        <a:ext cx="3313112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92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8493222"/>
              </p:ext>
            </p:extLst>
          </p:nvPr>
        </p:nvGraphicFramePr>
        <p:xfrm>
          <a:off x="3255963" y="5529264"/>
          <a:ext cx="6932612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24" name="Equation" r:id="rId7" imgW="4038600" imgH="444500" progId="Equation.3">
                  <p:embed/>
                </p:oleObj>
              </mc:Choice>
              <mc:Fallback>
                <p:oleObj name="Equation" r:id="rId7" imgW="40386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5963" y="5529264"/>
                        <a:ext cx="6932612" cy="83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730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1153551" y="309672"/>
            <a:ext cx="10058400" cy="1450757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charset="-128"/>
              </a:rPr>
              <a:t>Test of Moderator</a:t>
            </a:r>
          </a:p>
        </p:txBody>
      </p:sp>
      <p:graphicFrame>
        <p:nvGraphicFramePr>
          <p:cNvPr id="13344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715478"/>
              </p:ext>
            </p:extLst>
          </p:nvPr>
        </p:nvGraphicFramePr>
        <p:xfrm>
          <a:off x="4683368" y="1805733"/>
          <a:ext cx="6940064" cy="1897171"/>
        </p:xfrm>
        <a:graphic>
          <a:graphicData uri="http://schemas.openxmlformats.org/drawingml/2006/table">
            <a:tbl>
              <a:tblPr/>
              <a:tblGrid>
                <a:gridCol w="1735016"/>
                <a:gridCol w="1735016"/>
                <a:gridCol w="1735016"/>
                <a:gridCol w="1735016"/>
              </a:tblGrid>
              <a:tr h="631502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Female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4167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Zbar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.58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.45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.70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1502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21.99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.42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1pPr>
                      <a:lvl2pPr marL="742950" indent="-285750">
                        <a:spcBef>
                          <a:spcPts val="600"/>
                        </a:spcBef>
                        <a:buSzPct val="90000"/>
                        <a:defRPr sz="20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2pPr>
                      <a:lvl3pPr marL="1143000" indent="-228600">
                        <a:spcBef>
                          <a:spcPts val="600"/>
                        </a:spcBef>
                        <a:buSzPct val="90000"/>
                        <a:defRPr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3pPr>
                      <a:lvl4pPr marL="16002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4pPr>
                      <a:lvl5pPr marL="2057400" indent="-228600">
                        <a:spcBef>
                          <a:spcPts val="600"/>
                        </a:spcBef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90000"/>
                        <a:defRPr sz="1600">
                          <a:solidFill>
                            <a:schemeClr val="tx1"/>
                          </a:solidFill>
                          <a:latin typeface="Goudy Old Style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-128"/>
                        </a:rPr>
                        <a:t>2.58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2792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1429218"/>
              </p:ext>
            </p:extLst>
          </p:nvPr>
        </p:nvGraphicFramePr>
        <p:xfrm>
          <a:off x="4683368" y="3871119"/>
          <a:ext cx="20574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0" name="Equation" r:id="rId3" imgW="876300" imgH="228600" progId="Equation.3">
                  <p:embed/>
                </p:oleObj>
              </mc:Choice>
              <mc:Fallback>
                <p:oleObj name="Equation" r:id="rId3" imgW="876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368" y="3871119"/>
                        <a:ext cx="20574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93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834863"/>
              </p:ext>
            </p:extLst>
          </p:nvPr>
        </p:nvGraphicFramePr>
        <p:xfrm>
          <a:off x="4683368" y="4952788"/>
          <a:ext cx="20574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1" name="Equation" r:id="rId5" imgW="876300" imgH="228600" progId="Equation.3">
                  <p:embed/>
                </p:oleObj>
              </mc:Choice>
              <mc:Fallback>
                <p:oleObj name="Equation" r:id="rId5" imgW="876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368" y="4952788"/>
                        <a:ext cx="20574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94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57230"/>
              </p:ext>
            </p:extLst>
          </p:nvPr>
        </p:nvGraphicFramePr>
        <p:xfrm>
          <a:off x="4683368" y="4337341"/>
          <a:ext cx="22367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2" name="Equation" r:id="rId7" imgW="952087" imgH="291973" progId="Equation.3">
                  <p:embed/>
                </p:oleObj>
              </mc:Choice>
              <mc:Fallback>
                <p:oleObj name="Equation" r:id="rId7" imgW="952087" imgH="29197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368" y="4337341"/>
                        <a:ext cx="223678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95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219202"/>
              </p:ext>
            </p:extLst>
          </p:nvPr>
        </p:nvGraphicFramePr>
        <p:xfrm>
          <a:off x="7715007" y="3901281"/>
          <a:ext cx="390842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3" name="Equation" r:id="rId9" imgW="1663700" imgH="215900" progId="Equation.3">
                  <p:embed/>
                </p:oleObj>
              </mc:Choice>
              <mc:Fallback>
                <p:oleObj name="Equation" r:id="rId9" imgW="16637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007" y="3901281"/>
                        <a:ext cx="3908425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96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884840"/>
              </p:ext>
            </p:extLst>
          </p:nvPr>
        </p:nvGraphicFramePr>
        <p:xfrm>
          <a:off x="7242538" y="4492502"/>
          <a:ext cx="45720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4" name="Equation" r:id="rId11" imgW="2108200" imgH="228600" progId="Equation.3">
                  <p:embed/>
                </p:oleObj>
              </mc:Choice>
              <mc:Fallback>
                <p:oleObj name="Equation" r:id="rId11" imgW="2108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2538" y="4492502"/>
                        <a:ext cx="45720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97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8419"/>
              </p:ext>
            </p:extLst>
          </p:nvPr>
        </p:nvGraphicFramePr>
        <p:xfrm>
          <a:off x="7090138" y="5023141"/>
          <a:ext cx="47244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5" name="Equation" r:id="rId13" imgW="2323092" imgH="215806" progId="Equation.3">
                  <p:embed/>
                </p:oleObj>
              </mc:Choice>
              <mc:Fallback>
                <p:oleObj name="Equation" r:id="rId13" imgW="2323092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0138" y="5023141"/>
                        <a:ext cx="4724400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51" name="Text Box 39"/>
          <p:cNvSpPr txBox="1">
            <a:spLocks noChangeArrowheads="1"/>
          </p:cNvSpPr>
          <p:nvPr/>
        </p:nvSpPr>
        <p:spPr bwMode="auto">
          <a:xfrm>
            <a:off x="393896" y="2110113"/>
            <a:ext cx="396709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2800" dirty="0"/>
              <a:t>The test of the moderator is the test of </a:t>
            </a:r>
            <a:r>
              <a:rPr lang="en-US" altLang="en-US" sz="2800" i="1" dirty="0"/>
              <a:t>Q</a:t>
            </a:r>
            <a:r>
              <a:rPr lang="en-US" altLang="en-US" sz="2800" i="1" baseline="-25000" dirty="0"/>
              <a:t>B</a:t>
            </a:r>
            <a:r>
              <a:rPr lang="en-US" altLang="en-US" sz="2800" dirty="0"/>
              <a:t>.  The test has </a:t>
            </a:r>
            <a:r>
              <a:rPr lang="en-US" altLang="en-US" sz="2800" i="1" dirty="0" err="1"/>
              <a:t>df</a:t>
            </a:r>
            <a:r>
              <a:rPr lang="en-US" altLang="en-US" sz="2800" dirty="0"/>
              <a:t> = (Number groups –1).  Here </a:t>
            </a:r>
            <a:r>
              <a:rPr lang="en-US" altLang="en-US" sz="2800" i="1" dirty="0" err="1"/>
              <a:t>df</a:t>
            </a:r>
            <a:r>
              <a:rPr lang="en-US" altLang="en-US" sz="2800" dirty="0"/>
              <a:t>=1, </a:t>
            </a:r>
            <a:r>
              <a:rPr lang="en-US" altLang="en-US" sz="2800" i="1" dirty="0"/>
              <a:t>Q</a:t>
            </a:r>
            <a:r>
              <a:rPr lang="en-US" altLang="en-US" sz="2800" i="1" baseline="-25000" dirty="0"/>
              <a:t>B</a:t>
            </a:r>
            <a:r>
              <a:rPr lang="en-US" altLang="en-US" sz="2800" dirty="0"/>
              <a:t>=18.99, p&lt;.05. Moderator tests are based on fixed-effects analyses.</a:t>
            </a:r>
          </a:p>
        </p:txBody>
      </p:sp>
      <p:sp>
        <p:nvSpPr>
          <p:cNvPr id="2" name="Rectangle 1"/>
          <p:cNvSpPr/>
          <p:nvPr/>
        </p:nvSpPr>
        <p:spPr>
          <a:xfrm>
            <a:off x="4629453" y="3844496"/>
            <a:ext cx="2290703" cy="16448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1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Group Means</a:t>
            </a:r>
          </a:p>
        </p:txBody>
      </p:sp>
      <p:graphicFrame>
        <p:nvGraphicFramePr>
          <p:cNvPr id="12414" name="Group 1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106435"/>
              </p:ext>
            </p:extLst>
          </p:nvPr>
        </p:nvGraphicFramePr>
        <p:xfrm>
          <a:off x="3122614" y="1830672"/>
          <a:ext cx="7315200" cy="2267016"/>
        </p:xfrm>
        <a:graphic>
          <a:graphicData uri="http://schemas.openxmlformats.org/drawingml/2006/table">
            <a:tbl>
              <a:tblPr/>
              <a:tblGrid>
                <a:gridCol w="1371600"/>
                <a:gridCol w="838200"/>
                <a:gridCol w="762000"/>
                <a:gridCol w="685800"/>
                <a:gridCol w="685800"/>
                <a:gridCol w="762000"/>
                <a:gridCol w="762000"/>
                <a:gridCol w="685800"/>
                <a:gridCol w="762000"/>
              </a:tblGrid>
              <a:tr h="8959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Group</a:t>
                      </a:r>
                    </a:p>
                  </a:txBody>
                  <a:tcPr marT="45633" marB="456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Sum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(w)</a:t>
                      </a:r>
                    </a:p>
                  </a:txBody>
                  <a:tcPr marT="45633" marB="45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SE</a:t>
                      </a:r>
                    </a:p>
                  </a:txBody>
                  <a:tcPr marT="45633" marB="45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zbar</a:t>
                      </a:r>
                    </a:p>
                  </a:txBody>
                  <a:tcPr marT="45633" marB="45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95L</a:t>
                      </a:r>
                    </a:p>
                  </a:txBody>
                  <a:tcPr marT="45633" marB="45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95U</a:t>
                      </a:r>
                    </a:p>
                  </a:txBody>
                  <a:tcPr marT="45633" marB="45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rbar</a:t>
                      </a:r>
                    </a:p>
                  </a:txBody>
                  <a:tcPr marT="45633" marB="45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95L</a:t>
                      </a:r>
                    </a:p>
                  </a:txBody>
                  <a:tcPr marT="45633" marB="45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95U</a:t>
                      </a:r>
                    </a:p>
                  </a:txBody>
                  <a:tcPr marT="45633" marB="45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Male</a:t>
                      </a:r>
                    </a:p>
                  </a:txBody>
                  <a:tcPr marT="45633" marB="456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616</a:t>
                      </a:r>
                    </a:p>
                  </a:txBody>
                  <a:tcPr marT="45633" marB="45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.040</a:t>
                      </a:r>
                    </a:p>
                  </a:txBody>
                  <a:tcPr marT="45633" marB="45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.45</a:t>
                      </a:r>
                    </a:p>
                  </a:txBody>
                  <a:tcPr marT="45633" marB="45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.38</a:t>
                      </a:r>
                    </a:p>
                  </a:txBody>
                  <a:tcPr marT="45633" marB="45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.53</a:t>
                      </a:r>
                    </a:p>
                  </a:txBody>
                  <a:tcPr marT="45633" marB="45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.43</a:t>
                      </a:r>
                    </a:p>
                  </a:txBody>
                  <a:tcPr marT="45633" marB="45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.36</a:t>
                      </a:r>
                    </a:p>
                  </a:txBody>
                  <a:tcPr marT="45633" marB="45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.49</a:t>
                      </a:r>
                    </a:p>
                  </a:txBody>
                  <a:tcPr marT="45633" marB="45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Female</a:t>
                      </a:r>
                    </a:p>
                  </a:txBody>
                  <a:tcPr marT="45633" marB="456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666</a:t>
                      </a:r>
                    </a:p>
                  </a:txBody>
                  <a:tcPr marT="45633" marB="45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.039</a:t>
                      </a:r>
                    </a:p>
                  </a:txBody>
                  <a:tcPr marT="45633" marB="45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.70</a:t>
                      </a:r>
                    </a:p>
                  </a:txBody>
                  <a:tcPr marT="45633" marB="45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.62</a:t>
                      </a:r>
                    </a:p>
                  </a:txBody>
                  <a:tcPr marT="45633" marB="45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.77</a:t>
                      </a:r>
                    </a:p>
                  </a:txBody>
                  <a:tcPr marT="45633" marB="45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.60</a:t>
                      </a:r>
                    </a:p>
                  </a:txBody>
                  <a:tcPr marT="45633" marB="45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.55</a:t>
                      </a:r>
                    </a:p>
                  </a:txBody>
                  <a:tcPr marT="45633" marB="45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.65</a:t>
                      </a:r>
                    </a:p>
                  </a:txBody>
                  <a:tcPr marT="45633" marB="45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Total</a:t>
                      </a:r>
                    </a:p>
                  </a:txBody>
                  <a:tcPr marT="45633" marB="4563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1282</a:t>
                      </a:r>
                    </a:p>
                  </a:txBody>
                  <a:tcPr marT="45633" marB="45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.028</a:t>
                      </a:r>
                    </a:p>
                  </a:txBody>
                  <a:tcPr marT="45633" marB="45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.58</a:t>
                      </a:r>
                    </a:p>
                  </a:txBody>
                  <a:tcPr marT="45633" marB="45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.53</a:t>
                      </a:r>
                    </a:p>
                  </a:txBody>
                  <a:tcPr marT="45633" marB="45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.64</a:t>
                      </a:r>
                    </a:p>
                  </a:txBody>
                  <a:tcPr marT="45633" marB="45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.52</a:t>
                      </a:r>
                    </a:p>
                  </a:txBody>
                  <a:tcPr marT="45633" marB="45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.48</a:t>
                      </a:r>
                    </a:p>
                  </a:txBody>
                  <a:tcPr marT="45633" marB="45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Arial" charset="0"/>
                        </a:rPr>
                        <a:t>.56</a:t>
                      </a:r>
                    </a:p>
                  </a:txBody>
                  <a:tcPr marT="45633" marB="4563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3846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034922"/>
              </p:ext>
            </p:extLst>
          </p:nvPr>
        </p:nvGraphicFramePr>
        <p:xfrm>
          <a:off x="9557067" y="4957469"/>
          <a:ext cx="1598613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4" name="Equation" r:id="rId3" imgW="875920" imgH="495085" progId="Equation.3">
                  <p:embed/>
                </p:oleObj>
              </mc:Choice>
              <mc:Fallback>
                <p:oleObj name="Equation" r:id="rId3" imgW="875920" imgH="4950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7067" y="4957469"/>
                        <a:ext cx="1598613" cy="90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47" name="TextBox 1"/>
          <p:cNvSpPr txBox="1">
            <a:spLocks noChangeArrowheads="1"/>
          </p:cNvSpPr>
          <p:nvPr/>
        </p:nvSpPr>
        <p:spPr bwMode="auto">
          <a:xfrm>
            <a:off x="3200400" y="4191001"/>
            <a:ext cx="83890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r>
              <a:rPr lang="en-US" altLang="en-US" sz="2800" dirty="0"/>
              <a:t>Note that the difference in means is .25, which is quite large (and hypothetical; fictional data).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97280" y="4981431"/>
            <a:ext cx="79744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Note also that we have a choice in whether to pool REVC when estimating group means for mixed model.  Residual REVC is used.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3685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1171</TotalTime>
  <Words>1626</Words>
  <Application>Microsoft Macintosh PowerPoint</Application>
  <PresentationFormat>Widescreen</PresentationFormat>
  <Paragraphs>554</Paragraphs>
  <Slides>40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Calibri</vt:lpstr>
      <vt:lpstr>Calibri Light</vt:lpstr>
      <vt:lpstr>Mangal</vt:lpstr>
      <vt:lpstr>ＭＳ Ｐゴシック</vt:lpstr>
      <vt:lpstr>Times New Roman</vt:lpstr>
      <vt:lpstr>Arial</vt:lpstr>
      <vt:lpstr>Retrospect</vt:lpstr>
      <vt:lpstr>Equation</vt:lpstr>
      <vt:lpstr>Worksheet</vt:lpstr>
      <vt:lpstr>Testing for moderators</vt:lpstr>
      <vt:lpstr>Number of Independent Variables</vt:lpstr>
      <vt:lpstr>Categorical Moderator Example</vt:lpstr>
      <vt:lpstr>Hypothetical SAT data</vt:lpstr>
      <vt:lpstr>PowerPoint Presentation</vt:lpstr>
      <vt:lpstr>Male Subset</vt:lpstr>
      <vt:lpstr>Female Subset </vt:lpstr>
      <vt:lpstr>Test of Moderator</vt:lpstr>
      <vt:lpstr>Group Means</vt:lpstr>
      <vt:lpstr>Kvam data</vt:lpstr>
      <vt:lpstr>Moderator analysis</vt:lpstr>
      <vt:lpstr>PowerPoint Presentation</vt:lpstr>
      <vt:lpstr>PowerPoint Presentation</vt:lpstr>
      <vt:lpstr>PowerPoint Presentation</vt:lpstr>
      <vt:lpstr>Moderator (categorical)</vt:lpstr>
      <vt:lpstr>PowerPoint Presentation</vt:lpstr>
      <vt:lpstr>Weighted Regression for Continuous Moderator</vt:lpstr>
      <vt:lpstr>Hypothetical SAT-Q and pct quant courses in GPA</vt:lpstr>
      <vt:lpstr>SAT-Q Matrices (1)</vt:lpstr>
      <vt:lpstr>SAT-Q Matrices (2)</vt:lpstr>
      <vt:lpstr>SAT-Q (3)</vt:lpstr>
      <vt:lpstr>Kvam - Continuous Moderator</vt:lpstr>
      <vt:lpstr>Regression</vt:lpstr>
      <vt:lpstr>Output</vt:lpstr>
      <vt:lpstr>PowerPoint Presentation</vt:lpstr>
      <vt:lpstr>Incremental variance</vt:lpstr>
      <vt:lpstr>Hierarchical tests</vt:lpstr>
      <vt:lpstr>Regression Diagnostics</vt:lpstr>
      <vt:lpstr>CMA Exercise 5</vt:lpstr>
      <vt:lpstr>Break</vt:lpstr>
      <vt:lpstr>Sensitivity</vt:lpstr>
      <vt:lpstr>CMA Exercise 6</vt:lpstr>
      <vt:lpstr>PowerPoint Presentation</vt:lpstr>
      <vt:lpstr>PowerPoint Presentation</vt:lpstr>
      <vt:lpstr>Kvam’s Discussion</vt:lpstr>
      <vt:lpstr>Critique of Kvam</vt:lpstr>
      <vt:lpstr>Break </vt:lpstr>
      <vt:lpstr>Choose your data</vt:lpstr>
      <vt:lpstr>Analysis</vt:lpstr>
      <vt:lpstr>Analysis 2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Meta-analysis Overview</dc:title>
  <dc:creator>Brannick, Michael</dc:creator>
  <cp:lastModifiedBy>Brannick, Michael</cp:lastModifiedBy>
  <cp:revision>126</cp:revision>
  <dcterms:created xsi:type="dcterms:W3CDTF">2016-10-29T20:15:35Z</dcterms:created>
  <dcterms:modified xsi:type="dcterms:W3CDTF">2016-11-23T13:58:29Z</dcterms:modified>
</cp:coreProperties>
</file>