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1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E03D520-B665-A043-A0DA-F74215E528EB}" type="datetimeFigureOut">
              <a:rPr lang="en-US" smtClean="0"/>
              <a:t>6/9/15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280A24E-A32C-DE41-9DAA-0B7400CF83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Hunter &amp; Schmidt in </a:t>
            </a:r>
            <a:r>
              <a:rPr lang="en-US" dirty="0" err="1" smtClean="0"/>
              <a:t>Metafor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7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analysis in r</a:t>
            </a:r>
            <a:endParaRPr lang="en-US" dirty="0"/>
          </a:p>
        </p:txBody>
      </p:sp>
      <p:pic>
        <p:nvPicPr>
          <p:cNvPr id="4" name="Content Placeholder 3" descr="Screen Shot 2015-04-09 at 11.29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06" r="-22406"/>
          <a:stretch>
            <a:fillRect/>
          </a:stretch>
        </p:blipFill>
        <p:spPr>
          <a:xfrm>
            <a:off x="-651978" y="1371600"/>
            <a:ext cx="9323124" cy="5170518"/>
          </a:xfrm>
        </p:spPr>
      </p:pic>
    </p:spTree>
    <p:extLst>
      <p:ext uri="{BB962C8B-B14F-4D97-AF65-F5344CB8AC3E}">
        <p14:creationId xmlns:p14="http://schemas.microsoft.com/office/powerpoint/2010/main" val="258013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model input z</a:t>
            </a:r>
            <a:endParaRPr lang="en-US" dirty="0"/>
          </a:p>
        </p:txBody>
      </p:sp>
      <p:pic>
        <p:nvPicPr>
          <p:cNvPr id="4" name="Content Placeholder 3" descr="Screen Shot 2015-04-09 at 11.32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10" r="-20810"/>
          <a:stretch>
            <a:fillRect/>
          </a:stretch>
        </p:blipFill>
        <p:spPr>
          <a:xfrm>
            <a:off x="256584" y="1370319"/>
            <a:ext cx="9672384" cy="5364215"/>
          </a:xfrm>
        </p:spPr>
      </p:pic>
    </p:spTree>
    <p:extLst>
      <p:ext uri="{BB962C8B-B14F-4D97-AF65-F5344CB8AC3E}">
        <p14:creationId xmlns:p14="http://schemas.microsoft.com/office/powerpoint/2010/main" val="196033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LMX_AC Results Compared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730152"/>
              </p:ext>
            </p:extLst>
          </p:nvPr>
        </p:nvGraphicFramePr>
        <p:xfrm>
          <a:off x="914400" y="1735138"/>
          <a:ext cx="7313616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936"/>
                <a:gridCol w="1218936"/>
                <a:gridCol w="1218936"/>
                <a:gridCol w="1218936"/>
                <a:gridCol w="1218936"/>
                <a:gridCol w="1218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 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 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 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 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Bare</a:t>
                      </a:r>
                      <a:r>
                        <a:rPr lang="en-US" baseline="0" dirty="0" smtClean="0"/>
                        <a:t> bones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 COR 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ZCOR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 back to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Adjust </a:t>
                      </a:r>
                      <a:r>
                        <a:rPr lang="en-US" dirty="0" err="1" smtClean="0"/>
                        <a:t>ryy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 COR 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.67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76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pic>
        <p:nvPicPr>
          <p:cNvPr id="4" name="Content Placeholder 3" descr="Screen Shot 2015-04-08 at 11.34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63" b="-21163"/>
          <a:stretch>
            <a:fillRect/>
          </a:stretch>
        </p:blipFill>
        <p:spPr>
          <a:xfrm>
            <a:off x="914400" y="1424580"/>
            <a:ext cx="7873590" cy="4366620"/>
          </a:xfrm>
        </p:spPr>
      </p:pic>
    </p:spTree>
    <p:extLst>
      <p:ext uri="{BB962C8B-B14F-4D97-AF65-F5344CB8AC3E}">
        <p14:creationId xmlns:p14="http://schemas.microsoft.com/office/powerpoint/2010/main" val="212947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5579"/>
            <a:ext cx="7313613" cy="868362"/>
          </a:xfrm>
        </p:spPr>
        <p:txBody>
          <a:bodyPr/>
          <a:lstStyle/>
          <a:p>
            <a:r>
              <a:rPr lang="en-US" dirty="0" smtClean="0"/>
              <a:t>Bare-bones - </a:t>
            </a:r>
            <a:r>
              <a:rPr lang="en-US" dirty="0" err="1" smtClean="0"/>
              <a:t>metafor</a:t>
            </a:r>
            <a:endParaRPr lang="en-US" dirty="0"/>
          </a:p>
        </p:txBody>
      </p:sp>
      <p:pic>
        <p:nvPicPr>
          <p:cNvPr id="4" name="Content Placeholder 3" descr="Screen Shot 2015-04-08 at 11.47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630" b="-100630"/>
          <a:stretch>
            <a:fillRect/>
          </a:stretch>
        </p:blipFill>
        <p:spPr>
          <a:xfrm>
            <a:off x="653309" y="3982085"/>
            <a:ext cx="7313613" cy="4056062"/>
          </a:xfrm>
        </p:spPr>
      </p:pic>
      <p:pic>
        <p:nvPicPr>
          <p:cNvPr id="5" name="Picture 4" descr="Screen Shot 2015-04-08 at 11.46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952500"/>
            <a:ext cx="7370022" cy="45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for </a:t>
            </a:r>
            <a:r>
              <a:rPr lang="en-US" dirty="0" err="1" smtClean="0"/>
              <a:t>ryy</a:t>
            </a:r>
            <a:endParaRPr lang="en-US" dirty="0"/>
          </a:p>
        </p:txBody>
      </p:sp>
      <p:pic>
        <p:nvPicPr>
          <p:cNvPr id="4" name="Content Placeholder 3" descr="Screen Shot 2015-04-08 at 11.55.1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38" r="-13238"/>
          <a:stretch>
            <a:fillRect/>
          </a:stretch>
        </p:blipFill>
        <p:spPr>
          <a:xfrm>
            <a:off x="-767441" y="1371600"/>
            <a:ext cx="8698615" cy="4824171"/>
          </a:xfrm>
        </p:spPr>
      </p:pic>
      <p:sp>
        <p:nvSpPr>
          <p:cNvPr id="5" name="TextBox 4"/>
          <p:cNvSpPr txBox="1"/>
          <p:nvPr/>
        </p:nvSpPr>
        <p:spPr>
          <a:xfrm>
            <a:off x="6966246" y="2206361"/>
            <a:ext cx="2015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estimated remaining REVC is zero.  Thus the prediction or credibility interval and the confidence interval would be the same.  There are a couple of ways to proceed – using the equation or using theory.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for </a:t>
            </a:r>
            <a:r>
              <a:rPr lang="en-US" dirty="0" err="1" smtClean="0"/>
              <a:t>ryy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original mean, SE(Mean) and tau.  Divide by Mean(</a:t>
            </a:r>
            <a:r>
              <a:rPr lang="en-US" dirty="0" err="1" smtClean="0"/>
              <a:t>ryy</a:t>
            </a:r>
            <a:r>
              <a:rPr lang="en-US" dirty="0" smtClean="0"/>
              <a:t>) This your new value of the mean, and use the SE(Mean) and SE(PI) =</a:t>
            </a:r>
            <a:r>
              <a:rPr lang="en-US" dirty="0" err="1" smtClean="0"/>
              <a:t>sqrt</a:t>
            </a:r>
            <a:r>
              <a:rPr lang="en-US" dirty="0"/>
              <a:t>[</a:t>
            </a:r>
            <a:r>
              <a:rPr lang="en-US" dirty="0" smtClean="0"/>
              <a:t>V(M)+</a:t>
            </a:r>
            <a:r>
              <a:rPr lang="en-US" dirty="0" err="1" smtClean="0"/>
              <a:t>adj</a:t>
            </a:r>
            <a:r>
              <a:rPr lang="en-US" dirty="0" smtClean="0"/>
              <a:t>(Tau-</a:t>
            </a:r>
            <a:r>
              <a:rPr lang="en-US" dirty="0" err="1" smtClean="0"/>
              <a:t>sq</a:t>
            </a:r>
            <a:r>
              <a:rPr lang="en-US" dirty="0" smtClean="0"/>
              <a:t>)] to compute new CI and and new PI.  The width of the intervals is only approximate, but it should </a:t>
            </a:r>
            <a:r>
              <a:rPr lang="en-US" smtClean="0"/>
              <a:t>be close.</a:t>
            </a:r>
            <a:endParaRPr lang="en-US" dirty="0" smtClean="0"/>
          </a:p>
          <a:p>
            <a:r>
              <a:rPr lang="en-US" dirty="0" smtClean="0"/>
              <a:t>For more corrections (e.g., </a:t>
            </a:r>
            <a:r>
              <a:rPr lang="en-US" dirty="0" err="1" smtClean="0"/>
              <a:t>rxx</a:t>
            </a:r>
            <a:r>
              <a:rPr lang="en-US" dirty="0" smtClean="0"/>
              <a:t> as well as </a:t>
            </a:r>
            <a:r>
              <a:rPr lang="en-US" dirty="0" err="1" smtClean="0"/>
              <a:t>rxx</a:t>
            </a:r>
            <a:r>
              <a:rPr lang="en-US" dirty="0" smtClean="0"/>
              <a:t>), use the additional variables as moderators. The divide the mean, SE(Mean) and residual SE(PI) by the compound attenuation factor.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8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439806"/>
              </p:ext>
            </p:extLst>
          </p:nvPr>
        </p:nvGraphicFramePr>
        <p:xfrm>
          <a:off x="551655" y="1439139"/>
          <a:ext cx="8082384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298"/>
                <a:gridCol w="1010298"/>
                <a:gridCol w="1010298"/>
                <a:gridCol w="1010298"/>
                <a:gridCol w="1010298"/>
                <a:gridCol w="1010298"/>
                <a:gridCol w="1010298"/>
                <a:gridCol w="10102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H</a:t>
                      </a:r>
                      <a:r>
                        <a:rPr lang="en-US" sz="2000" b="1" baseline="0" dirty="0" smtClean="0"/>
                        <a:t> &amp; S</a:t>
                      </a:r>
                      <a:endParaRPr lang="en-US" sz="20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 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</a:t>
                      </a:r>
                      <a:r>
                        <a:rPr lang="en-US" baseline="0" dirty="0" smtClean="0"/>
                        <a:t> 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r>
                        <a:rPr lang="en-US" baseline="0" dirty="0" smtClean="0"/>
                        <a:t> 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 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.29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.05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.06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.19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.17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.40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ryy</a:t>
                      </a:r>
                      <a:r>
                        <a:rPr lang="en-US" dirty="0" smtClean="0"/>
                        <a:t> = 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.10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.05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.43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.22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.41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Metafor</a:t>
                      </a:r>
                      <a:endParaRPr lang="en-US" sz="20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.05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.20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.40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.14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.46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ryy</a:t>
                      </a:r>
                      <a:r>
                        <a:rPr lang="en-US" dirty="0" smtClean="0"/>
                        <a:t> =.85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.33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.05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.22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.43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.22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.43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2580" y="5105417"/>
            <a:ext cx="7671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data (4 studies).  The main difference is the wider PI for the </a:t>
            </a:r>
            <a:r>
              <a:rPr lang="en-US" dirty="0" err="1" smtClean="0"/>
              <a:t>Metafor</a:t>
            </a:r>
            <a:r>
              <a:rPr lang="en-US" dirty="0" smtClean="0"/>
              <a:t> analysis with no correction (compared to the H&amp;S bare-bones.  The reason is that the Hunter &amp; Schmidt credibility interval leaves out the error associated with the estimation of the mean.  I did not use H&amp;S formulas for corrected CI (I divided the bare-bones SE(M) by .85, the average </a:t>
            </a:r>
            <a:r>
              <a:rPr lang="en-US" dirty="0" err="1" smtClean="0"/>
              <a:t>ryy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9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LMX_AC data</a:t>
            </a:r>
            <a:endParaRPr lang="en-US" dirty="0"/>
          </a:p>
        </p:txBody>
      </p:sp>
      <p:pic>
        <p:nvPicPr>
          <p:cNvPr id="4" name="Content Placeholder 3" descr="Screen Shot 2015-04-09 at 11.13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93" r="-118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31263" y="1371600"/>
            <a:ext cx="418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Bare-bones analog in </a:t>
            </a:r>
            <a:r>
              <a:rPr lang="en-US" dirty="0" err="1" smtClean="0"/>
              <a:t>metafor</a:t>
            </a:r>
            <a:r>
              <a:rPr lang="en-US" dirty="0" smtClean="0"/>
              <a:t>, all 92 studies.</a:t>
            </a:r>
            <a:endParaRPr lang="en-US" dirty="0"/>
          </a:p>
        </p:txBody>
      </p:sp>
      <p:pic>
        <p:nvPicPr>
          <p:cNvPr id="6" name="Picture 5" descr="Screen Shot 2015-04-09 at 11.16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5791200"/>
            <a:ext cx="5283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6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LMX corrected for </a:t>
            </a:r>
            <a:r>
              <a:rPr lang="en-US" dirty="0" err="1" smtClean="0"/>
              <a:t>ryy</a:t>
            </a:r>
            <a:endParaRPr lang="en-US" dirty="0"/>
          </a:p>
        </p:txBody>
      </p:sp>
      <p:pic>
        <p:nvPicPr>
          <p:cNvPr id="4" name="Content Placeholder 3" descr="Screen Shot 2015-04-09 at 11.19.5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25" r="-28625"/>
          <a:stretch>
            <a:fillRect/>
          </a:stretch>
        </p:blipFill>
        <p:spPr>
          <a:xfrm>
            <a:off x="-1371123" y="1371600"/>
            <a:ext cx="9714599" cy="5387627"/>
          </a:xfrm>
        </p:spPr>
      </p:pic>
      <p:sp>
        <p:nvSpPr>
          <p:cNvPr id="5" name="TextBox 4"/>
          <p:cNvSpPr txBox="1"/>
          <p:nvPr/>
        </p:nvSpPr>
        <p:spPr>
          <a:xfrm>
            <a:off x="6684005" y="1693254"/>
            <a:ext cx="2360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though the model (and thus </a:t>
            </a:r>
            <a:r>
              <a:rPr lang="en-US" dirty="0" err="1" smtClean="0"/>
              <a:t>ryy</a:t>
            </a:r>
            <a:r>
              <a:rPr lang="en-US" dirty="0" smtClean="0"/>
              <a:t>) is not significant, I am going to use the new (adjusted) value of tau along with the average </a:t>
            </a:r>
            <a:r>
              <a:rPr lang="en-US" dirty="0" err="1" smtClean="0"/>
              <a:t>ryy</a:t>
            </a:r>
            <a:r>
              <a:rPr lang="en-US" dirty="0" smtClean="0"/>
              <a:t> to figure my analog to the H&amp;S calculations with the meta-analysis correcting for reliability in the criterion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3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analysis in z</a:t>
            </a:r>
            <a:endParaRPr lang="en-US" dirty="0"/>
          </a:p>
        </p:txBody>
      </p:sp>
      <p:pic>
        <p:nvPicPr>
          <p:cNvPr id="4" name="Content Placeholder 3" descr="Screen Shot 2015-04-09 at 11.25.1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7" r="-6927"/>
          <a:stretch>
            <a:fillRect/>
          </a:stretch>
        </p:blipFill>
        <p:spPr/>
      </p:pic>
      <p:pic>
        <p:nvPicPr>
          <p:cNvPr id="5" name="Picture 4" descr="Screen Shot 2015-04-09 at 11.26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95" y="5761322"/>
            <a:ext cx="5537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2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258</TotalTime>
  <Words>515</Words>
  <Application>Microsoft Macintosh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Inkwell</vt:lpstr>
      <vt:lpstr>Hunter &amp; Schmidt in Metafor</vt:lpstr>
      <vt:lpstr>Input</vt:lpstr>
      <vt:lpstr>Bare-bones - metafor</vt:lpstr>
      <vt:lpstr>Correct for ryy</vt:lpstr>
      <vt:lpstr>Correct for ryy</vt:lpstr>
      <vt:lpstr>Comparison</vt:lpstr>
      <vt:lpstr>LMX_AC data</vt:lpstr>
      <vt:lpstr>LMX corrected for ryy</vt:lpstr>
      <vt:lpstr>Conventional analysis in z</vt:lpstr>
      <vt:lpstr>Conventional analysis in r</vt:lpstr>
      <vt:lpstr>Generic model input z</vt:lpstr>
      <vt:lpstr>LMX_AC Results Compared</vt:lpstr>
    </vt:vector>
  </TitlesOfParts>
  <Company>University of South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 &amp; Schmidt in Metafor</dc:title>
  <dc:creator>Michael Brannick</dc:creator>
  <cp:lastModifiedBy>Michael Brannick</cp:lastModifiedBy>
  <cp:revision>13</cp:revision>
  <dcterms:created xsi:type="dcterms:W3CDTF">2015-04-08T08:34:13Z</dcterms:created>
  <dcterms:modified xsi:type="dcterms:W3CDTF">2015-06-09T18:29:44Z</dcterms:modified>
</cp:coreProperties>
</file>