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0" r:id="rId4"/>
    <p:sldId id="261" r:id="rId5"/>
    <p:sldId id="262" r:id="rId6"/>
    <p:sldId id="263" r:id="rId7"/>
    <p:sldId id="264" r:id="rId8"/>
    <p:sldId id="258" r:id="rId9"/>
    <p:sldId id="265" r:id="rId10"/>
    <p:sldId id="266" r:id="rId11"/>
    <p:sldId id="267" r:id="rId12"/>
    <p:sldId id="268" r:id="rId13"/>
    <p:sldId id="269" r:id="rId14"/>
    <p:sldId id="270" r:id="rId15"/>
    <p:sldId id="259"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19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A45FD802-25B6-1B41-B1E4-D08F4FBD5F5F}" type="datetimeFigureOut">
              <a:rPr lang="en-US" smtClean="0"/>
              <a:t>6/10/15</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753A183-6FE7-014C-8A42-973C2F3B434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A45FD802-25B6-1B41-B1E4-D08F4FBD5F5F}" type="datetimeFigureOut">
              <a:rPr lang="en-US" smtClean="0"/>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3A183-6FE7-014C-8A42-973C2F3B4343}"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45FD802-25B6-1B41-B1E4-D08F4FBD5F5F}" type="datetimeFigureOut">
              <a:rPr lang="en-US" smtClean="0"/>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3A183-6FE7-014C-8A42-973C2F3B4343}"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45FD802-25B6-1B41-B1E4-D08F4FBD5F5F}" type="datetimeFigureOut">
              <a:rPr lang="en-US" smtClean="0"/>
              <a:t>6/10/15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53A183-6FE7-014C-8A42-973C2F3B4343}"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5FD802-25B6-1B41-B1E4-D08F4FBD5F5F}" type="datetimeFigureOut">
              <a:rPr lang="en-US" smtClean="0"/>
              <a:t>6/10/15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53A183-6FE7-014C-8A42-973C2F3B4343}"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FD802-25B6-1B41-B1E4-D08F4FBD5F5F}" type="datetimeFigureOut">
              <a:rPr lang="en-US" smtClean="0"/>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3A183-6FE7-014C-8A42-973C2F3B4343}"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FD802-25B6-1B41-B1E4-D08F4FBD5F5F}" type="datetimeFigureOut">
              <a:rPr lang="en-US" smtClean="0"/>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3A183-6FE7-014C-8A42-973C2F3B4343}"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FD802-25B6-1B41-B1E4-D08F4FBD5F5F}" type="datetimeFigureOut">
              <a:rPr lang="en-US" smtClean="0"/>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3A183-6FE7-014C-8A42-973C2F3B4343}"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FD802-25B6-1B41-B1E4-D08F4FBD5F5F}" type="datetimeFigureOut">
              <a:rPr lang="en-US" smtClean="0"/>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3A183-6FE7-014C-8A42-973C2F3B4343}"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FD802-25B6-1B41-B1E4-D08F4FBD5F5F}" type="datetimeFigureOut">
              <a:rPr lang="en-US" smtClean="0"/>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3A183-6FE7-014C-8A42-973C2F3B4343}"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45FD802-25B6-1B41-B1E4-D08F4FBD5F5F}" type="datetimeFigureOut">
              <a:rPr lang="en-US" smtClean="0"/>
              <a:t>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3A183-6FE7-014C-8A42-973C2F3B43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45FD802-25B6-1B41-B1E4-D08F4FBD5F5F}" type="datetimeFigureOut">
              <a:rPr lang="en-US" smtClean="0"/>
              <a:t>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3A183-6FE7-014C-8A42-973C2F3B4343}"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45FD802-25B6-1B41-B1E4-D08F4FBD5F5F}" type="datetimeFigureOut">
              <a:rPr lang="en-US" smtClean="0"/>
              <a:t>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3A183-6FE7-014C-8A42-973C2F3B434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A45FD802-25B6-1B41-B1E4-D08F4FBD5F5F}" type="datetimeFigureOut">
              <a:rPr lang="en-US" smtClean="0"/>
              <a:t>6/10/15</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753A183-6FE7-014C-8A42-973C2F3B434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A45FD802-25B6-1B41-B1E4-D08F4FBD5F5F}" type="datetimeFigureOut">
              <a:rPr lang="en-US" smtClean="0"/>
              <a:t>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3A183-6FE7-014C-8A42-973C2F3B434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5FD802-25B6-1B41-B1E4-D08F4FBD5F5F}" type="datetimeFigureOut">
              <a:rPr lang="en-US" smtClean="0"/>
              <a:t>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3A183-6FE7-014C-8A42-973C2F3B434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FD802-25B6-1B41-B1E4-D08F4FBD5F5F}" type="datetimeFigureOut">
              <a:rPr lang="en-US" smtClean="0"/>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3A183-6FE7-014C-8A42-973C2F3B43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45FD802-25B6-1B41-B1E4-D08F4FBD5F5F}" type="datetimeFigureOut">
              <a:rPr lang="en-US" smtClean="0"/>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3A183-6FE7-014C-8A42-973C2F3B43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45FD802-25B6-1B41-B1E4-D08F4FBD5F5F}" type="datetimeFigureOut">
              <a:rPr lang="en-US" smtClean="0"/>
              <a:t>6/10/15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53A183-6FE7-014C-8A42-973C2F3B4343}"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45FD802-25B6-1B41-B1E4-D08F4FBD5F5F}" type="datetimeFigureOut">
              <a:rPr lang="en-US" smtClean="0"/>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3A183-6FE7-014C-8A42-973C2F3B4343}"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A45FD802-25B6-1B41-B1E4-D08F4FBD5F5F}" type="datetimeFigureOut">
              <a:rPr lang="en-US" smtClean="0"/>
              <a:t>6/10/15</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753A183-6FE7-014C-8A42-973C2F3B434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 Id="rId3" Type="http://schemas.openxmlformats.org/officeDocument/2006/relationships/image" Target="../media/image1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 Id="rId3" Type="http://schemas.openxmlformats.org/officeDocument/2006/relationships/image" Target="../media/image1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 Id="rId3" Type="http://schemas.openxmlformats.org/officeDocument/2006/relationships/image" Target="../media/image2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 Id="rId3" Type="http://schemas.openxmlformats.org/officeDocument/2006/relationships/image" Target="../media/image1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Methods Research</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490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Johnson 3</a:t>
            </a:r>
            <a:endParaRPr lang="en-US" dirty="0"/>
          </a:p>
        </p:txBody>
      </p:sp>
      <p:pic>
        <p:nvPicPr>
          <p:cNvPr id="4" name="Content Placeholder 3" descr="Screen Shot 2015-05-03 at 8.36.11 PM.png"/>
          <p:cNvPicPr>
            <a:picLocks noGrp="1" noChangeAspect="1"/>
          </p:cNvPicPr>
          <p:nvPr>
            <p:ph idx="1"/>
          </p:nvPr>
        </p:nvPicPr>
        <p:blipFill>
          <a:blip r:embed="rId2">
            <a:extLst>
              <a:ext uri="{28A0092B-C50C-407E-A947-70E740481C1C}">
                <a14:useLocalDpi xmlns:a14="http://schemas.microsoft.com/office/drawing/2010/main" val="0"/>
              </a:ext>
            </a:extLst>
          </a:blip>
          <a:srcRect t="-43334" b="-43334"/>
          <a:stretch>
            <a:fillRect/>
          </a:stretch>
        </p:blipFill>
        <p:spPr>
          <a:xfrm>
            <a:off x="258893" y="146033"/>
            <a:ext cx="8700874" cy="4825424"/>
          </a:xfrm>
        </p:spPr>
      </p:pic>
      <p:pic>
        <p:nvPicPr>
          <p:cNvPr id="5" name="Picture 4" descr="Screen Shot 2015-05-03 at 8.37.45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41290"/>
            <a:ext cx="9144000" cy="1998505"/>
          </a:xfrm>
          <a:prstGeom prst="rect">
            <a:avLst/>
          </a:prstGeom>
        </p:spPr>
      </p:pic>
      <p:sp>
        <p:nvSpPr>
          <p:cNvPr id="6" name="TextBox 5"/>
          <p:cNvSpPr txBox="1"/>
          <p:nvPr/>
        </p:nvSpPr>
        <p:spPr>
          <a:xfrm>
            <a:off x="462987" y="5839795"/>
            <a:ext cx="8271900" cy="923330"/>
          </a:xfrm>
          <a:prstGeom prst="rect">
            <a:avLst/>
          </a:prstGeom>
          <a:noFill/>
        </p:spPr>
        <p:txBody>
          <a:bodyPr wrap="square" rtlCol="0">
            <a:spAutoFit/>
          </a:bodyPr>
          <a:lstStyle/>
          <a:p>
            <a:r>
              <a:rPr lang="en-US" dirty="0" smtClean="0"/>
              <a:t>Meta-analysis is increasing in these areas.  Methodological Quality measures appear to be used, and best evidence synthesis (design quality exclusion criteria applied, e.g., RCT) is increasingly popular.  These are all health related, </a:t>
            </a:r>
            <a:r>
              <a:rPr lang="en-US" dirty="0" err="1" smtClean="0"/>
              <a:t>tho</a:t>
            </a:r>
            <a:r>
              <a:rPr lang="en-US" dirty="0" smtClean="0"/>
              <a:t>.</a:t>
            </a:r>
            <a:endParaRPr lang="en-US" dirty="0"/>
          </a:p>
        </p:txBody>
      </p:sp>
    </p:spTree>
    <p:extLst>
      <p:ext uri="{BB962C8B-B14F-4D97-AF65-F5344CB8AC3E}">
        <p14:creationId xmlns:p14="http://schemas.microsoft.com/office/powerpoint/2010/main" val="3729259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Johnson 4</a:t>
            </a:r>
            <a:endParaRPr lang="en-US" dirty="0"/>
          </a:p>
        </p:txBody>
      </p:sp>
      <p:sp>
        <p:nvSpPr>
          <p:cNvPr id="3" name="Content Placeholder 2"/>
          <p:cNvSpPr>
            <a:spLocks noGrp="1"/>
          </p:cNvSpPr>
          <p:nvPr>
            <p:ph idx="1"/>
          </p:nvPr>
        </p:nvSpPr>
        <p:spPr/>
        <p:txBody>
          <a:bodyPr/>
          <a:lstStyle/>
          <a:p>
            <a:r>
              <a:rPr lang="en-US" dirty="0" smtClean="0"/>
              <a:t>Advocates for MQ scale interaction</a:t>
            </a:r>
          </a:p>
          <a:p>
            <a:pPr lvl="1"/>
            <a:r>
              <a:rPr lang="en-US" dirty="0" smtClean="0"/>
              <a:t>Found that motivation training was more effective for condom use in high quality studies.</a:t>
            </a:r>
          </a:p>
          <a:p>
            <a:pPr lvl="1"/>
            <a:r>
              <a:rPr lang="en-US" dirty="0" smtClean="0"/>
              <a:t>Found dose-response for exercise and depression in cancer survivors as a function of study quality (more exercise, more effect, but only in higher quality studies).</a:t>
            </a:r>
          </a:p>
          <a:p>
            <a:r>
              <a:rPr lang="en-US" dirty="0" smtClean="0"/>
              <a:t>They say you can use entire scale, single items (e.g., RCT) or clusters of related items for analysis.</a:t>
            </a:r>
            <a:endParaRPr lang="en-US" dirty="0"/>
          </a:p>
        </p:txBody>
      </p:sp>
    </p:spTree>
    <p:extLst>
      <p:ext uri="{BB962C8B-B14F-4D97-AF65-F5344CB8AC3E}">
        <p14:creationId xmlns:p14="http://schemas.microsoft.com/office/powerpoint/2010/main" val="2478130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Johnson 5</a:t>
            </a:r>
            <a:endParaRPr lang="en-US" dirty="0"/>
          </a:p>
        </p:txBody>
      </p:sp>
      <p:pic>
        <p:nvPicPr>
          <p:cNvPr id="4" name="Content Placeholder 3" descr="Screen Shot 2015-05-03 at 8.47.47 PM.png"/>
          <p:cNvPicPr>
            <a:picLocks noGrp="1" noChangeAspect="1"/>
          </p:cNvPicPr>
          <p:nvPr>
            <p:ph idx="1"/>
          </p:nvPr>
        </p:nvPicPr>
        <p:blipFill>
          <a:blip r:embed="rId2">
            <a:extLst>
              <a:ext uri="{28A0092B-C50C-407E-A947-70E740481C1C}">
                <a14:useLocalDpi xmlns:a14="http://schemas.microsoft.com/office/drawing/2010/main" val="0"/>
              </a:ext>
            </a:extLst>
          </a:blip>
          <a:srcRect t="-40386" b="-40386"/>
          <a:stretch>
            <a:fillRect/>
          </a:stretch>
        </p:blipFill>
        <p:spPr>
          <a:xfrm>
            <a:off x="119054" y="503238"/>
            <a:ext cx="8796759" cy="4878602"/>
          </a:xfrm>
        </p:spPr>
      </p:pic>
      <p:pic>
        <p:nvPicPr>
          <p:cNvPr id="5" name="Picture 4" descr="Screen Shot 2015-05-03 at 8.47.5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480101"/>
            <a:ext cx="9144000" cy="2377899"/>
          </a:xfrm>
          <a:prstGeom prst="rect">
            <a:avLst/>
          </a:prstGeom>
        </p:spPr>
      </p:pic>
    </p:spTree>
    <p:extLst>
      <p:ext uri="{BB962C8B-B14F-4D97-AF65-F5344CB8AC3E}">
        <p14:creationId xmlns:p14="http://schemas.microsoft.com/office/powerpoint/2010/main" val="390209554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Johnson 6</a:t>
            </a:r>
            <a:endParaRPr lang="en-US" dirty="0"/>
          </a:p>
        </p:txBody>
      </p:sp>
      <p:pic>
        <p:nvPicPr>
          <p:cNvPr id="4" name="Picture 3" descr="Screen Shot 2015-05-03 at 8.48.0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1600"/>
            <a:ext cx="9144000" cy="2555913"/>
          </a:xfrm>
          <a:prstGeom prst="rect">
            <a:avLst/>
          </a:prstGeom>
        </p:spPr>
      </p:pic>
      <p:pic>
        <p:nvPicPr>
          <p:cNvPr id="5" name="Picture 4" descr="Screen Shot 2015-05-03 at 8.48.1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698425"/>
            <a:ext cx="9144000" cy="2750903"/>
          </a:xfrm>
          <a:prstGeom prst="rect">
            <a:avLst/>
          </a:prstGeom>
        </p:spPr>
      </p:pic>
    </p:spTree>
    <p:extLst>
      <p:ext uri="{BB962C8B-B14F-4D97-AF65-F5344CB8AC3E}">
        <p14:creationId xmlns:p14="http://schemas.microsoft.com/office/powerpoint/2010/main" val="35398143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Johnson 7</a:t>
            </a:r>
            <a:endParaRPr lang="en-US" dirty="0"/>
          </a:p>
        </p:txBody>
      </p:sp>
      <p:sp>
        <p:nvSpPr>
          <p:cNvPr id="3" name="Content Placeholder 2"/>
          <p:cNvSpPr>
            <a:spLocks noGrp="1"/>
          </p:cNvSpPr>
          <p:nvPr>
            <p:ph idx="1"/>
          </p:nvPr>
        </p:nvSpPr>
        <p:spPr/>
        <p:txBody>
          <a:bodyPr/>
          <a:lstStyle/>
          <a:p>
            <a:r>
              <a:rPr lang="en-US" dirty="0" smtClean="0"/>
              <a:t>Argues that studies that do not meet the ‘gold standard’ may still offer important information.</a:t>
            </a:r>
          </a:p>
          <a:p>
            <a:r>
              <a:rPr lang="en-US" dirty="0" smtClean="0"/>
              <a:t>Quantifying methodological quality is a way to see if there is a relation between ES and design</a:t>
            </a:r>
            <a:endParaRPr lang="en-US" dirty="0"/>
          </a:p>
        </p:txBody>
      </p:sp>
    </p:spTree>
    <p:extLst>
      <p:ext uri="{BB962C8B-B14F-4D97-AF65-F5344CB8AC3E}">
        <p14:creationId xmlns:p14="http://schemas.microsoft.com/office/powerpoint/2010/main" val="3014294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Schild</a:t>
            </a:r>
            <a:r>
              <a:rPr lang="en-US" dirty="0" smtClean="0"/>
              <a:t> 1</a:t>
            </a:r>
            <a:endParaRPr lang="en-US" dirty="0"/>
          </a:p>
        </p:txBody>
      </p:sp>
      <p:sp>
        <p:nvSpPr>
          <p:cNvPr id="3" name="Content Placeholder 2"/>
          <p:cNvSpPr>
            <a:spLocks noGrp="1"/>
          </p:cNvSpPr>
          <p:nvPr>
            <p:ph idx="1"/>
          </p:nvPr>
        </p:nvSpPr>
        <p:spPr/>
        <p:txBody>
          <a:bodyPr>
            <a:normAutofit lnSpcReduction="10000"/>
          </a:bodyPr>
          <a:lstStyle/>
          <a:p>
            <a:r>
              <a:rPr lang="en-US" dirty="0"/>
              <a:t>31.	</a:t>
            </a:r>
            <a:r>
              <a:rPr lang="en-US" dirty="0" err="1"/>
              <a:t>Schild</a:t>
            </a:r>
            <a:r>
              <a:rPr lang="en-US" dirty="0"/>
              <a:t> AHE, </a:t>
            </a:r>
            <a:r>
              <a:rPr lang="en-US" dirty="0" err="1"/>
              <a:t>Voracek</a:t>
            </a:r>
            <a:r>
              <a:rPr lang="en-US" dirty="0"/>
              <a:t> M: </a:t>
            </a:r>
            <a:r>
              <a:rPr lang="en-US" b="1" dirty="0"/>
              <a:t>Finding your way out of the forest without a trail of bread crumbs:  development and evaluation of two </a:t>
            </a:r>
            <a:r>
              <a:rPr lang="en-US" b="1" dirty="0" smtClean="0"/>
              <a:t>novel </a:t>
            </a:r>
            <a:r>
              <a:rPr lang="en-US" b="1" dirty="0"/>
              <a:t>displays of forest plots</a:t>
            </a:r>
            <a:r>
              <a:rPr lang="en-US" dirty="0"/>
              <a:t>. </a:t>
            </a:r>
            <a:r>
              <a:rPr lang="en-US" i="1" dirty="0"/>
              <a:t>Research Synthesis Methods </a:t>
            </a:r>
            <a:r>
              <a:rPr lang="en-US" dirty="0"/>
              <a:t>2014.</a:t>
            </a:r>
          </a:p>
          <a:p>
            <a:r>
              <a:rPr lang="en-US" dirty="0" smtClean="0"/>
              <a:t>Decided to do research on the forest plot.  What do we do with it?  Can it be improved?</a:t>
            </a:r>
          </a:p>
          <a:p>
            <a:r>
              <a:rPr lang="en-US" dirty="0" smtClean="0"/>
              <a:t>3 </a:t>
            </a:r>
            <a:r>
              <a:rPr lang="en-US" dirty="0" err="1" smtClean="0"/>
              <a:t>probs</a:t>
            </a:r>
            <a:r>
              <a:rPr lang="en-US" dirty="0" smtClean="0"/>
              <a:t> in conventional forest plot</a:t>
            </a:r>
          </a:p>
          <a:p>
            <a:pPr lvl="1"/>
            <a:r>
              <a:rPr lang="en-US" dirty="0" smtClean="0"/>
              <a:t>Tails for small studies too visible</a:t>
            </a:r>
          </a:p>
          <a:p>
            <a:pPr lvl="1"/>
            <a:r>
              <a:rPr lang="en-US" dirty="0" smtClean="0"/>
              <a:t>Point estimate concealed in box</a:t>
            </a:r>
          </a:p>
          <a:p>
            <a:pPr lvl="1"/>
            <a:r>
              <a:rPr lang="en-US" dirty="0" smtClean="0"/>
              <a:t>Distribution should be thicker in the middle (Normal)</a:t>
            </a:r>
            <a:endParaRPr lang="en-US" dirty="0"/>
          </a:p>
        </p:txBody>
      </p:sp>
    </p:spTree>
    <p:extLst>
      <p:ext uri="{BB962C8B-B14F-4D97-AF65-F5344CB8AC3E}">
        <p14:creationId xmlns:p14="http://schemas.microsoft.com/office/powerpoint/2010/main" val="253031671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Shild</a:t>
            </a:r>
            <a:r>
              <a:rPr lang="en-US" dirty="0" smtClean="0"/>
              <a:t> 2</a:t>
            </a:r>
            <a:endParaRPr lang="en-US" dirty="0"/>
          </a:p>
        </p:txBody>
      </p:sp>
      <p:pic>
        <p:nvPicPr>
          <p:cNvPr id="4" name="Picture 3" descr="Screen Shot 2015-05-03 at 9.04.1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473200"/>
            <a:ext cx="8839200" cy="3898900"/>
          </a:xfrm>
          <a:prstGeom prst="rect">
            <a:avLst/>
          </a:prstGeom>
        </p:spPr>
      </p:pic>
      <p:sp>
        <p:nvSpPr>
          <p:cNvPr id="5" name="TextBox 4"/>
          <p:cNvSpPr txBox="1"/>
          <p:nvPr/>
        </p:nvSpPr>
        <p:spPr>
          <a:xfrm>
            <a:off x="914400" y="5689367"/>
            <a:ext cx="2416046" cy="369332"/>
          </a:xfrm>
          <a:prstGeom prst="rect">
            <a:avLst/>
          </a:prstGeom>
          <a:noFill/>
        </p:spPr>
        <p:txBody>
          <a:bodyPr wrap="none" rtlCol="0">
            <a:spAutoFit/>
          </a:bodyPr>
          <a:lstStyle/>
          <a:p>
            <a:r>
              <a:rPr lang="en-US" dirty="0" smtClean="0"/>
              <a:t>Conventional forest plot</a:t>
            </a:r>
            <a:endParaRPr lang="en-US" dirty="0"/>
          </a:p>
        </p:txBody>
      </p:sp>
      <p:sp>
        <p:nvSpPr>
          <p:cNvPr id="6" name="TextBox 5"/>
          <p:cNvSpPr txBox="1"/>
          <p:nvPr/>
        </p:nvSpPr>
        <p:spPr>
          <a:xfrm>
            <a:off x="4047833" y="5729057"/>
            <a:ext cx="1133644" cy="369332"/>
          </a:xfrm>
          <a:prstGeom prst="rect">
            <a:avLst/>
          </a:prstGeom>
          <a:noFill/>
        </p:spPr>
        <p:txBody>
          <a:bodyPr wrap="none" rtlCol="0">
            <a:spAutoFit/>
          </a:bodyPr>
          <a:lstStyle/>
          <a:p>
            <a:r>
              <a:rPr lang="en-US" dirty="0" smtClean="0"/>
              <a:t>Thick plot </a:t>
            </a:r>
            <a:endParaRPr lang="en-US" dirty="0"/>
          </a:p>
        </p:txBody>
      </p:sp>
      <p:sp>
        <p:nvSpPr>
          <p:cNvPr id="7" name="TextBox 6"/>
          <p:cNvSpPr txBox="1"/>
          <p:nvPr/>
        </p:nvSpPr>
        <p:spPr>
          <a:xfrm>
            <a:off x="6684001" y="5729057"/>
            <a:ext cx="1544012" cy="369332"/>
          </a:xfrm>
          <a:prstGeom prst="rect">
            <a:avLst/>
          </a:prstGeom>
          <a:noFill/>
        </p:spPr>
        <p:txBody>
          <a:bodyPr wrap="none" rtlCol="0">
            <a:spAutoFit/>
          </a:bodyPr>
          <a:lstStyle/>
          <a:p>
            <a:r>
              <a:rPr lang="en-US" dirty="0" smtClean="0"/>
              <a:t>Rainforest plot</a:t>
            </a:r>
            <a:endParaRPr lang="en-US" dirty="0"/>
          </a:p>
        </p:txBody>
      </p:sp>
    </p:spTree>
    <p:extLst>
      <p:ext uri="{BB962C8B-B14F-4D97-AF65-F5344CB8AC3E}">
        <p14:creationId xmlns:p14="http://schemas.microsoft.com/office/powerpoint/2010/main" val="312850674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Shild</a:t>
            </a:r>
            <a:r>
              <a:rPr lang="en-US" dirty="0" smtClean="0"/>
              <a:t> 3</a:t>
            </a:r>
            <a:endParaRPr lang="en-US" dirty="0"/>
          </a:p>
        </p:txBody>
      </p:sp>
      <p:sp>
        <p:nvSpPr>
          <p:cNvPr id="3" name="Content Placeholder 2"/>
          <p:cNvSpPr>
            <a:spLocks noGrp="1"/>
          </p:cNvSpPr>
          <p:nvPr>
            <p:ph idx="1"/>
          </p:nvPr>
        </p:nvSpPr>
        <p:spPr/>
        <p:txBody>
          <a:bodyPr/>
          <a:lstStyle/>
          <a:p>
            <a:r>
              <a:rPr lang="en-US" dirty="0" smtClean="0"/>
              <a:t>They set up an experiment, asking meta-analysts to interpret plots.  Had them estimate I-squared from the plot, find the highest weighted study, determine if the overall effect is significant, etc.  Counted up correct answers.</a:t>
            </a:r>
          </a:p>
          <a:p>
            <a:r>
              <a:rPr lang="en-US" dirty="0" smtClean="0"/>
              <a:t>Found rainforest plots resulted in most accurate inferences (higher number of questions </a:t>
            </a:r>
            <a:r>
              <a:rPr lang="en-US" smtClean="0"/>
              <a:t>answered correctly)</a:t>
            </a:r>
            <a:r>
              <a:rPr lang="en-US" dirty="0" smtClean="0"/>
              <a:t>, then thick plots, then conventional plots.</a:t>
            </a:r>
            <a:endParaRPr lang="en-US" dirty="0"/>
          </a:p>
        </p:txBody>
      </p:sp>
      <p:sp>
        <p:nvSpPr>
          <p:cNvPr id="4" name="TextBox 3"/>
          <p:cNvSpPr txBox="1"/>
          <p:nvPr/>
        </p:nvSpPr>
        <p:spPr>
          <a:xfrm>
            <a:off x="9233290" y="310900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14295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Bonett</a:t>
            </a:r>
            <a:r>
              <a:rPr lang="en-US" dirty="0" smtClean="0"/>
              <a:t> 1</a:t>
            </a:r>
            <a:endParaRPr lang="en-US" dirty="0"/>
          </a:p>
        </p:txBody>
      </p:sp>
      <p:sp>
        <p:nvSpPr>
          <p:cNvPr id="3" name="Content Placeholder 2"/>
          <p:cNvSpPr>
            <a:spLocks noGrp="1"/>
          </p:cNvSpPr>
          <p:nvPr>
            <p:ph idx="1"/>
          </p:nvPr>
        </p:nvSpPr>
        <p:spPr/>
        <p:txBody>
          <a:bodyPr>
            <a:normAutofit fontScale="92500"/>
          </a:bodyPr>
          <a:lstStyle/>
          <a:p>
            <a:r>
              <a:rPr lang="en-US" dirty="0"/>
              <a:t>29.	</a:t>
            </a:r>
            <a:r>
              <a:rPr lang="en-US" dirty="0" err="1"/>
              <a:t>Bonett</a:t>
            </a:r>
            <a:r>
              <a:rPr lang="en-US" dirty="0"/>
              <a:t> DG: </a:t>
            </a:r>
            <a:r>
              <a:rPr lang="en-US" b="1" dirty="0"/>
              <a:t>Meta-analytic interval estimation for Pearson correlations</a:t>
            </a:r>
            <a:r>
              <a:rPr lang="en-US" dirty="0"/>
              <a:t>. </a:t>
            </a:r>
            <a:r>
              <a:rPr lang="en-US" i="1" dirty="0"/>
              <a:t>Psychological Methods </a:t>
            </a:r>
            <a:r>
              <a:rPr lang="en-US" dirty="0"/>
              <a:t>2008, </a:t>
            </a:r>
            <a:r>
              <a:rPr lang="en-US" b="1" dirty="0"/>
              <a:t>13</a:t>
            </a:r>
            <a:r>
              <a:rPr lang="en-US" dirty="0"/>
              <a:t>:173-189.</a:t>
            </a:r>
          </a:p>
          <a:p>
            <a:r>
              <a:rPr lang="en-US" dirty="0" smtClean="0"/>
              <a:t>Psych Methods is a very high prestige journal</a:t>
            </a:r>
          </a:p>
          <a:p>
            <a:r>
              <a:rPr lang="en-US" dirty="0" err="1" smtClean="0"/>
              <a:t>Bonett</a:t>
            </a:r>
            <a:r>
              <a:rPr lang="en-US" dirty="0" smtClean="0"/>
              <a:t> argues</a:t>
            </a:r>
          </a:p>
          <a:p>
            <a:pPr lvl="1"/>
            <a:r>
              <a:rPr lang="en-US" dirty="0" smtClean="0"/>
              <a:t>Common effects models don’t work well in practice because coefficients vary in real studies</a:t>
            </a:r>
          </a:p>
          <a:p>
            <a:pPr lvl="1"/>
            <a:r>
              <a:rPr lang="en-US" dirty="0" smtClean="0"/>
              <a:t>Random effects model handle varying coefficients, but have the unmet assumption of being random sample from a population, so they don’t work well</a:t>
            </a:r>
          </a:p>
          <a:p>
            <a:pPr lvl="1"/>
            <a:r>
              <a:rPr lang="en-US" dirty="0" smtClean="0"/>
              <a:t>Proposed: New fixed, effects, varying coefficients model</a:t>
            </a:r>
            <a:endParaRPr lang="en-US" dirty="0"/>
          </a:p>
        </p:txBody>
      </p:sp>
    </p:spTree>
    <p:extLst>
      <p:ext uri="{BB962C8B-B14F-4D97-AF65-F5344CB8AC3E}">
        <p14:creationId xmlns:p14="http://schemas.microsoft.com/office/powerpoint/2010/main" val="4093426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Bonett</a:t>
            </a:r>
            <a:r>
              <a:rPr lang="en-US" dirty="0" smtClean="0"/>
              <a:t> 2</a:t>
            </a:r>
            <a:endParaRPr lang="en-US" dirty="0"/>
          </a:p>
        </p:txBody>
      </p:sp>
      <p:sp>
        <p:nvSpPr>
          <p:cNvPr id="3" name="Content Placeholder 2"/>
          <p:cNvSpPr>
            <a:spLocks noGrp="1"/>
          </p:cNvSpPr>
          <p:nvPr>
            <p:ph idx="1"/>
          </p:nvPr>
        </p:nvSpPr>
        <p:spPr/>
        <p:txBody>
          <a:bodyPr/>
          <a:lstStyle/>
          <a:p>
            <a:r>
              <a:rPr lang="en-US" dirty="0" smtClean="0"/>
              <a:t>“unless the </a:t>
            </a:r>
            <a:r>
              <a:rPr lang="en-US" i="1" dirty="0" smtClean="0"/>
              <a:t>m</a:t>
            </a:r>
            <a:r>
              <a:rPr lang="en-US" dirty="0" smtClean="0"/>
              <a:t> study populations are randomly sampled  from a specific </a:t>
            </a:r>
            <a:r>
              <a:rPr lang="en-US" dirty="0" err="1" smtClean="0"/>
              <a:t>superpopulation</a:t>
            </a:r>
            <a:r>
              <a:rPr lang="en-US" dirty="0" smtClean="0"/>
              <a:t>, the researcher cannot make a statistical inference…” (p. 173)</a:t>
            </a:r>
          </a:p>
          <a:p>
            <a:r>
              <a:rPr lang="en-US" dirty="0" smtClean="0"/>
              <a:t>The collection of studies in a meta is pretty much NEVER going to be a random sample from a well-defined population.</a:t>
            </a:r>
          </a:p>
          <a:p>
            <a:r>
              <a:rPr lang="en-US" dirty="0" smtClean="0"/>
              <a:t>He proposes:</a:t>
            </a:r>
          </a:p>
          <a:p>
            <a:endParaRPr lang="en-US" dirty="0"/>
          </a:p>
        </p:txBody>
      </p:sp>
      <p:pic>
        <p:nvPicPr>
          <p:cNvPr id="4" name="Picture 3" descr="Screen Shot 2015-05-03 at 7.23.1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9237" y="4242252"/>
            <a:ext cx="2514600" cy="1016000"/>
          </a:xfrm>
          <a:prstGeom prst="rect">
            <a:avLst/>
          </a:prstGeom>
        </p:spPr>
      </p:pic>
      <p:sp>
        <p:nvSpPr>
          <p:cNvPr id="5" name="TextBox 4"/>
          <p:cNvSpPr txBox="1"/>
          <p:nvPr/>
        </p:nvSpPr>
        <p:spPr>
          <a:xfrm>
            <a:off x="1432939" y="5352081"/>
            <a:ext cx="6596584" cy="1477328"/>
          </a:xfrm>
          <a:prstGeom prst="rect">
            <a:avLst/>
          </a:prstGeom>
          <a:noFill/>
        </p:spPr>
        <p:txBody>
          <a:bodyPr wrap="square" rtlCol="0">
            <a:spAutoFit/>
          </a:bodyPr>
          <a:lstStyle/>
          <a:p>
            <a:r>
              <a:rPr lang="en-US" dirty="0" smtClean="0"/>
              <a:t>But this is just the ordinary unit weighted average (add them and divide by how many you have, no weights).  His reasoning is that you want to estimate the average of the distribution, not the weighted average of the distribution.  Weights make sense if all the studies estimate the same identical parameter.</a:t>
            </a:r>
            <a:endParaRPr lang="en-US" dirty="0"/>
          </a:p>
        </p:txBody>
      </p:sp>
    </p:spTree>
    <p:extLst>
      <p:ext uri="{BB962C8B-B14F-4D97-AF65-F5344CB8AC3E}">
        <p14:creationId xmlns:p14="http://schemas.microsoft.com/office/powerpoint/2010/main" val="4092849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Bonett</a:t>
            </a:r>
            <a:r>
              <a:rPr lang="en-US" dirty="0" smtClean="0"/>
              <a:t> 3</a:t>
            </a:r>
            <a:endParaRPr lang="en-US" dirty="0"/>
          </a:p>
        </p:txBody>
      </p:sp>
      <p:sp>
        <p:nvSpPr>
          <p:cNvPr id="3" name="Content Placeholder 2"/>
          <p:cNvSpPr>
            <a:spLocks noGrp="1"/>
          </p:cNvSpPr>
          <p:nvPr>
            <p:ph idx="1"/>
          </p:nvPr>
        </p:nvSpPr>
        <p:spPr/>
        <p:txBody>
          <a:bodyPr/>
          <a:lstStyle/>
          <a:p>
            <a:r>
              <a:rPr lang="en-US" dirty="0" smtClean="0"/>
              <a:t>He proposes a confidence interval that will contain the mean of the varying coefficients.</a:t>
            </a:r>
          </a:p>
          <a:p>
            <a:endParaRPr lang="en-US" dirty="0"/>
          </a:p>
        </p:txBody>
      </p:sp>
      <p:pic>
        <p:nvPicPr>
          <p:cNvPr id="4" name="Picture 3" descr="Screen Shot 2015-05-03 at 7.38.2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0600" y="2603500"/>
            <a:ext cx="4622800" cy="1638300"/>
          </a:xfrm>
          <a:prstGeom prst="rect">
            <a:avLst/>
          </a:prstGeom>
        </p:spPr>
      </p:pic>
      <p:sp>
        <p:nvSpPr>
          <p:cNvPr id="5" name="TextBox 4"/>
          <p:cNvSpPr txBox="1"/>
          <p:nvPr/>
        </p:nvSpPr>
        <p:spPr>
          <a:xfrm>
            <a:off x="1428648" y="4789189"/>
            <a:ext cx="7354884" cy="1200329"/>
          </a:xfrm>
          <a:prstGeom prst="rect">
            <a:avLst/>
          </a:prstGeom>
          <a:noFill/>
        </p:spPr>
        <p:txBody>
          <a:bodyPr wrap="square" rtlCol="0">
            <a:spAutoFit/>
          </a:bodyPr>
          <a:lstStyle/>
          <a:p>
            <a:r>
              <a:rPr lang="en-US" dirty="0" smtClean="0"/>
              <a:t>This says, take the average of the study variances and divide by m (number of studies) to get the variance of the mean.  He does one other thing because the sampling distribution of the mean is non-normal (remember the Fisher r to z transformation).</a:t>
            </a:r>
            <a:endParaRPr lang="en-US" dirty="0"/>
          </a:p>
        </p:txBody>
      </p:sp>
    </p:spTree>
    <p:extLst>
      <p:ext uri="{BB962C8B-B14F-4D97-AF65-F5344CB8AC3E}">
        <p14:creationId xmlns:p14="http://schemas.microsoft.com/office/powerpoint/2010/main" val="633991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Bonett</a:t>
            </a:r>
            <a:r>
              <a:rPr lang="en-US" dirty="0" smtClean="0"/>
              <a:t> 4</a:t>
            </a:r>
            <a:endParaRPr lang="en-US" dirty="0"/>
          </a:p>
        </p:txBody>
      </p:sp>
      <p:pic>
        <p:nvPicPr>
          <p:cNvPr id="4" name="Content Placeholder 3" descr="Screen Shot 2015-05-03 at 7.43.30 PM.png"/>
          <p:cNvPicPr>
            <a:picLocks noGrp="1" noChangeAspect="1"/>
          </p:cNvPicPr>
          <p:nvPr>
            <p:ph idx="1"/>
          </p:nvPr>
        </p:nvPicPr>
        <p:blipFill>
          <a:blip r:embed="rId2">
            <a:extLst>
              <a:ext uri="{28A0092B-C50C-407E-A947-70E740481C1C}">
                <a14:useLocalDpi xmlns:a14="http://schemas.microsoft.com/office/drawing/2010/main" val="0"/>
              </a:ext>
            </a:extLst>
          </a:blip>
          <a:srcRect t="-60242" b="-60242"/>
          <a:stretch>
            <a:fillRect/>
          </a:stretch>
        </p:blipFill>
        <p:spPr>
          <a:xfrm>
            <a:off x="914400" y="503238"/>
            <a:ext cx="7313613" cy="4056062"/>
          </a:xfrm>
        </p:spPr>
      </p:pic>
      <p:sp>
        <p:nvSpPr>
          <p:cNvPr id="5" name="TextBox 4"/>
          <p:cNvSpPr txBox="1"/>
          <p:nvPr/>
        </p:nvSpPr>
        <p:spPr>
          <a:xfrm>
            <a:off x="1534472" y="3479439"/>
            <a:ext cx="2370360" cy="646331"/>
          </a:xfrm>
          <a:prstGeom prst="rect">
            <a:avLst/>
          </a:prstGeom>
          <a:noFill/>
        </p:spPr>
        <p:txBody>
          <a:bodyPr wrap="none" rtlCol="0">
            <a:spAutoFit/>
          </a:bodyPr>
          <a:lstStyle/>
          <a:p>
            <a:r>
              <a:rPr lang="en-US" dirty="0" smtClean="0"/>
              <a:t>To make it Normal, and</a:t>
            </a:r>
          </a:p>
          <a:p>
            <a:endParaRPr lang="en-US" dirty="0"/>
          </a:p>
        </p:txBody>
      </p:sp>
      <p:pic>
        <p:nvPicPr>
          <p:cNvPr id="6" name="Picture 5" descr="Screen Shot 2015-05-03 at 7.43.3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0336" y="3947097"/>
            <a:ext cx="4394200" cy="736600"/>
          </a:xfrm>
          <a:prstGeom prst="rect">
            <a:avLst/>
          </a:prstGeom>
        </p:spPr>
      </p:pic>
      <p:sp>
        <p:nvSpPr>
          <p:cNvPr id="7" name="TextBox 6"/>
          <p:cNvSpPr txBox="1"/>
          <p:nvPr/>
        </p:nvSpPr>
        <p:spPr>
          <a:xfrm>
            <a:off x="1388962" y="5119934"/>
            <a:ext cx="7473939" cy="1477328"/>
          </a:xfrm>
          <a:prstGeom prst="rect">
            <a:avLst/>
          </a:prstGeom>
          <a:noFill/>
        </p:spPr>
        <p:txBody>
          <a:bodyPr wrap="square" rtlCol="0">
            <a:spAutoFit/>
          </a:bodyPr>
          <a:lstStyle/>
          <a:p>
            <a:r>
              <a:rPr lang="en-US" dirty="0" smtClean="0"/>
              <a:t>To find the confidence interval and bring it back to r from z.  But conceptually, all he does is </a:t>
            </a:r>
          </a:p>
          <a:p>
            <a:pPr marL="342900" indent="-342900">
              <a:buAutoNum type="arabicPeriod"/>
            </a:pPr>
            <a:r>
              <a:rPr lang="en-US" dirty="0" smtClean="0"/>
              <a:t>Find the unit weighted mean</a:t>
            </a:r>
          </a:p>
          <a:p>
            <a:pPr marL="342900" indent="-342900">
              <a:buAutoNum type="arabicPeriod"/>
            </a:pPr>
            <a:r>
              <a:rPr lang="en-US" dirty="0" smtClean="0"/>
              <a:t>Find the average sampling variance and divide by the number of studies</a:t>
            </a:r>
          </a:p>
          <a:p>
            <a:pPr marL="342900" indent="-342900">
              <a:buAutoNum type="arabicPeriod"/>
            </a:pPr>
            <a:r>
              <a:rPr lang="en-US" dirty="0" smtClean="0"/>
              <a:t>Go up and down 2 standard errors for the CI.</a:t>
            </a:r>
            <a:endParaRPr lang="en-US" dirty="0"/>
          </a:p>
        </p:txBody>
      </p:sp>
    </p:spTree>
    <p:extLst>
      <p:ext uri="{BB962C8B-B14F-4D97-AF65-F5344CB8AC3E}">
        <p14:creationId xmlns:p14="http://schemas.microsoft.com/office/powerpoint/2010/main" val="1143570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Bonett</a:t>
            </a:r>
            <a:r>
              <a:rPr lang="en-US" dirty="0" smtClean="0"/>
              <a:t> 5</a:t>
            </a:r>
            <a:endParaRPr lang="en-US" dirty="0"/>
          </a:p>
        </p:txBody>
      </p:sp>
      <p:sp>
        <p:nvSpPr>
          <p:cNvPr id="3" name="Content Placeholder 2"/>
          <p:cNvSpPr>
            <a:spLocks noGrp="1"/>
          </p:cNvSpPr>
          <p:nvPr>
            <p:ph idx="1"/>
          </p:nvPr>
        </p:nvSpPr>
        <p:spPr/>
        <p:txBody>
          <a:bodyPr/>
          <a:lstStyle/>
          <a:p>
            <a:r>
              <a:rPr lang="en-US" dirty="0" smtClean="0"/>
              <a:t>Then he runs a computer simulation to show that his method works quite well in the sense that the CI contains the parameter about 95 percent of the time with a decent CI width.</a:t>
            </a:r>
          </a:p>
          <a:p>
            <a:r>
              <a:rPr lang="en-US" dirty="0" smtClean="0"/>
              <a:t>And that it works better than the competition, which doesn’t always make 95 percent.</a:t>
            </a:r>
          </a:p>
          <a:p>
            <a:r>
              <a:rPr lang="en-US" dirty="0" smtClean="0"/>
              <a:t>But people don’t seem to be following his advice and using these calculations.  Why do you think that is?</a:t>
            </a:r>
            <a:endParaRPr lang="en-US" dirty="0"/>
          </a:p>
        </p:txBody>
      </p:sp>
    </p:spTree>
    <p:extLst>
      <p:ext uri="{BB962C8B-B14F-4D97-AF65-F5344CB8AC3E}">
        <p14:creationId xmlns:p14="http://schemas.microsoft.com/office/powerpoint/2010/main" val="742163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Bonett</a:t>
            </a:r>
            <a:r>
              <a:rPr lang="en-US" dirty="0" smtClean="0"/>
              <a:t> 6</a:t>
            </a:r>
            <a:endParaRPr lang="en-US" dirty="0"/>
          </a:p>
        </p:txBody>
      </p:sp>
      <p:sp>
        <p:nvSpPr>
          <p:cNvPr id="3" name="Content Placeholder 2"/>
          <p:cNvSpPr>
            <a:spLocks noGrp="1"/>
          </p:cNvSpPr>
          <p:nvPr>
            <p:ph idx="1"/>
          </p:nvPr>
        </p:nvSpPr>
        <p:spPr/>
        <p:txBody>
          <a:bodyPr>
            <a:normAutofit lnSpcReduction="10000"/>
          </a:bodyPr>
          <a:lstStyle/>
          <a:p>
            <a:r>
              <a:rPr lang="en-US" dirty="0" smtClean="0"/>
              <a:t>Bonnet does not estimate tau-squared.  What if you want to know that?  (Usually you do IMHO.)</a:t>
            </a:r>
          </a:p>
          <a:p>
            <a:r>
              <a:rPr lang="en-US" dirty="0" smtClean="0"/>
              <a:t>The random-effects inference is usually what we want.  We want to know the mean of a population bigger than what we have at hand, even if what we have at hand is not a random sample.</a:t>
            </a:r>
          </a:p>
          <a:p>
            <a:r>
              <a:rPr lang="en-US" dirty="0" err="1" smtClean="0"/>
              <a:t>Bonett</a:t>
            </a:r>
            <a:r>
              <a:rPr lang="en-US" dirty="0" smtClean="0"/>
              <a:t> assumes each correlation is a random sample from its own population.  By his reasoning, no inference is possible from our typical nonrandom samples.</a:t>
            </a:r>
            <a:endParaRPr lang="en-US" dirty="0"/>
          </a:p>
        </p:txBody>
      </p:sp>
    </p:spTree>
    <p:extLst>
      <p:ext uri="{BB962C8B-B14F-4D97-AF65-F5344CB8AC3E}">
        <p14:creationId xmlns:p14="http://schemas.microsoft.com/office/powerpoint/2010/main" val="3441735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Johnson 1</a:t>
            </a:r>
            <a:endParaRPr lang="en-US" dirty="0"/>
          </a:p>
        </p:txBody>
      </p:sp>
      <p:sp>
        <p:nvSpPr>
          <p:cNvPr id="3" name="Content Placeholder 2"/>
          <p:cNvSpPr>
            <a:spLocks noGrp="1"/>
          </p:cNvSpPr>
          <p:nvPr>
            <p:ph idx="1"/>
          </p:nvPr>
        </p:nvSpPr>
        <p:spPr/>
        <p:txBody>
          <a:bodyPr/>
          <a:lstStyle/>
          <a:p>
            <a:r>
              <a:rPr lang="en-US" dirty="0"/>
              <a:t>30.	Johnson BT, Low RE, MacDonald HV: </a:t>
            </a:r>
            <a:r>
              <a:rPr lang="en-US" b="1" dirty="0"/>
              <a:t>Panning for the gold in health research:  Incorporating studies' methodological quality in meta-analysis</a:t>
            </a:r>
            <a:r>
              <a:rPr lang="en-US" dirty="0"/>
              <a:t>. </a:t>
            </a:r>
            <a:r>
              <a:rPr lang="en-US" i="1" dirty="0"/>
              <a:t>Psychology &amp; Health </a:t>
            </a:r>
            <a:r>
              <a:rPr lang="en-US" dirty="0"/>
              <a:t>2015, </a:t>
            </a:r>
            <a:r>
              <a:rPr lang="en-US" b="1" dirty="0"/>
              <a:t>30</a:t>
            </a:r>
            <a:r>
              <a:rPr lang="en-US" dirty="0"/>
              <a:t>(1):135-152.</a:t>
            </a:r>
          </a:p>
          <a:p>
            <a:r>
              <a:rPr lang="en-US" dirty="0" smtClean="0"/>
              <a:t>Surveys 200 meta-analyses regarding how they measure methodological quality</a:t>
            </a:r>
          </a:p>
          <a:p>
            <a:r>
              <a:rPr lang="en-US" dirty="0" smtClean="0"/>
              <a:t>Argues that quality scales can be entered as variables in the analysis and may show interaction with theoretical variables.</a:t>
            </a:r>
            <a:endParaRPr lang="en-US" dirty="0"/>
          </a:p>
        </p:txBody>
      </p:sp>
    </p:spTree>
    <p:extLst>
      <p:ext uri="{BB962C8B-B14F-4D97-AF65-F5344CB8AC3E}">
        <p14:creationId xmlns:p14="http://schemas.microsoft.com/office/powerpoint/2010/main" val="1518319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Johnson 2</a:t>
            </a:r>
            <a:endParaRPr lang="en-US" dirty="0"/>
          </a:p>
        </p:txBody>
      </p:sp>
      <p:sp>
        <p:nvSpPr>
          <p:cNvPr id="3" name="Content Placeholder 2"/>
          <p:cNvSpPr>
            <a:spLocks noGrp="1"/>
          </p:cNvSpPr>
          <p:nvPr>
            <p:ph idx="1"/>
          </p:nvPr>
        </p:nvSpPr>
        <p:spPr/>
        <p:txBody>
          <a:bodyPr/>
          <a:lstStyle/>
          <a:p>
            <a:r>
              <a:rPr lang="en-US" dirty="0" smtClean="0"/>
              <a:t>Reviewed 3 domains</a:t>
            </a:r>
          </a:p>
          <a:p>
            <a:pPr lvl="1"/>
            <a:r>
              <a:rPr lang="en-US" dirty="0" smtClean="0"/>
              <a:t>Behavioral interventions to reduce risk of HIV</a:t>
            </a:r>
          </a:p>
          <a:p>
            <a:pPr lvl="1"/>
            <a:r>
              <a:rPr lang="en-US" dirty="0" smtClean="0"/>
              <a:t>Exercise for mental health</a:t>
            </a:r>
          </a:p>
          <a:p>
            <a:pPr lvl="1"/>
            <a:r>
              <a:rPr lang="en-US" dirty="0" smtClean="0"/>
              <a:t>Exercise for blood pressure</a:t>
            </a:r>
          </a:p>
          <a:p>
            <a:pPr lvl="1"/>
            <a:endParaRPr lang="en-US" dirty="0"/>
          </a:p>
        </p:txBody>
      </p:sp>
    </p:spTree>
    <p:extLst>
      <p:ext uri="{BB962C8B-B14F-4D97-AF65-F5344CB8AC3E}">
        <p14:creationId xmlns:p14="http://schemas.microsoft.com/office/powerpoint/2010/main" val="451622693"/>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142</TotalTime>
  <Words>691</Words>
  <Application>Microsoft Macintosh PowerPoint</Application>
  <PresentationFormat>On-screen Show (4:3)</PresentationFormat>
  <Paragraphs>65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Inkwell</vt:lpstr>
      <vt:lpstr>Methods Research</vt:lpstr>
      <vt:lpstr>Bonett 1</vt:lpstr>
      <vt:lpstr>Bonett 2</vt:lpstr>
      <vt:lpstr>Bonett 3</vt:lpstr>
      <vt:lpstr>Bonett 4</vt:lpstr>
      <vt:lpstr>Bonett 5</vt:lpstr>
      <vt:lpstr>Bonett 6</vt:lpstr>
      <vt:lpstr>Johnson 1</vt:lpstr>
      <vt:lpstr>Johnson 2</vt:lpstr>
      <vt:lpstr>Johnson 3</vt:lpstr>
      <vt:lpstr>Johnson 4</vt:lpstr>
      <vt:lpstr>Johnson 5</vt:lpstr>
      <vt:lpstr>Johnson 6</vt:lpstr>
      <vt:lpstr>Johnson 7</vt:lpstr>
      <vt:lpstr>Schild 1</vt:lpstr>
      <vt:lpstr>Shild 2</vt:lpstr>
      <vt:lpstr>Shild 3</vt:lpstr>
    </vt:vector>
  </TitlesOfParts>
  <Company>University of South Florida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Research</dc:title>
  <dc:creator>Michael Brannick</dc:creator>
  <cp:lastModifiedBy>Michael Brannick</cp:lastModifiedBy>
  <cp:revision>13</cp:revision>
  <dcterms:created xsi:type="dcterms:W3CDTF">2015-05-03T16:08:21Z</dcterms:created>
  <dcterms:modified xsi:type="dcterms:W3CDTF">2015-06-10T05:50:22Z</dcterms:modified>
</cp:coreProperties>
</file>