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1.xml" ContentType="application/vnd.openxmlformats-officedocument.presentationml.notesSlide+xml"/>
  <Override PartName="/ppt/embeddings/oleObject11.bin" ContentType="application/vnd.openxmlformats-officedocument.oleObject"/>
  <Override PartName="/ppt/notesSlides/notesSlide2.xml" ContentType="application/vnd.openxmlformats-officedocument.presentationml.notesSlide+xml"/>
  <Override PartName="/ppt/embeddings/oleObject1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6"/>
  </p:notesMasterIdLst>
  <p:sldIdLst>
    <p:sldId id="256" r:id="rId2"/>
    <p:sldId id="274" r:id="rId3"/>
    <p:sldId id="275" r:id="rId4"/>
    <p:sldId id="276" r:id="rId5"/>
    <p:sldId id="263" r:id="rId6"/>
    <p:sldId id="266" r:id="rId7"/>
    <p:sldId id="265" r:id="rId8"/>
    <p:sldId id="264" r:id="rId9"/>
    <p:sldId id="267" r:id="rId10"/>
    <p:sldId id="268" r:id="rId11"/>
    <p:sldId id="269" r:id="rId12"/>
    <p:sldId id="270" r:id="rId13"/>
    <p:sldId id="280" r:id="rId14"/>
    <p:sldId id="281" r:id="rId15"/>
    <p:sldId id="277" r:id="rId16"/>
    <p:sldId id="282" r:id="rId17"/>
    <p:sldId id="283" r:id="rId18"/>
    <p:sldId id="284" r:id="rId19"/>
    <p:sldId id="273" r:id="rId20"/>
    <p:sldId id="285" r:id="rId21"/>
    <p:sldId id="286" r:id="rId22"/>
    <p:sldId id="272" r:id="rId23"/>
    <p:sldId id="287" r:id="rId24"/>
    <p:sldId id="271"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117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 Id="rId2"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 Id="rId2"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 Id="rId2" Type="http://schemas.openxmlformats.org/officeDocument/2006/relationships/image" Target="../media/image19.wmf"/><Relationship Id="rId3"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 Id="rId2"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58C73411-E14A-AF42-AE82-3D170038E55E}" type="datetimeFigureOut">
              <a:rPr lang="en-US"/>
              <a:pPr>
                <a:defRPr/>
              </a:pPr>
              <a:t>6/9/15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5F6A8F8A-21EC-E74D-BB5F-FFBAA7F818FB}" type="slidenum">
              <a:rPr lang="en-US"/>
              <a:pPr>
                <a:defRPr/>
              </a:pPr>
              <a:t>‹#›</a:t>
            </a:fld>
            <a:endParaRPr lang="en-US"/>
          </a:p>
        </p:txBody>
      </p:sp>
    </p:spTree>
    <p:extLst>
      <p:ext uri="{BB962C8B-B14F-4D97-AF65-F5344CB8AC3E}">
        <p14:creationId xmlns:p14="http://schemas.microsoft.com/office/powerpoint/2010/main" val="6800173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4F0E3BA-BCB5-E84F-BA00-646A3B43A4D7}" type="slidenum">
              <a:rPr lang="en-US" sz="1200"/>
              <a:pPr/>
              <a:t>12</a:t>
            </a:fld>
            <a:endParaRPr lang="en-US" sz="1200"/>
          </a:p>
        </p:txBody>
      </p:sp>
    </p:spTree>
    <p:extLst>
      <p:ext uri="{BB962C8B-B14F-4D97-AF65-F5344CB8AC3E}">
        <p14:creationId xmlns:p14="http://schemas.microsoft.com/office/powerpoint/2010/main" val="2330847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4F0E3BA-BCB5-E84F-BA00-646A3B43A4D7}" type="slidenum">
              <a:rPr lang="en-US" sz="1200"/>
              <a:pPr/>
              <a:t>13</a:t>
            </a:fld>
            <a:endParaRPr lang="en-US" sz="1200"/>
          </a:p>
        </p:txBody>
      </p:sp>
    </p:spTree>
    <p:extLst>
      <p:ext uri="{BB962C8B-B14F-4D97-AF65-F5344CB8AC3E}">
        <p14:creationId xmlns:p14="http://schemas.microsoft.com/office/powerpoint/2010/main" val="2179820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lIns="45720" tIns="0" rIns="45720" bIns="0" rtlCol="0" anchor="b">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788"/>
            <a:ext cx="1984375" cy="273050"/>
          </a:xfrm>
        </p:spPr>
        <p:txBody>
          <a:bodyPr/>
          <a:lstStyle>
            <a:lvl1pPr marL="0" algn="l" defTabSz="914400" rtl="0" eaLnBrk="1" latinLnBrk="0" hangingPunct="1">
              <a:defRPr sz="1100" kern="1200">
                <a:solidFill>
                  <a:schemeClr val="tx1"/>
                </a:solidFill>
                <a:latin typeface="Rockwell" pitchFamily="18" charset="0"/>
                <a:ea typeface="+mn-ea"/>
                <a:cs typeface="+mn-cs"/>
              </a:defRPr>
            </a:lvl1pPr>
          </a:lstStyle>
          <a:p>
            <a:pPr>
              <a:defRPr/>
            </a:pPr>
            <a:endParaRPr lang="en-US"/>
          </a:p>
        </p:txBody>
      </p:sp>
      <p:sp>
        <p:nvSpPr>
          <p:cNvPr id="5" name="Footer Placeholder 4"/>
          <p:cNvSpPr>
            <a:spLocks noGrp="1"/>
          </p:cNvSpPr>
          <p:nvPr>
            <p:ph type="ftr" sz="quarter" idx="11"/>
          </p:nvPr>
        </p:nvSpPr>
        <p:spPr>
          <a:xfrm>
            <a:off x="3959225" y="6300788"/>
            <a:ext cx="3813175" cy="273050"/>
          </a:xfrm>
        </p:spPr>
        <p:txBody>
          <a:bodyPr/>
          <a:lstStyle>
            <a:lvl1pPr marL="0" algn="l" defTabSz="914400" rtl="0" eaLnBrk="1" latinLnBrk="0" hangingPunct="1">
              <a:defRPr sz="1100" kern="1200">
                <a:solidFill>
                  <a:schemeClr val="tx1"/>
                </a:solidFill>
                <a:latin typeface="Rockwell" pitchFamily="18" charset="0"/>
                <a:ea typeface="+mn-ea"/>
                <a:cs typeface="+mn-cs"/>
              </a:defRPr>
            </a:lvl1pPr>
          </a:lstStyle>
          <a:p>
            <a:pPr>
              <a:defRPr/>
            </a:pPr>
            <a:endParaRPr lang="en-US"/>
          </a:p>
        </p:txBody>
      </p:sp>
      <p:sp>
        <p:nvSpPr>
          <p:cNvPr id="6" name="Slide Number Placeholder 5"/>
          <p:cNvSpPr>
            <a:spLocks noGrp="1"/>
          </p:cNvSpPr>
          <p:nvPr>
            <p:ph type="sldNum" sz="quarter" idx="12"/>
          </p:nvPr>
        </p:nvSpPr>
        <p:spPr>
          <a:xfrm>
            <a:off x="8275638" y="6300788"/>
            <a:ext cx="685800" cy="273050"/>
          </a:xfrm>
        </p:spPr>
        <p:txBody>
          <a:bodyPr/>
          <a:lstStyle>
            <a:lvl1pPr marL="0" algn="r" defTabSz="914400" rtl="0" eaLnBrk="1" latinLnBrk="0" hangingPunct="1">
              <a:defRPr sz="1100" kern="1200">
                <a:solidFill>
                  <a:schemeClr val="tx1"/>
                </a:solidFill>
                <a:latin typeface="Rockwell" pitchFamily="18" charset="0"/>
                <a:ea typeface="+mn-ea"/>
                <a:cs typeface="+mn-cs"/>
              </a:defRPr>
            </a:lvl1pPr>
          </a:lstStyle>
          <a:p>
            <a:pPr>
              <a:defRPr/>
            </a:pPr>
            <a:fld id="{CD472193-883A-0D41-A63C-3562BEE70E44}" type="slidenum">
              <a:rPr lang="en-US"/>
              <a:pPr>
                <a:defRPr/>
              </a:pPr>
              <a:t>‹#›</a:t>
            </a:fld>
            <a:endParaRPr lang="en-US"/>
          </a:p>
        </p:txBody>
      </p:sp>
    </p:spTree>
    <p:extLst>
      <p:ext uri="{BB962C8B-B14F-4D97-AF65-F5344CB8AC3E}">
        <p14:creationId xmlns:p14="http://schemas.microsoft.com/office/powerpoint/2010/main" val="293598235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6"/>
          </p:nvPr>
        </p:nvSpPr>
        <p:spPr/>
        <p:txBody>
          <a:bodyPr/>
          <a:lstStyle>
            <a:lvl1pPr>
              <a:defRPr/>
            </a:lvl1pPr>
          </a:lstStyle>
          <a:p>
            <a:pPr>
              <a:defRPr/>
            </a:pPr>
            <a:endParaRPr lang="en-US"/>
          </a:p>
        </p:txBody>
      </p:sp>
      <p:sp>
        <p:nvSpPr>
          <p:cNvPr id="7" name="Footer Placeholder 4"/>
          <p:cNvSpPr>
            <a:spLocks noGrp="1"/>
          </p:cNvSpPr>
          <p:nvPr>
            <p:ph type="ftr" sz="quarter" idx="17"/>
          </p:nvPr>
        </p:nvSpPr>
        <p:spPr/>
        <p:txBody>
          <a:bodyPr/>
          <a:lstStyle>
            <a:lvl1pPr>
              <a:defRPr/>
            </a:lvl1pPr>
          </a:lstStyle>
          <a:p>
            <a:pPr>
              <a:defRPr/>
            </a:pPr>
            <a:endParaRPr lang="en-US"/>
          </a:p>
        </p:txBody>
      </p:sp>
      <p:sp>
        <p:nvSpPr>
          <p:cNvPr id="8" name="Slide Number Placeholder 5"/>
          <p:cNvSpPr>
            <a:spLocks noGrp="1"/>
          </p:cNvSpPr>
          <p:nvPr>
            <p:ph type="sldNum" sz="quarter" idx="18"/>
          </p:nvPr>
        </p:nvSpPr>
        <p:spPr/>
        <p:txBody>
          <a:bodyPr/>
          <a:lstStyle>
            <a:lvl1pPr>
              <a:defRPr/>
            </a:lvl1pPr>
          </a:lstStyle>
          <a:p>
            <a:pPr>
              <a:defRPr/>
            </a:pPr>
            <a:fld id="{BC750DD6-F583-9448-A5FA-E55A7EB979F9}" type="slidenum">
              <a:rPr lang="en-US"/>
              <a:pPr>
                <a:defRPr/>
              </a:pPr>
              <a:t>‹#›</a:t>
            </a:fld>
            <a:endParaRPr lang="en-US"/>
          </a:p>
        </p:txBody>
      </p:sp>
    </p:spTree>
    <p:extLst>
      <p:ext uri="{BB962C8B-B14F-4D97-AF65-F5344CB8AC3E}">
        <p14:creationId xmlns:p14="http://schemas.microsoft.com/office/powerpoint/2010/main" val="4278241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6"/>
          </p:nvPr>
        </p:nvSpPr>
        <p:spPr/>
        <p:txBody>
          <a:bodyPr/>
          <a:lstStyle>
            <a:lvl1pPr>
              <a:defRPr/>
            </a:lvl1pPr>
          </a:lstStyle>
          <a:p>
            <a:pPr>
              <a:defRPr/>
            </a:pPr>
            <a:endParaRPr lang="en-US"/>
          </a:p>
        </p:txBody>
      </p:sp>
      <p:sp>
        <p:nvSpPr>
          <p:cNvPr id="9" name="Footer Placeholder 4"/>
          <p:cNvSpPr>
            <a:spLocks noGrp="1"/>
          </p:cNvSpPr>
          <p:nvPr>
            <p:ph type="ftr" sz="quarter" idx="17"/>
          </p:nvPr>
        </p:nvSpPr>
        <p:spPr/>
        <p:txBody>
          <a:bodyPr/>
          <a:lstStyle>
            <a:lvl1pPr>
              <a:defRPr/>
            </a:lvl1pPr>
          </a:lstStyle>
          <a:p>
            <a:pPr>
              <a:defRPr/>
            </a:pPr>
            <a:endParaRPr lang="en-US"/>
          </a:p>
        </p:txBody>
      </p:sp>
      <p:sp>
        <p:nvSpPr>
          <p:cNvPr id="10" name="Slide Number Placeholder 5"/>
          <p:cNvSpPr>
            <a:spLocks noGrp="1"/>
          </p:cNvSpPr>
          <p:nvPr>
            <p:ph type="sldNum" sz="quarter" idx="18"/>
          </p:nvPr>
        </p:nvSpPr>
        <p:spPr/>
        <p:txBody>
          <a:bodyPr/>
          <a:lstStyle>
            <a:lvl1pPr>
              <a:defRPr/>
            </a:lvl1pPr>
          </a:lstStyle>
          <a:p>
            <a:pPr>
              <a:defRPr/>
            </a:pPr>
            <a:fld id="{C95C2D56-9021-DB41-AA37-37203561DAC3}" type="slidenum">
              <a:rPr lang="en-US"/>
              <a:pPr>
                <a:defRPr/>
              </a:pPr>
              <a:t>‹#›</a:t>
            </a:fld>
            <a:endParaRPr lang="en-US"/>
          </a:p>
        </p:txBody>
      </p:sp>
    </p:spTree>
    <p:extLst>
      <p:ext uri="{BB962C8B-B14F-4D97-AF65-F5344CB8AC3E}">
        <p14:creationId xmlns:p14="http://schemas.microsoft.com/office/powerpoint/2010/main" val="1695783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87F4B49-DC01-9E4F-9F6A-8EAC27C6730E}" type="slidenum">
              <a:rPr lang="en-US"/>
              <a:pPr>
                <a:defRPr/>
              </a:pPr>
              <a:t>‹#›</a:t>
            </a:fld>
            <a:endParaRPr lang="en-US"/>
          </a:p>
        </p:txBody>
      </p:sp>
    </p:spTree>
    <p:extLst>
      <p:ext uri="{BB962C8B-B14F-4D97-AF65-F5344CB8AC3E}">
        <p14:creationId xmlns:p14="http://schemas.microsoft.com/office/powerpoint/2010/main" val="1438066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4A9C5F2-2D41-3446-AE0A-B0E4106C74A0}" type="slidenum">
              <a:rPr lang="en-US"/>
              <a:pPr>
                <a:defRPr/>
              </a:pPr>
              <a:t>‹#›</a:t>
            </a:fld>
            <a:endParaRPr lang="en-US"/>
          </a:p>
        </p:txBody>
      </p:sp>
    </p:spTree>
    <p:extLst>
      <p:ext uri="{BB962C8B-B14F-4D97-AF65-F5344CB8AC3E}">
        <p14:creationId xmlns:p14="http://schemas.microsoft.com/office/powerpoint/2010/main" val="2549734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E046A8-A245-4D45-A619-C37E1280B8FE}" type="slidenum">
              <a:rPr lang="en-US"/>
              <a:pPr>
                <a:defRPr/>
              </a:pPr>
              <a:t>‹#›</a:t>
            </a:fld>
            <a:endParaRPr lang="en-US"/>
          </a:p>
        </p:txBody>
      </p:sp>
    </p:spTree>
    <p:extLst>
      <p:ext uri="{BB962C8B-B14F-4D97-AF65-F5344CB8AC3E}">
        <p14:creationId xmlns:p14="http://schemas.microsoft.com/office/powerpoint/2010/main" val="1718994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rot="-178369">
            <a:off x="628650" y="506413"/>
            <a:ext cx="3851275" cy="5514975"/>
            <a:chOff x="1524000" y="381000"/>
            <a:chExt cx="3657600" cy="4737978"/>
          </a:xfrm>
        </p:grpSpPr>
        <p:sp>
          <p:nvSpPr>
            <p:cNvPr id="6" name="Rectangle 5"/>
            <p:cNvSpPr/>
            <p:nvPr userDrawn="1"/>
          </p:nvSpPr>
          <p:spPr>
            <a:xfrm>
              <a:off x="1516863" y="380656"/>
              <a:ext cx="3657600" cy="472434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6"/>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8" name="Date Placeholder 4"/>
          <p:cNvSpPr>
            <a:spLocks noGrp="1"/>
          </p:cNvSpPr>
          <p:nvPr>
            <p:ph type="dt" sz="half" idx="15"/>
          </p:nvPr>
        </p:nvSpPr>
        <p:spPr/>
        <p:txBody>
          <a:bodyPr/>
          <a:lstStyle>
            <a:lvl1pPr>
              <a:defRPr/>
            </a:lvl1pPr>
          </a:lstStyle>
          <a:p>
            <a:pPr>
              <a:defRPr/>
            </a:pPr>
            <a:endParaRPr lang="en-US"/>
          </a:p>
        </p:txBody>
      </p:sp>
      <p:sp>
        <p:nvSpPr>
          <p:cNvPr id="9" name="Footer Placeholder 5"/>
          <p:cNvSpPr>
            <a:spLocks noGrp="1"/>
          </p:cNvSpPr>
          <p:nvPr>
            <p:ph type="ftr" sz="quarter" idx="16"/>
          </p:nvPr>
        </p:nvSpPr>
        <p:spPr/>
        <p:txBody>
          <a:bodyPr/>
          <a:lstStyle>
            <a:lvl1pPr>
              <a:defRPr/>
            </a:lvl1pPr>
          </a:lstStyle>
          <a:p>
            <a:pPr>
              <a:defRPr/>
            </a:pPr>
            <a:endParaRPr lang="en-US"/>
          </a:p>
        </p:txBody>
      </p:sp>
      <p:sp>
        <p:nvSpPr>
          <p:cNvPr id="10" name="Slide Number Placeholder 6"/>
          <p:cNvSpPr>
            <a:spLocks noGrp="1"/>
          </p:cNvSpPr>
          <p:nvPr>
            <p:ph type="sldNum" sz="quarter" idx="17"/>
          </p:nvPr>
        </p:nvSpPr>
        <p:spPr/>
        <p:txBody>
          <a:bodyPr/>
          <a:lstStyle>
            <a:lvl1pPr>
              <a:defRPr/>
            </a:lvl1pPr>
          </a:lstStyle>
          <a:p>
            <a:pPr>
              <a:defRPr/>
            </a:pPr>
            <a:fld id="{3E198AF8-8A16-F74F-B1A9-9828231D2B30}" type="slidenum">
              <a:rPr lang="en-US"/>
              <a:pPr>
                <a:defRPr/>
              </a:pPr>
              <a:t>‹#›</a:t>
            </a:fld>
            <a:endParaRPr lang="en-US"/>
          </a:p>
        </p:txBody>
      </p:sp>
    </p:spTree>
    <p:extLst>
      <p:ext uri="{BB962C8B-B14F-4D97-AF65-F5344CB8AC3E}">
        <p14:creationId xmlns:p14="http://schemas.microsoft.com/office/powerpoint/2010/main" val="828851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6" name="Group 13"/>
          <p:cNvGrpSpPr>
            <a:grpSpLocks/>
          </p:cNvGrpSpPr>
          <p:nvPr/>
        </p:nvGrpSpPr>
        <p:grpSpPr bwMode="auto">
          <a:xfrm rot="-385649">
            <a:off x="312738" y="3521075"/>
            <a:ext cx="4089400" cy="3025775"/>
            <a:chOff x="1524000" y="381000"/>
            <a:chExt cx="3657600" cy="4737978"/>
          </a:xfrm>
        </p:grpSpPr>
        <p:sp>
          <p:nvSpPr>
            <p:cNvPr id="7" name="Rectangle 6"/>
            <p:cNvSpPr/>
            <p:nvPr userDrawn="1"/>
          </p:nvSpPr>
          <p:spPr>
            <a:xfrm>
              <a:off x="1517342" y="379648"/>
              <a:ext cx="3657600" cy="47255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7"/>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grpSp>
        <p:nvGrpSpPr>
          <p:cNvPr id="9" name="Group 9"/>
          <p:cNvGrpSpPr>
            <a:grpSpLocks/>
          </p:cNvGrpSpPr>
          <p:nvPr/>
        </p:nvGrpSpPr>
        <p:grpSpPr bwMode="auto">
          <a:xfrm rot="232774">
            <a:off x="169863" y="241300"/>
            <a:ext cx="4087812" cy="3025775"/>
            <a:chOff x="1524000" y="381000"/>
            <a:chExt cx="3657600" cy="4737978"/>
          </a:xfrm>
        </p:grpSpPr>
        <p:sp>
          <p:nvSpPr>
            <p:cNvPr id="10" name="Rectangle 9"/>
            <p:cNvSpPr/>
            <p:nvPr userDrawn="1"/>
          </p:nvSpPr>
          <p:spPr>
            <a:xfrm>
              <a:off x="1523760" y="381014"/>
              <a:ext cx="3657600" cy="47255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7"/>
          </p:nvPr>
        </p:nvSpPr>
        <p:spPr/>
        <p:txBody>
          <a:bodyPr/>
          <a:lstStyle>
            <a:lvl1pPr>
              <a:defRPr/>
            </a:lvl1pPr>
          </a:lstStyle>
          <a:p>
            <a:pPr>
              <a:defRPr/>
            </a:pPr>
            <a:endParaRPr lang="en-US"/>
          </a:p>
        </p:txBody>
      </p:sp>
      <p:sp>
        <p:nvSpPr>
          <p:cNvPr id="14" name="Footer Placeholder 5"/>
          <p:cNvSpPr>
            <a:spLocks noGrp="1"/>
          </p:cNvSpPr>
          <p:nvPr>
            <p:ph type="ftr" sz="quarter" idx="18"/>
          </p:nvPr>
        </p:nvSpPr>
        <p:spPr/>
        <p:txBody>
          <a:bodyPr/>
          <a:lstStyle>
            <a:lvl1pPr>
              <a:defRPr/>
            </a:lvl1pPr>
          </a:lstStyle>
          <a:p>
            <a:pPr>
              <a:defRPr/>
            </a:pPr>
            <a:endParaRPr lang="en-US"/>
          </a:p>
        </p:txBody>
      </p:sp>
      <p:sp>
        <p:nvSpPr>
          <p:cNvPr id="15" name="Slide Number Placeholder 6"/>
          <p:cNvSpPr>
            <a:spLocks noGrp="1"/>
          </p:cNvSpPr>
          <p:nvPr>
            <p:ph type="sldNum" sz="quarter" idx="19"/>
          </p:nvPr>
        </p:nvSpPr>
        <p:spPr/>
        <p:txBody>
          <a:bodyPr/>
          <a:lstStyle>
            <a:lvl1pPr>
              <a:defRPr/>
            </a:lvl1pPr>
          </a:lstStyle>
          <a:p>
            <a:pPr>
              <a:defRPr/>
            </a:pPr>
            <a:fld id="{D7FC0150-AD9C-0D4C-928E-D5FA84D25D10}" type="slidenum">
              <a:rPr lang="en-US"/>
              <a:pPr>
                <a:defRPr/>
              </a:pPr>
              <a:t>‹#›</a:t>
            </a:fld>
            <a:endParaRPr lang="en-US"/>
          </a:p>
        </p:txBody>
      </p:sp>
    </p:spTree>
    <p:extLst>
      <p:ext uri="{BB962C8B-B14F-4D97-AF65-F5344CB8AC3E}">
        <p14:creationId xmlns:p14="http://schemas.microsoft.com/office/powerpoint/2010/main" val="3570069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grpSp>
        <p:nvGrpSpPr>
          <p:cNvPr id="5" name="Group 8"/>
          <p:cNvGrpSpPr>
            <a:grpSpLocks/>
          </p:cNvGrpSpPr>
          <p:nvPr/>
        </p:nvGrpSpPr>
        <p:grpSpPr bwMode="auto">
          <a:xfrm rot="232774">
            <a:off x="2058988" y="379413"/>
            <a:ext cx="5032375" cy="3443287"/>
            <a:chOff x="1524000" y="381000"/>
            <a:chExt cx="3657600" cy="4737978"/>
          </a:xfrm>
        </p:grpSpPr>
        <p:sp>
          <p:nvSpPr>
            <p:cNvPr id="6" name="Rectangle 5"/>
            <p:cNvSpPr/>
            <p:nvPr userDrawn="1"/>
          </p:nvSpPr>
          <p:spPr>
            <a:xfrm>
              <a:off x="1523766" y="381015"/>
              <a:ext cx="3657600" cy="47248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6"/>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8" name="Date Placeholder 4"/>
          <p:cNvSpPr>
            <a:spLocks noGrp="1"/>
          </p:cNvSpPr>
          <p:nvPr>
            <p:ph type="dt" sz="half" idx="16"/>
          </p:nvPr>
        </p:nvSpPr>
        <p:spPr/>
        <p:txBody>
          <a:bodyPr/>
          <a:lstStyle>
            <a:lvl1pPr>
              <a:defRPr/>
            </a:lvl1pPr>
          </a:lstStyle>
          <a:p>
            <a:pPr>
              <a:defRPr/>
            </a:pPr>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211CF490-C487-B042-A040-044A3C851D4E}" type="slidenum">
              <a:rPr lang="en-US"/>
              <a:pPr>
                <a:defRPr/>
              </a:pPr>
              <a:t>‹#›</a:t>
            </a:fld>
            <a:endParaRPr lang="en-US"/>
          </a:p>
        </p:txBody>
      </p:sp>
    </p:spTree>
    <p:extLst>
      <p:ext uri="{BB962C8B-B14F-4D97-AF65-F5344CB8AC3E}">
        <p14:creationId xmlns:p14="http://schemas.microsoft.com/office/powerpoint/2010/main" val="3183760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grpSp>
        <p:nvGrpSpPr>
          <p:cNvPr id="6" name="Group 13"/>
          <p:cNvGrpSpPr>
            <a:grpSpLocks/>
          </p:cNvGrpSpPr>
          <p:nvPr/>
        </p:nvGrpSpPr>
        <p:grpSpPr bwMode="auto">
          <a:xfrm rot="-180000">
            <a:off x="114300" y="115888"/>
            <a:ext cx="3968750" cy="3705225"/>
            <a:chOff x="1524000" y="381000"/>
            <a:chExt cx="3657600" cy="4737978"/>
          </a:xfrm>
        </p:grpSpPr>
        <p:sp>
          <p:nvSpPr>
            <p:cNvPr id="7" name="Rectangle 6"/>
            <p:cNvSpPr/>
            <p:nvPr userDrawn="1"/>
          </p:nvSpPr>
          <p:spPr>
            <a:xfrm>
              <a:off x="1516963" y="380479"/>
              <a:ext cx="3657600" cy="472376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7"/>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grpSp>
        <p:nvGrpSpPr>
          <p:cNvPr id="9" name="Group 9"/>
          <p:cNvGrpSpPr>
            <a:grpSpLocks/>
          </p:cNvGrpSpPr>
          <p:nvPr/>
        </p:nvGrpSpPr>
        <p:grpSpPr bwMode="auto">
          <a:xfrm rot="360000">
            <a:off x="4165600" y="323850"/>
            <a:ext cx="4792663" cy="3443288"/>
            <a:chOff x="1524000" y="381000"/>
            <a:chExt cx="3657600" cy="4737978"/>
          </a:xfrm>
        </p:grpSpPr>
        <p:sp>
          <p:nvSpPr>
            <p:cNvPr id="10" name="Rectangle 9"/>
            <p:cNvSpPr/>
            <p:nvPr userDrawn="1"/>
          </p:nvSpPr>
          <p:spPr>
            <a:xfrm>
              <a:off x="1523620" y="381036"/>
              <a:ext cx="3657600" cy="47248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8"/>
          </p:nvPr>
        </p:nvSpPr>
        <p:spPr/>
        <p:txBody>
          <a:bodyPr/>
          <a:lstStyle>
            <a:lvl1pPr>
              <a:defRPr/>
            </a:lvl1pPr>
          </a:lstStyle>
          <a:p>
            <a:pPr>
              <a:defRPr/>
            </a:pPr>
            <a:endParaRPr lang="en-US"/>
          </a:p>
        </p:txBody>
      </p:sp>
      <p:sp>
        <p:nvSpPr>
          <p:cNvPr id="14" name="Footer Placeholder 5"/>
          <p:cNvSpPr>
            <a:spLocks noGrp="1"/>
          </p:cNvSpPr>
          <p:nvPr>
            <p:ph type="ftr" sz="quarter" idx="19"/>
          </p:nvPr>
        </p:nvSpPr>
        <p:spPr/>
        <p:txBody>
          <a:bodyPr/>
          <a:lstStyle>
            <a:lvl1pPr>
              <a:defRPr/>
            </a:lvl1pPr>
          </a:lstStyle>
          <a:p>
            <a:pPr>
              <a:defRPr/>
            </a:pPr>
            <a:endParaRPr lang="en-US"/>
          </a:p>
        </p:txBody>
      </p:sp>
      <p:sp>
        <p:nvSpPr>
          <p:cNvPr id="15" name="Slide Number Placeholder 6"/>
          <p:cNvSpPr>
            <a:spLocks noGrp="1"/>
          </p:cNvSpPr>
          <p:nvPr>
            <p:ph type="sldNum" sz="quarter" idx="20"/>
          </p:nvPr>
        </p:nvSpPr>
        <p:spPr/>
        <p:txBody>
          <a:bodyPr/>
          <a:lstStyle>
            <a:lvl1pPr>
              <a:defRPr/>
            </a:lvl1pPr>
          </a:lstStyle>
          <a:p>
            <a:pPr>
              <a:defRPr/>
            </a:pPr>
            <a:fld id="{192AD473-A7BE-7E42-944A-9F5757BE84ED}" type="slidenum">
              <a:rPr lang="en-US"/>
              <a:pPr>
                <a:defRPr/>
              </a:pPr>
              <a:t>‹#›</a:t>
            </a:fld>
            <a:endParaRPr lang="en-US"/>
          </a:p>
        </p:txBody>
      </p:sp>
    </p:spTree>
    <p:extLst>
      <p:ext uri="{BB962C8B-B14F-4D97-AF65-F5344CB8AC3E}">
        <p14:creationId xmlns:p14="http://schemas.microsoft.com/office/powerpoint/2010/main" val="72142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BCB897-979D-0F49-B0A9-7352220A78A7}" type="slidenum">
              <a:rPr lang="en-US"/>
              <a:pPr>
                <a:defRPr/>
              </a:pPr>
              <a:t>‹#›</a:t>
            </a:fld>
            <a:endParaRPr lang="en-US"/>
          </a:p>
        </p:txBody>
      </p:sp>
    </p:spTree>
    <p:extLst>
      <p:ext uri="{BB962C8B-B14F-4D97-AF65-F5344CB8AC3E}">
        <p14:creationId xmlns:p14="http://schemas.microsoft.com/office/powerpoint/2010/main" val="168171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BBDF02-907B-A04F-8520-5E52942CBA14}" type="slidenum">
              <a:rPr lang="en-US"/>
              <a:pPr>
                <a:defRPr/>
              </a:pPr>
              <a:t>‹#›</a:t>
            </a:fld>
            <a:endParaRPr lang="en-US"/>
          </a:p>
        </p:txBody>
      </p:sp>
    </p:spTree>
    <p:extLst>
      <p:ext uri="{BB962C8B-B14F-4D97-AF65-F5344CB8AC3E}">
        <p14:creationId xmlns:p14="http://schemas.microsoft.com/office/powerpoint/2010/main" val="97097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A4B8A4-E13B-664A-9248-5CA81307126F}" type="slidenum">
              <a:rPr lang="en-US"/>
              <a:pPr>
                <a:defRPr/>
              </a:pPr>
              <a:t>‹#›</a:t>
            </a:fld>
            <a:endParaRPr lang="en-US"/>
          </a:p>
        </p:txBody>
      </p:sp>
    </p:spTree>
    <p:extLst>
      <p:ext uri="{BB962C8B-B14F-4D97-AF65-F5344CB8AC3E}">
        <p14:creationId xmlns:p14="http://schemas.microsoft.com/office/powerpoint/2010/main" val="4113322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Date Placeholder 3"/>
          <p:cNvSpPr>
            <a:spLocks noGrp="1"/>
          </p:cNvSpPr>
          <p:nvPr>
            <p:ph type="dt" sz="half" idx="14"/>
          </p:nvPr>
        </p:nvSpPr>
        <p:spPr>
          <a:xfrm>
            <a:off x="457200" y="6299200"/>
            <a:ext cx="1981200" cy="273050"/>
          </a:xfrm>
        </p:spPr>
        <p:txBody>
          <a:bodyPr/>
          <a:lstStyle>
            <a:lvl1pPr algn="l">
              <a:defRPr sz="1100">
                <a:latin typeface="Rockwell" pitchFamily="18" charset="0"/>
              </a:defRPr>
            </a:lvl1pPr>
          </a:lstStyle>
          <a:p>
            <a:pPr>
              <a:defRPr/>
            </a:pPr>
            <a:endParaRPr lang="en-US"/>
          </a:p>
        </p:txBody>
      </p:sp>
      <p:sp>
        <p:nvSpPr>
          <p:cNvPr id="6" name="Footer Placeholder 4"/>
          <p:cNvSpPr>
            <a:spLocks noGrp="1"/>
          </p:cNvSpPr>
          <p:nvPr>
            <p:ph type="ftr" sz="quarter" idx="15"/>
          </p:nvPr>
        </p:nvSpPr>
        <p:spPr>
          <a:xfrm>
            <a:off x="3962400" y="6299200"/>
            <a:ext cx="3810000" cy="273050"/>
          </a:xfrm>
        </p:spPr>
        <p:txBody>
          <a:bodyPr/>
          <a:lstStyle>
            <a:lvl1pPr algn="l">
              <a:defRPr/>
            </a:lvl1pPr>
          </a:lstStyle>
          <a:p>
            <a:pPr>
              <a:defRPr/>
            </a:pPr>
            <a:endParaRPr lang="en-US"/>
          </a:p>
        </p:txBody>
      </p:sp>
      <p:sp>
        <p:nvSpPr>
          <p:cNvPr id="7" name="Slide Number Placeholder 5"/>
          <p:cNvSpPr>
            <a:spLocks noGrp="1"/>
          </p:cNvSpPr>
          <p:nvPr>
            <p:ph type="sldNum" sz="quarter" idx="16"/>
          </p:nvPr>
        </p:nvSpPr>
        <p:spPr>
          <a:xfrm>
            <a:off x="8264525" y="6311900"/>
            <a:ext cx="685800" cy="265113"/>
          </a:xfrm>
        </p:spPr>
        <p:txBody>
          <a:bodyPr/>
          <a:lstStyle>
            <a:lvl1pPr>
              <a:defRPr sz="1100">
                <a:solidFill>
                  <a:schemeClr val="tx1"/>
                </a:solidFill>
                <a:latin typeface="Rockwell" pitchFamily="18" charset="0"/>
              </a:defRPr>
            </a:lvl1pPr>
          </a:lstStyle>
          <a:p>
            <a:pPr>
              <a:defRPr/>
            </a:pPr>
            <a:fld id="{933FD8B8-08D2-0F47-8B05-EB2FDF870681}" type="slidenum">
              <a:rPr lang="en-US"/>
              <a:pPr>
                <a:defRPr/>
              </a:pPr>
              <a:t>‹#›</a:t>
            </a:fld>
            <a:endParaRPr lang="en-US"/>
          </a:p>
        </p:txBody>
      </p:sp>
    </p:spTree>
    <p:extLst>
      <p:ext uri="{BB962C8B-B14F-4D97-AF65-F5344CB8AC3E}">
        <p14:creationId xmlns:p14="http://schemas.microsoft.com/office/powerpoint/2010/main" val="376104468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lIns="45720" tIns="0" rIns="45720" bIns="0" rtlCol="0" anchor="b">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tIns="0" rIns="45720" bIns="0" rtlCol="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DD84C6-BBF1-9D48-AA99-1A424489B6D3}" type="slidenum">
              <a:rPr lang="en-US"/>
              <a:pPr>
                <a:defRPr/>
              </a:pPr>
              <a:t>‹#›</a:t>
            </a:fld>
            <a:endParaRPr lang="en-US"/>
          </a:p>
        </p:txBody>
      </p:sp>
    </p:spTree>
    <p:extLst>
      <p:ext uri="{BB962C8B-B14F-4D97-AF65-F5344CB8AC3E}">
        <p14:creationId xmlns:p14="http://schemas.microsoft.com/office/powerpoint/2010/main" val="322040807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7DC28C8D-9115-1E4A-911D-817594FCE279}" type="slidenum">
              <a:rPr lang="en-US"/>
              <a:pPr>
                <a:defRPr/>
              </a:pPr>
              <a:t>‹#›</a:t>
            </a:fld>
            <a:endParaRPr lang="en-US"/>
          </a:p>
        </p:txBody>
      </p:sp>
    </p:spTree>
    <p:extLst>
      <p:ext uri="{BB962C8B-B14F-4D97-AF65-F5344CB8AC3E}">
        <p14:creationId xmlns:p14="http://schemas.microsoft.com/office/powerpoint/2010/main" val="305019948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8"/>
          <p:cNvGrpSpPr>
            <a:grpSpLocks/>
          </p:cNvGrpSpPr>
          <p:nvPr/>
        </p:nvGrpSpPr>
        <p:grpSpPr bwMode="auto">
          <a:xfrm rot="-360000">
            <a:off x="654050" y="444500"/>
            <a:ext cx="5416550" cy="3630613"/>
            <a:chOff x="1524000" y="381000"/>
            <a:chExt cx="3657600" cy="4737978"/>
          </a:xfrm>
        </p:grpSpPr>
        <p:sp>
          <p:nvSpPr>
            <p:cNvPr id="6" name="Rectangle 5"/>
            <p:cNvSpPr/>
            <p:nvPr userDrawn="1"/>
          </p:nvSpPr>
          <p:spPr>
            <a:xfrm>
              <a:off x="1519062" y="379957"/>
              <a:ext cx="3657600" cy="472347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6"/>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6"/>
          </p:nvPr>
        </p:nvSpPr>
        <p:spPr/>
        <p:txBody>
          <a:bodyPr/>
          <a:lstStyle>
            <a:lvl1pPr>
              <a:defRPr/>
            </a:lvl1pPr>
          </a:lstStyle>
          <a:p>
            <a:pPr>
              <a:defRPr/>
            </a:pPr>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848BB430-A621-0640-AFF2-A4F7E340E148}" type="slidenum">
              <a:rPr lang="en-US"/>
              <a:pPr>
                <a:defRPr/>
              </a:pPr>
              <a:t>‹#›</a:t>
            </a:fld>
            <a:endParaRPr lang="en-US"/>
          </a:p>
        </p:txBody>
      </p:sp>
    </p:spTree>
    <p:extLst>
      <p:ext uri="{BB962C8B-B14F-4D97-AF65-F5344CB8AC3E}">
        <p14:creationId xmlns:p14="http://schemas.microsoft.com/office/powerpoint/2010/main" val="370479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59F80A-431C-7249-AE72-0F3B8A8E17F0}" type="slidenum">
              <a:rPr lang="en-US"/>
              <a:pPr>
                <a:defRPr/>
              </a:pPr>
              <a:t>‹#›</a:t>
            </a:fld>
            <a:endParaRPr lang="en-US"/>
          </a:p>
        </p:txBody>
      </p:sp>
    </p:spTree>
    <p:extLst>
      <p:ext uri="{BB962C8B-B14F-4D97-AF65-F5344CB8AC3E}">
        <p14:creationId xmlns:p14="http://schemas.microsoft.com/office/powerpoint/2010/main" val="302024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Comparison-Under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7263" y="1897063"/>
            <a:ext cx="32289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omparison-Under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16488" y="1897063"/>
            <a:ext cx="32289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omparison-Under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7263" y="1897063"/>
            <a:ext cx="32289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omparison-Under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16488" y="1897063"/>
            <a:ext cx="32289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Date Placeholder 6"/>
          <p:cNvSpPr>
            <a:spLocks noGrp="1"/>
          </p:cNvSpPr>
          <p:nvPr>
            <p:ph type="dt" sz="half" idx="10"/>
          </p:nvPr>
        </p:nvSpPr>
        <p:spPr/>
        <p:txBody>
          <a:bodyPr/>
          <a:lstStyle>
            <a:lvl1pPr>
              <a:defRPr/>
            </a:lvl1pPr>
          </a:lstStyle>
          <a:p>
            <a:pPr>
              <a:defRPr/>
            </a:pPr>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AE944537-D404-C84C-828B-8652E93F09C3}" type="slidenum">
              <a:rPr lang="en-US"/>
              <a:pPr>
                <a:defRPr/>
              </a:pPr>
              <a:t>‹#›</a:t>
            </a:fld>
            <a:endParaRPr lang="en-US"/>
          </a:p>
        </p:txBody>
      </p:sp>
    </p:spTree>
    <p:extLst>
      <p:ext uri="{BB962C8B-B14F-4D97-AF65-F5344CB8AC3E}">
        <p14:creationId xmlns:p14="http://schemas.microsoft.com/office/powerpoint/2010/main" val="4262810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B1595C88-9475-5E43-89CB-2E1701EC2C84}" type="slidenum">
              <a:rPr lang="en-US"/>
              <a:pPr>
                <a:defRPr/>
              </a:pPr>
              <a:t>‹#›</a:t>
            </a:fld>
            <a:endParaRPr lang="en-US"/>
          </a:p>
        </p:txBody>
      </p:sp>
    </p:spTree>
    <p:extLst>
      <p:ext uri="{BB962C8B-B14F-4D97-AF65-F5344CB8AC3E}">
        <p14:creationId xmlns:p14="http://schemas.microsoft.com/office/powerpoint/2010/main" val="3233785458"/>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14400" y="1735138"/>
            <a:ext cx="7313613" cy="405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62863" y="6315075"/>
            <a:ext cx="1295400" cy="265113"/>
          </a:xfrm>
          <a:prstGeom prst="rect">
            <a:avLst/>
          </a:prstGeom>
        </p:spPr>
        <p:txBody>
          <a:bodyPr vert="horz" lIns="91440" tIns="45720" rIns="91440" bIns="45720" rtlCol="0" anchor="ctr"/>
          <a:lstStyle>
            <a:lvl1pPr algn="r">
              <a:defRPr sz="1100">
                <a:solidFill>
                  <a:schemeClr val="tx1"/>
                </a:solidFill>
                <a:latin typeface="Rockwell" pitchFamily="18" charset="0"/>
                <a:cs typeface="+mn-cs"/>
              </a:defRPr>
            </a:lvl1pPr>
          </a:lstStyle>
          <a:p>
            <a:pPr>
              <a:defRPr/>
            </a:pPr>
            <a:endParaRPr lang="en-US"/>
          </a:p>
        </p:txBody>
      </p:sp>
      <p:sp>
        <p:nvSpPr>
          <p:cNvPr id="5" name="Footer Placeholder 4"/>
          <p:cNvSpPr>
            <a:spLocks noGrp="1"/>
          </p:cNvSpPr>
          <p:nvPr>
            <p:ph type="ftr" sz="quarter" idx="3"/>
          </p:nvPr>
        </p:nvSpPr>
        <p:spPr>
          <a:xfrm>
            <a:off x="3943350" y="6305550"/>
            <a:ext cx="3717925" cy="258763"/>
          </a:xfrm>
          <a:prstGeom prst="rect">
            <a:avLst/>
          </a:prstGeom>
        </p:spPr>
        <p:txBody>
          <a:bodyPr vert="horz" lIns="91440" tIns="45720" rIns="91440" bIns="45720" rtlCol="0" anchor="ctr"/>
          <a:lstStyle>
            <a:lvl1pPr algn="r">
              <a:defRPr sz="1100">
                <a:solidFill>
                  <a:schemeClr val="tx1"/>
                </a:solidFill>
                <a:latin typeface="Rockwell" pitchFamily="18" charset="0"/>
                <a:cs typeface="+mn-cs"/>
              </a:defRPr>
            </a:lvl1pPr>
          </a:lstStyle>
          <a:p>
            <a:pPr>
              <a:defRPr/>
            </a:pPr>
            <a:endParaRPr lang="en-US"/>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cs typeface="+mn-cs"/>
              </a:defRPr>
            </a:lvl1pPr>
          </a:lstStyle>
          <a:p>
            <a:pPr>
              <a:defRPr/>
            </a:pPr>
            <a:fld id="{46944F39-19D7-0B4B-84F5-E33DEC27C70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4" r:id="rId1"/>
    <p:sldLayoutId id="2147483846" r:id="rId2"/>
    <p:sldLayoutId id="2147483855" r:id="rId3"/>
    <p:sldLayoutId id="2147483856" r:id="rId4"/>
    <p:sldLayoutId id="2147483857" r:id="rId5"/>
    <p:sldLayoutId id="2147483858" r:id="rId6"/>
    <p:sldLayoutId id="2147483847" r:id="rId7"/>
    <p:sldLayoutId id="2147483859" r:id="rId8"/>
    <p:sldLayoutId id="2147483848" r:id="rId9"/>
    <p:sldLayoutId id="2147483849" r:id="rId10"/>
    <p:sldLayoutId id="2147483850" r:id="rId11"/>
    <p:sldLayoutId id="2147483851" r:id="rId12"/>
    <p:sldLayoutId id="2147483852" r:id="rId13"/>
    <p:sldLayoutId id="2147483853" r:id="rId14"/>
    <p:sldLayoutId id="2147483860" r:id="rId15"/>
    <p:sldLayoutId id="2147483861" r:id="rId16"/>
    <p:sldLayoutId id="2147483862" r:id="rId17"/>
    <p:sldLayoutId id="2147483863" r:id="rId18"/>
    <p:sldLayoutId id="2147483864" r:id="rId19"/>
    <p:sldLayoutId id="2147483865" r:id="rId20"/>
  </p:sldLayoutIdLst>
  <p:txStyles>
    <p:titleStyle>
      <a:lvl1pPr algn="ctr" rtl="0" eaLnBrk="0" fontAlgn="base" hangingPunct="0">
        <a:spcBef>
          <a:spcPct val="0"/>
        </a:spcBef>
        <a:spcAft>
          <a:spcPct val="0"/>
        </a:spcAft>
        <a:defRPr sz="46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600">
          <a:solidFill>
            <a:schemeClr val="tx1"/>
          </a:solidFill>
          <a:latin typeface="Goudy Old Style" charset="0"/>
          <a:ea typeface="ＭＳ Ｐゴシック" charset="0"/>
          <a:cs typeface="ＭＳ Ｐゴシック" charset="0"/>
        </a:defRPr>
      </a:lvl2pPr>
      <a:lvl3pPr algn="ctr" rtl="0" eaLnBrk="0" fontAlgn="base" hangingPunct="0">
        <a:spcBef>
          <a:spcPct val="0"/>
        </a:spcBef>
        <a:spcAft>
          <a:spcPct val="0"/>
        </a:spcAft>
        <a:defRPr sz="4600">
          <a:solidFill>
            <a:schemeClr val="tx1"/>
          </a:solidFill>
          <a:latin typeface="Goudy Old Style" charset="0"/>
          <a:ea typeface="ＭＳ Ｐゴシック" charset="0"/>
          <a:cs typeface="ＭＳ Ｐゴシック" charset="0"/>
        </a:defRPr>
      </a:lvl3pPr>
      <a:lvl4pPr algn="ctr" rtl="0" eaLnBrk="0" fontAlgn="base" hangingPunct="0">
        <a:spcBef>
          <a:spcPct val="0"/>
        </a:spcBef>
        <a:spcAft>
          <a:spcPct val="0"/>
        </a:spcAft>
        <a:defRPr sz="4600">
          <a:solidFill>
            <a:schemeClr val="tx1"/>
          </a:solidFill>
          <a:latin typeface="Goudy Old Style" charset="0"/>
          <a:ea typeface="ＭＳ Ｐゴシック" charset="0"/>
          <a:cs typeface="ＭＳ Ｐゴシック" charset="0"/>
        </a:defRPr>
      </a:lvl4pPr>
      <a:lvl5pPr algn="ctr" rtl="0" eaLnBrk="0" fontAlgn="base" hangingPunct="0">
        <a:spcBef>
          <a:spcPct val="0"/>
        </a:spcBef>
        <a:spcAft>
          <a:spcPct val="0"/>
        </a:spcAft>
        <a:defRPr sz="4600">
          <a:solidFill>
            <a:schemeClr val="tx1"/>
          </a:solidFill>
          <a:latin typeface="Goudy Old Style" charset="0"/>
          <a:ea typeface="ＭＳ Ｐゴシック" charset="0"/>
          <a:cs typeface="ＭＳ Ｐゴシック" charset="0"/>
        </a:defRPr>
      </a:lvl5pPr>
      <a:lvl6pPr marL="457200" algn="ctr" rtl="0" fontAlgn="base">
        <a:spcBef>
          <a:spcPct val="0"/>
        </a:spcBef>
        <a:spcAft>
          <a:spcPct val="0"/>
        </a:spcAft>
        <a:defRPr sz="4600">
          <a:solidFill>
            <a:schemeClr val="tx1"/>
          </a:solidFill>
          <a:latin typeface="Goudy Old Style" charset="0"/>
          <a:ea typeface="ＭＳ Ｐゴシック" charset="0"/>
          <a:cs typeface="ＭＳ Ｐゴシック" charset="0"/>
        </a:defRPr>
      </a:lvl6pPr>
      <a:lvl7pPr marL="914400" algn="ctr" rtl="0" fontAlgn="base">
        <a:spcBef>
          <a:spcPct val="0"/>
        </a:spcBef>
        <a:spcAft>
          <a:spcPct val="0"/>
        </a:spcAft>
        <a:defRPr sz="4600">
          <a:solidFill>
            <a:schemeClr val="tx1"/>
          </a:solidFill>
          <a:latin typeface="Goudy Old Style" charset="0"/>
          <a:ea typeface="ＭＳ Ｐゴシック" charset="0"/>
          <a:cs typeface="ＭＳ Ｐゴシック" charset="0"/>
        </a:defRPr>
      </a:lvl7pPr>
      <a:lvl8pPr marL="1371600" algn="ctr" rtl="0" fontAlgn="base">
        <a:spcBef>
          <a:spcPct val="0"/>
        </a:spcBef>
        <a:spcAft>
          <a:spcPct val="0"/>
        </a:spcAft>
        <a:defRPr sz="4600">
          <a:solidFill>
            <a:schemeClr val="tx1"/>
          </a:solidFill>
          <a:latin typeface="Goudy Old Style" charset="0"/>
          <a:ea typeface="ＭＳ Ｐゴシック" charset="0"/>
          <a:cs typeface="ＭＳ Ｐゴシック" charset="0"/>
        </a:defRPr>
      </a:lvl8pPr>
      <a:lvl9pPr marL="1828800" algn="ctr" rtl="0" fontAlgn="base">
        <a:spcBef>
          <a:spcPct val="0"/>
        </a:spcBef>
        <a:spcAft>
          <a:spcPct val="0"/>
        </a:spcAft>
        <a:defRPr sz="4600">
          <a:solidFill>
            <a:schemeClr val="tx1"/>
          </a:solidFill>
          <a:latin typeface="Goudy Old Style" charset="0"/>
          <a:ea typeface="ＭＳ Ｐゴシック" charset="0"/>
          <a:cs typeface="ＭＳ Ｐゴシック" charset="0"/>
        </a:defRPr>
      </a:lvl9pPr>
    </p:titleStyle>
    <p:bodyStyle>
      <a:lvl1pPr marL="463550" indent="-463550" algn="l" rtl="0" eaLnBrk="0" fontAlgn="base" hangingPunct="0">
        <a:spcBef>
          <a:spcPts val="2000"/>
        </a:spcBef>
        <a:spcAft>
          <a:spcPct val="0"/>
        </a:spcAft>
        <a:buSzPct val="90000"/>
        <a:buBlip>
          <a:blip r:embed="rId22"/>
        </a:buBlip>
        <a:defRPr sz="2400" kern="1200">
          <a:solidFill>
            <a:schemeClr val="tx1"/>
          </a:solidFill>
          <a:latin typeface="+mn-lt"/>
          <a:ea typeface="ＭＳ Ｐゴシック" charset="0"/>
          <a:cs typeface="ＭＳ Ｐゴシック" charset="0"/>
        </a:defRPr>
      </a:lvl1pPr>
      <a:lvl2pPr marL="914400" indent="-457200" algn="l" rtl="0" eaLnBrk="0" fontAlgn="base" hangingPunct="0">
        <a:spcBef>
          <a:spcPts val="600"/>
        </a:spcBef>
        <a:spcAft>
          <a:spcPct val="0"/>
        </a:spcAft>
        <a:buSzPct val="90000"/>
        <a:buBlip>
          <a:blip r:embed="rId23"/>
        </a:buBlip>
        <a:defRPr sz="2200" kern="1200">
          <a:solidFill>
            <a:schemeClr val="tx1"/>
          </a:solidFill>
          <a:latin typeface="+mn-lt"/>
          <a:ea typeface="ＭＳ Ｐゴシック" charset="0"/>
          <a:cs typeface="+mn-cs"/>
        </a:defRPr>
      </a:lvl2pPr>
      <a:lvl3pPr marL="1255713" indent="-341313" algn="l" rtl="0" eaLnBrk="0" fontAlgn="base" hangingPunct="0">
        <a:spcBef>
          <a:spcPts val="600"/>
        </a:spcBef>
        <a:spcAft>
          <a:spcPct val="0"/>
        </a:spcAft>
        <a:buSzPct val="90000"/>
        <a:buBlip>
          <a:blip r:embed="rId24"/>
        </a:buBlip>
        <a:defRPr sz="2000" kern="1200">
          <a:solidFill>
            <a:schemeClr val="tx1"/>
          </a:solidFill>
          <a:latin typeface="+mn-lt"/>
          <a:ea typeface="ＭＳ Ｐゴシック" charset="0"/>
          <a:cs typeface="+mn-cs"/>
        </a:defRPr>
      </a:lvl3pPr>
      <a:lvl4pPr marL="1597025" indent="-341313" algn="l" rtl="0" eaLnBrk="0" fontAlgn="base" hangingPunct="0">
        <a:spcBef>
          <a:spcPts val="600"/>
        </a:spcBef>
        <a:spcAft>
          <a:spcPct val="0"/>
        </a:spcAft>
        <a:buSzPct val="90000"/>
        <a:buBlip>
          <a:blip r:embed="rId24"/>
        </a:buBlip>
        <a:defRPr kern="1200">
          <a:solidFill>
            <a:schemeClr val="tx1"/>
          </a:solidFill>
          <a:latin typeface="+mn-lt"/>
          <a:ea typeface="ＭＳ Ｐゴシック" charset="0"/>
          <a:cs typeface="+mn-cs"/>
        </a:defRPr>
      </a:lvl4pPr>
      <a:lvl5pPr marL="1938338" indent="-341313" algn="l" rtl="0" eaLnBrk="0" fontAlgn="base" hangingPunct="0">
        <a:spcBef>
          <a:spcPts val="600"/>
        </a:spcBef>
        <a:spcAft>
          <a:spcPct val="0"/>
        </a:spcAft>
        <a:buSzPct val="90000"/>
        <a:buBlip>
          <a:blip r:embed="rId24"/>
        </a:buBlip>
        <a:defRPr kern="1200">
          <a:solidFill>
            <a:schemeClr val="tx1"/>
          </a:solidFill>
          <a:latin typeface="+mn-lt"/>
          <a:ea typeface="ＭＳ Ｐゴシック" charset="0"/>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1.bin"/><Relationship Id="rId5" Type="http://schemas.openxmlformats.org/officeDocument/2006/relationships/image" Target="../media/image24.wmf"/><Relationship Id="rId1" Type="http://schemas.openxmlformats.org/officeDocument/2006/relationships/vmlDrawing" Target="../drawings/vmlDrawing6.vml"/><Relationship Id="rId2"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2.bin"/><Relationship Id="rId5" Type="http://schemas.openxmlformats.org/officeDocument/2006/relationships/image" Target="../media/image25.emf"/><Relationship Id="rId1" Type="http://schemas.openxmlformats.org/officeDocument/2006/relationships/vmlDrawing" Target="../drawings/vmlDrawing7.vml"/><Relationship Id="rId2"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5.wmf"/><Relationship Id="rId5" Type="http://schemas.openxmlformats.org/officeDocument/2006/relationships/oleObject" Target="../embeddings/oleObject2.bin"/><Relationship Id="rId6" Type="http://schemas.openxmlformats.org/officeDocument/2006/relationships/image" Target="../media/image16.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7.wmf"/><Relationship Id="rId5" Type="http://schemas.openxmlformats.org/officeDocument/2006/relationships/oleObject" Target="../embeddings/oleObject4.bin"/><Relationship Id="rId6" Type="http://schemas.openxmlformats.org/officeDocument/2006/relationships/image" Target="../media/image18.wmf"/><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5.wmf"/><Relationship Id="rId5" Type="http://schemas.openxmlformats.org/officeDocument/2006/relationships/oleObject" Target="../embeddings/oleObject6.bin"/><Relationship Id="rId6" Type="http://schemas.openxmlformats.org/officeDocument/2006/relationships/image" Target="../media/image19.wmf"/><Relationship Id="rId7" Type="http://schemas.openxmlformats.org/officeDocument/2006/relationships/oleObject" Target="../embeddings/oleObject7.bin"/><Relationship Id="rId8" Type="http://schemas.openxmlformats.org/officeDocument/2006/relationships/image" Target="../media/image20.wmf"/><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21.wmf"/><Relationship Id="rId1" Type="http://schemas.openxmlformats.org/officeDocument/2006/relationships/vmlDrawing" Target="../drawings/vmlDrawing4.vml"/><Relationship Id="rId2"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22.wmf"/><Relationship Id="rId5" Type="http://schemas.openxmlformats.org/officeDocument/2006/relationships/oleObject" Target="../embeddings/oleObject10.bin"/><Relationship Id="rId6" Type="http://schemas.openxmlformats.org/officeDocument/2006/relationships/image" Target="../media/image23.wmf"/><Relationship Id="rId1" Type="http://schemas.openxmlformats.org/officeDocument/2006/relationships/vmlDrawing" Target="../drawings/vmlDrawing5.vml"/><Relationship Id="rId2"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ctrTitle"/>
          </p:nvPr>
        </p:nvSpPr>
        <p:spPr>
          <a:xfrm>
            <a:off x="2209800" y="3124200"/>
            <a:ext cx="6477000" cy="1914525"/>
          </a:xfrm>
        </p:spPr>
        <p:txBody>
          <a:bodyPr/>
          <a:lstStyle/>
          <a:p>
            <a:r>
              <a:rPr lang="en-US">
                <a:latin typeface="Times New Roman" charset="0"/>
                <a:ea typeface="ＭＳ Ｐゴシック" charset="0"/>
                <a:cs typeface="ＭＳ Ｐゴシック" charset="0"/>
              </a:rPr>
              <a:t>Heterogeneity in Hedges</a:t>
            </a:r>
          </a:p>
        </p:txBody>
      </p:sp>
      <p:sp>
        <p:nvSpPr>
          <p:cNvPr id="23554" name="Rectangle 3"/>
          <p:cNvSpPr>
            <a:spLocks noGrp="1" noChangeArrowheads="1"/>
          </p:cNvSpPr>
          <p:nvPr>
            <p:ph type="subTitle" idx="1"/>
          </p:nvPr>
        </p:nvSpPr>
        <p:spPr>
          <a:xfrm>
            <a:off x="2209800" y="5056188"/>
            <a:ext cx="6477000" cy="1174750"/>
          </a:xfrm>
        </p:spPr>
        <p:txBody>
          <a:bodyPr/>
          <a:lstStyle/>
          <a:p>
            <a:pPr>
              <a:spcBef>
                <a:spcPct val="0"/>
              </a:spcBef>
            </a:pPr>
            <a:endParaRPr lang="en-US">
              <a:latin typeface="Times New Roman"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a:latin typeface="Times New Roman" charset="0"/>
              </a:rPr>
              <a:t>Comparison</a:t>
            </a:r>
          </a:p>
        </p:txBody>
      </p:sp>
      <p:graphicFrame>
        <p:nvGraphicFramePr>
          <p:cNvPr id="4" name="Content Placeholder 3"/>
          <p:cNvGraphicFramePr>
            <a:graphicFrameLocks noGrp="1"/>
          </p:cNvGraphicFramePr>
          <p:nvPr>
            <p:ph idx="1"/>
          </p:nvPr>
        </p:nvGraphicFramePr>
        <p:xfrm>
          <a:off x="914400" y="1735138"/>
          <a:ext cx="7313613" cy="2595565"/>
        </p:xfrm>
        <a:graphic>
          <a:graphicData uri="http://schemas.openxmlformats.org/drawingml/2006/table">
            <a:tbl>
              <a:tblPr firstRow="1" bandRow="1">
                <a:tableStyleId>{5C22544A-7EE6-4342-B048-85BDC9FD1C3A}</a:tableStyleId>
              </a:tblPr>
              <a:tblGrid>
                <a:gridCol w="2437871"/>
                <a:gridCol w="2437871"/>
                <a:gridCol w="2437871"/>
              </a:tblGrid>
              <a:tr h="370795">
                <a:tc>
                  <a:txBody>
                    <a:bodyPr/>
                    <a:lstStyle/>
                    <a:p>
                      <a:endParaRPr lang="en-US" sz="1800" dirty="0"/>
                    </a:p>
                  </a:txBody>
                  <a:tcPr marL="96443" marR="96443" marT="45714" marB="45714"/>
                </a:tc>
                <a:tc>
                  <a:txBody>
                    <a:bodyPr/>
                    <a:lstStyle/>
                    <a:p>
                      <a:r>
                        <a:rPr lang="en-US" sz="1800" dirty="0" err="1" smtClean="0"/>
                        <a:t>Depnds</a:t>
                      </a:r>
                      <a:r>
                        <a:rPr lang="en-US" sz="1800" dirty="0" smtClean="0"/>
                        <a:t> on k</a:t>
                      </a:r>
                      <a:endParaRPr lang="en-US" sz="1800" dirty="0"/>
                    </a:p>
                  </a:txBody>
                  <a:tcPr marL="96443" marR="96443" marT="45714" marB="45714"/>
                </a:tc>
                <a:tc>
                  <a:txBody>
                    <a:bodyPr/>
                    <a:lstStyle/>
                    <a:p>
                      <a:r>
                        <a:rPr lang="en-US" sz="1800" dirty="0" smtClean="0"/>
                        <a:t>Depends</a:t>
                      </a:r>
                      <a:r>
                        <a:rPr lang="en-US" sz="1800" baseline="0" dirty="0" smtClean="0"/>
                        <a:t> on Scale</a:t>
                      </a:r>
                      <a:endParaRPr lang="en-US" sz="1800" dirty="0"/>
                    </a:p>
                  </a:txBody>
                  <a:tcPr marL="96443" marR="96443" marT="45714" marB="45714"/>
                </a:tc>
              </a:tr>
              <a:tr h="370795">
                <a:tc>
                  <a:txBody>
                    <a:bodyPr/>
                    <a:lstStyle/>
                    <a:p>
                      <a:r>
                        <a:rPr lang="en-US" sz="1800" dirty="0" smtClean="0"/>
                        <a:t>Q</a:t>
                      </a:r>
                      <a:endParaRPr lang="en-US" sz="1800" dirty="0"/>
                    </a:p>
                  </a:txBody>
                  <a:tcPr marL="96443" marR="96443" marT="45714" marB="45714"/>
                </a:tc>
                <a:tc>
                  <a:txBody>
                    <a:bodyPr/>
                    <a:lstStyle/>
                    <a:p>
                      <a:r>
                        <a:rPr lang="en-US" sz="1800" dirty="0" smtClean="0"/>
                        <a:t>X</a:t>
                      </a:r>
                      <a:endParaRPr lang="en-US" sz="1800" dirty="0"/>
                    </a:p>
                  </a:txBody>
                  <a:tcPr marL="96443" marR="96443" marT="45714" marB="45714"/>
                </a:tc>
                <a:tc>
                  <a:txBody>
                    <a:bodyPr/>
                    <a:lstStyle/>
                    <a:p>
                      <a:endParaRPr lang="en-US" sz="1800"/>
                    </a:p>
                  </a:txBody>
                  <a:tcPr marL="96443" marR="96443" marT="45714" marB="45714"/>
                </a:tc>
              </a:tr>
              <a:tr h="370795">
                <a:tc>
                  <a:txBody>
                    <a:bodyPr/>
                    <a:lstStyle/>
                    <a:p>
                      <a:r>
                        <a:rPr lang="en-US" sz="1800" dirty="0" smtClean="0"/>
                        <a:t>P</a:t>
                      </a:r>
                      <a:endParaRPr lang="en-US" sz="1800" dirty="0"/>
                    </a:p>
                  </a:txBody>
                  <a:tcPr marL="96443" marR="96443" marT="45714" marB="45714"/>
                </a:tc>
                <a:tc>
                  <a:txBody>
                    <a:bodyPr/>
                    <a:lstStyle/>
                    <a:p>
                      <a:r>
                        <a:rPr lang="en-US" sz="1800" dirty="0" smtClean="0"/>
                        <a:t>X</a:t>
                      </a:r>
                      <a:endParaRPr lang="en-US" sz="1800" dirty="0"/>
                    </a:p>
                  </a:txBody>
                  <a:tcPr marL="96443" marR="96443" marT="45714" marB="45714"/>
                </a:tc>
                <a:tc>
                  <a:txBody>
                    <a:bodyPr/>
                    <a:lstStyle/>
                    <a:p>
                      <a:endParaRPr lang="en-US" sz="1800"/>
                    </a:p>
                  </a:txBody>
                  <a:tcPr marL="96443" marR="96443" marT="45714" marB="45714"/>
                </a:tc>
              </a:tr>
              <a:tr h="370795">
                <a:tc>
                  <a:txBody>
                    <a:bodyPr/>
                    <a:lstStyle/>
                    <a:p>
                      <a:r>
                        <a:rPr lang="en-US" sz="1800" dirty="0" smtClean="0"/>
                        <a:t>T-squared</a:t>
                      </a:r>
                      <a:endParaRPr lang="en-US" sz="1800" dirty="0"/>
                    </a:p>
                  </a:txBody>
                  <a:tcPr marL="96443" marR="96443" marT="45714" marB="45714"/>
                </a:tc>
                <a:tc>
                  <a:txBody>
                    <a:bodyPr/>
                    <a:lstStyle/>
                    <a:p>
                      <a:endParaRPr lang="en-US" sz="1800" dirty="0"/>
                    </a:p>
                  </a:txBody>
                  <a:tcPr marL="96443" marR="96443" marT="45714" marB="45714"/>
                </a:tc>
                <a:tc>
                  <a:txBody>
                    <a:bodyPr/>
                    <a:lstStyle/>
                    <a:p>
                      <a:r>
                        <a:rPr lang="en-US" sz="1800" dirty="0" smtClean="0"/>
                        <a:t>X</a:t>
                      </a:r>
                      <a:endParaRPr lang="en-US" sz="1800" dirty="0"/>
                    </a:p>
                  </a:txBody>
                  <a:tcPr marL="96443" marR="96443" marT="45714" marB="45714"/>
                </a:tc>
              </a:tr>
              <a:tr h="370795">
                <a:tc>
                  <a:txBody>
                    <a:bodyPr/>
                    <a:lstStyle/>
                    <a:p>
                      <a:r>
                        <a:rPr lang="en-US" sz="1800" dirty="0" smtClean="0"/>
                        <a:t>T</a:t>
                      </a:r>
                      <a:endParaRPr lang="en-US" sz="1800" dirty="0"/>
                    </a:p>
                  </a:txBody>
                  <a:tcPr marL="96443" marR="96443" marT="45714" marB="45714"/>
                </a:tc>
                <a:tc>
                  <a:txBody>
                    <a:bodyPr/>
                    <a:lstStyle/>
                    <a:p>
                      <a:endParaRPr lang="en-US" sz="1800"/>
                    </a:p>
                  </a:txBody>
                  <a:tcPr marL="96443" marR="96443" marT="45714" marB="45714"/>
                </a:tc>
                <a:tc>
                  <a:txBody>
                    <a:bodyPr/>
                    <a:lstStyle/>
                    <a:p>
                      <a:r>
                        <a:rPr lang="en-US" sz="1800" dirty="0" smtClean="0"/>
                        <a:t>X</a:t>
                      </a:r>
                      <a:endParaRPr lang="en-US" sz="1800" dirty="0"/>
                    </a:p>
                  </a:txBody>
                  <a:tcPr marL="96443" marR="96443" marT="45714" marB="45714"/>
                </a:tc>
              </a:tr>
              <a:tr h="370795">
                <a:tc>
                  <a:txBody>
                    <a:bodyPr/>
                    <a:lstStyle/>
                    <a:p>
                      <a:r>
                        <a:rPr lang="en-US" sz="1800" dirty="0" smtClean="0"/>
                        <a:t>I-squared</a:t>
                      </a:r>
                      <a:endParaRPr lang="en-US" sz="1800" dirty="0"/>
                    </a:p>
                  </a:txBody>
                  <a:tcPr marL="96443" marR="96443" marT="45714" marB="45714"/>
                </a:tc>
                <a:tc>
                  <a:txBody>
                    <a:bodyPr/>
                    <a:lstStyle/>
                    <a:p>
                      <a:endParaRPr lang="en-US" sz="1800" dirty="0"/>
                    </a:p>
                  </a:txBody>
                  <a:tcPr marL="96443" marR="96443" marT="45714" marB="45714"/>
                </a:tc>
                <a:tc>
                  <a:txBody>
                    <a:bodyPr/>
                    <a:lstStyle/>
                    <a:p>
                      <a:endParaRPr lang="en-US" sz="1800" dirty="0"/>
                    </a:p>
                  </a:txBody>
                  <a:tcPr marL="96443" marR="96443" marT="45714" marB="45714"/>
                </a:tc>
              </a:tr>
              <a:tr h="370795">
                <a:tc>
                  <a:txBody>
                    <a:bodyPr/>
                    <a:lstStyle/>
                    <a:p>
                      <a:endParaRPr lang="en-US" sz="1800"/>
                    </a:p>
                  </a:txBody>
                  <a:tcPr marL="96443" marR="96443" marT="45714" marB="45714"/>
                </a:tc>
                <a:tc>
                  <a:txBody>
                    <a:bodyPr/>
                    <a:lstStyle/>
                    <a:p>
                      <a:endParaRPr lang="en-US" sz="1800"/>
                    </a:p>
                  </a:txBody>
                  <a:tcPr marL="96443" marR="96443" marT="45714" marB="45714"/>
                </a:tc>
                <a:tc>
                  <a:txBody>
                    <a:bodyPr/>
                    <a:lstStyle/>
                    <a:p>
                      <a:endParaRPr lang="en-US" sz="1800"/>
                    </a:p>
                  </a:txBody>
                  <a:tcPr marL="96443" marR="96443" marT="45714" marB="45714"/>
                </a:tc>
              </a:tr>
            </a:tbl>
          </a:graphicData>
        </a:graphic>
      </p:graphicFrame>
      <p:sp>
        <p:nvSpPr>
          <p:cNvPr id="32804" name="TextBox 1"/>
          <p:cNvSpPr txBox="1">
            <a:spLocks noChangeArrowheads="1"/>
          </p:cNvSpPr>
          <p:nvPr/>
        </p:nvSpPr>
        <p:spPr bwMode="auto">
          <a:xfrm>
            <a:off x="838200" y="4724400"/>
            <a:ext cx="8305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I-squared does depend on the sample size of the included studies.  The random-effects variance has some size, which is indexed in units of the observed effect size (e.g., </a:t>
            </a:r>
            <a:r>
              <a:rPr lang="en-US" i="1"/>
              <a:t>r</a:t>
            </a:r>
            <a:r>
              <a:rPr lang="en-US"/>
              <a:t>).  The larger the sample size, the smaller the sampling variance, and thus the larger I-squared.  To me, the prediction interval is the most interpretable.</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a:latin typeface="Times New Roman" charset="0"/>
              </a:rPr>
              <a:t>Confidence intervals for tau and tau-squared</a:t>
            </a:r>
          </a:p>
        </p:txBody>
      </p:sp>
      <p:sp>
        <p:nvSpPr>
          <p:cNvPr id="33794" name="TextBox 2"/>
          <p:cNvSpPr txBox="1">
            <a:spLocks noChangeArrowheads="1"/>
          </p:cNvSpPr>
          <p:nvPr/>
        </p:nvSpPr>
        <p:spPr bwMode="auto">
          <a:xfrm>
            <a:off x="1143000" y="2286000"/>
            <a:ext cx="685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Insert ugly formulas here – or not.</a:t>
            </a:r>
          </a:p>
          <a:p>
            <a:r>
              <a:rPr lang="en-US"/>
              <a:t>Suffice it to say that confidence intervals can be computed for the random-effects variance estimates.</a:t>
            </a:r>
          </a:p>
        </p:txBody>
      </p:sp>
      <p:sp>
        <p:nvSpPr>
          <p:cNvPr id="2" name="TextBox 1"/>
          <p:cNvSpPr txBox="1"/>
          <p:nvPr/>
        </p:nvSpPr>
        <p:spPr>
          <a:xfrm>
            <a:off x="533400" y="3810000"/>
            <a:ext cx="8077200" cy="830997"/>
          </a:xfrm>
          <a:prstGeom prst="rect">
            <a:avLst/>
          </a:prstGeom>
          <a:noFill/>
        </p:spPr>
        <p:txBody>
          <a:bodyPr wrap="square" rtlCol="0">
            <a:spAutoFit/>
          </a:bodyPr>
          <a:lstStyle/>
          <a:p>
            <a:r>
              <a:rPr lang="en-US" dirty="0" smtClean="0"/>
              <a:t>In </a:t>
            </a:r>
            <a:r>
              <a:rPr lang="en-US" dirty="0" err="1" smtClean="0"/>
              <a:t>metafor</a:t>
            </a:r>
            <a:r>
              <a:rPr lang="en-US" dirty="0" smtClean="0"/>
              <a:t>, compute the results of the meta-analysis using </a:t>
            </a:r>
            <a:r>
              <a:rPr lang="en-US" dirty="0" err="1" smtClean="0"/>
              <a:t>rma</a:t>
            </a:r>
            <a:r>
              <a:rPr lang="en-US" dirty="0" smtClean="0"/>
              <a:t>.  Then ask for the confidence interval for the results.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dirty="0">
                <a:latin typeface="Times New Roman" charset="0"/>
              </a:rPr>
              <a:t>Prediction or Credibility </a:t>
            </a:r>
            <a:r>
              <a:rPr lang="en-US" dirty="0" smtClean="0">
                <a:latin typeface="Times New Roman" charset="0"/>
              </a:rPr>
              <a:t>Intervals - Higgins</a:t>
            </a:r>
            <a:endParaRPr lang="en-US" dirty="0">
              <a:latin typeface="Times New Roman" charset="0"/>
            </a:endParaRPr>
          </a:p>
        </p:txBody>
      </p:sp>
      <p:graphicFrame>
        <p:nvGraphicFramePr>
          <p:cNvPr id="34818" name="Object 2"/>
          <p:cNvGraphicFramePr>
            <a:graphicFrameLocks noChangeAspect="1"/>
          </p:cNvGraphicFramePr>
          <p:nvPr>
            <p:extLst>
              <p:ext uri="{D42A27DB-BD31-4B8C-83A1-F6EECF244321}">
                <p14:modId xmlns:p14="http://schemas.microsoft.com/office/powerpoint/2010/main" val="3437565937"/>
              </p:ext>
            </p:extLst>
          </p:nvPr>
        </p:nvGraphicFramePr>
        <p:xfrm>
          <a:off x="1905000" y="1981200"/>
          <a:ext cx="4508500" cy="762000"/>
        </p:xfrm>
        <a:graphic>
          <a:graphicData uri="http://schemas.openxmlformats.org/presentationml/2006/ole">
            <mc:AlternateContent xmlns:mc="http://schemas.openxmlformats.org/markup-compatibility/2006">
              <mc:Choice xmlns:v="urn:schemas-microsoft-com:vml" Requires="v">
                <p:oleObj spid="_x0000_s34834" name="Equation" r:id="rId4" imgW="1803400" imgH="304800" progId="Equation.3">
                  <p:embed/>
                </p:oleObj>
              </mc:Choice>
              <mc:Fallback>
                <p:oleObj name="Equation" r:id="rId4" imgW="1803400" imgH="304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981200"/>
                        <a:ext cx="45085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4819" name="TextBox 3"/>
          <p:cNvSpPr txBox="1">
            <a:spLocks noChangeArrowheads="1"/>
          </p:cNvSpPr>
          <p:nvPr/>
        </p:nvSpPr>
        <p:spPr bwMode="auto">
          <a:xfrm>
            <a:off x="685800" y="2895600"/>
            <a:ext cx="8001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t>Makes sense if random effects.</a:t>
            </a:r>
          </a:p>
          <a:p>
            <a:r>
              <a:rPr lang="en-US" i="1" dirty="0"/>
              <a:t>M</a:t>
            </a:r>
            <a:r>
              <a:rPr lang="en-US" dirty="0"/>
              <a:t> is the random effects mean (summary effect).</a:t>
            </a:r>
          </a:p>
          <a:p>
            <a:r>
              <a:rPr lang="en-US" dirty="0"/>
              <a:t>The value of </a:t>
            </a:r>
            <a:r>
              <a:rPr lang="en-US" i="1" dirty="0"/>
              <a:t>t</a:t>
            </a:r>
            <a:r>
              <a:rPr lang="en-US" dirty="0"/>
              <a:t> is from the </a:t>
            </a:r>
            <a:r>
              <a:rPr lang="en-US" i="1" dirty="0"/>
              <a:t>t</a:t>
            </a:r>
            <a:r>
              <a:rPr lang="en-US" dirty="0"/>
              <a:t> table with your alpha and </a:t>
            </a:r>
            <a:r>
              <a:rPr lang="en-US" i="1" dirty="0" err="1"/>
              <a:t>df</a:t>
            </a:r>
            <a:r>
              <a:rPr lang="en-US" i="1" dirty="0"/>
              <a:t> </a:t>
            </a:r>
            <a:r>
              <a:rPr lang="en-US" dirty="0"/>
              <a:t>equal to (</a:t>
            </a:r>
            <a:r>
              <a:rPr lang="en-US" i="1" dirty="0"/>
              <a:t>k</a:t>
            </a:r>
            <a:r>
              <a:rPr lang="en-US" dirty="0"/>
              <a:t>-2) where </a:t>
            </a:r>
            <a:r>
              <a:rPr lang="en-US" i="1" dirty="0"/>
              <a:t>k</a:t>
            </a:r>
            <a:r>
              <a:rPr lang="en-US" dirty="0"/>
              <a:t> is the number of independent effect sizes (studies).  The variance is the squared standard error of the RE summary effect</a:t>
            </a:r>
            <a:r>
              <a:rPr lang="en-US" dirty="0" smtClean="0"/>
              <a:t>.</a:t>
            </a:r>
          </a:p>
          <a:p>
            <a:endParaRPr lang="en-US" dirty="0"/>
          </a:p>
          <a:p>
            <a:r>
              <a:rPr lang="en-US" dirty="0" smtClean="0"/>
              <a:t>This is the prediction interval given in </a:t>
            </a:r>
            <a:r>
              <a:rPr lang="en-US" dirty="0" err="1" smtClean="0"/>
              <a:t>Borenstein</a:t>
            </a:r>
            <a:r>
              <a:rPr lang="en-US" dirty="0" smtClean="0"/>
              <a:t> et al. 2009</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dirty="0">
                <a:latin typeface="Times New Roman" charset="0"/>
              </a:rPr>
              <a:t>Prediction or Credibility </a:t>
            </a:r>
            <a:r>
              <a:rPr lang="en-US" dirty="0" smtClean="0">
                <a:latin typeface="Times New Roman" charset="0"/>
              </a:rPr>
              <a:t>Intervals - </a:t>
            </a:r>
            <a:r>
              <a:rPr lang="en-US" dirty="0" err="1" smtClean="0">
                <a:latin typeface="Times New Roman" charset="0"/>
              </a:rPr>
              <a:t>Metafor</a:t>
            </a:r>
            <a:endParaRPr lang="en-US" dirty="0">
              <a:latin typeface="Times New Roman" charset="0"/>
            </a:endParaRPr>
          </a:p>
        </p:txBody>
      </p:sp>
      <p:graphicFrame>
        <p:nvGraphicFramePr>
          <p:cNvPr id="5" name="Object 2"/>
          <p:cNvGraphicFramePr>
            <a:graphicFrameLocks noChangeAspect="1"/>
          </p:cNvGraphicFramePr>
          <p:nvPr>
            <p:extLst>
              <p:ext uri="{D42A27DB-BD31-4B8C-83A1-F6EECF244321}">
                <p14:modId xmlns:p14="http://schemas.microsoft.com/office/powerpoint/2010/main" val="2608456014"/>
              </p:ext>
            </p:extLst>
          </p:nvPr>
        </p:nvGraphicFramePr>
        <p:xfrm>
          <a:off x="2514600" y="1981200"/>
          <a:ext cx="4191000" cy="762000"/>
        </p:xfrm>
        <a:graphic>
          <a:graphicData uri="http://schemas.openxmlformats.org/presentationml/2006/ole">
            <mc:AlternateContent xmlns:mc="http://schemas.openxmlformats.org/markup-compatibility/2006">
              <mc:Choice xmlns:v="urn:schemas-microsoft-com:vml" Requires="v">
                <p:oleObj spid="_x0000_s1033" name="Equation" r:id="rId4" imgW="1676400" imgH="304800" progId="Equation.3">
                  <p:embed/>
                </p:oleObj>
              </mc:Choice>
              <mc:Fallback>
                <p:oleObj name="Equation" r:id="rId4" imgW="1676400" imgH="304800" progId="Equation.3">
                  <p:embed/>
                  <p:pic>
                    <p:nvPicPr>
                      <p:cNvPr id="0" name=""/>
                      <p:cNvPicPr>
                        <a:picLocks noChangeAspect="1" noChangeArrowheads="1"/>
                      </p:cNvPicPr>
                      <p:nvPr/>
                    </p:nvPicPr>
                    <p:blipFill>
                      <a:blip r:embed="rId5"/>
                      <a:srcRect/>
                      <a:stretch>
                        <a:fillRect/>
                      </a:stretch>
                    </p:blipFill>
                    <p:spPr bwMode="auto">
                      <a:xfrm>
                        <a:off x="2514600" y="1981200"/>
                        <a:ext cx="41910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TextBox 1"/>
          <p:cNvSpPr txBox="1"/>
          <p:nvPr/>
        </p:nvSpPr>
        <p:spPr>
          <a:xfrm>
            <a:off x="990601" y="3200400"/>
            <a:ext cx="7696200" cy="1938992"/>
          </a:xfrm>
          <a:prstGeom prst="rect">
            <a:avLst/>
          </a:prstGeom>
          <a:noFill/>
        </p:spPr>
        <p:txBody>
          <a:bodyPr wrap="square" rtlCol="0">
            <a:spAutoFit/>
          </a:bodyPr>
          <a:lstStyle/>
          <a:p>
            <a:r>
              <a:rPr lang="en-US" dirty="0" err="1" smtClean="0"/>
              <a:t>Metafor</a:t>
            </a:r>
            <a:r>
              <a:rPr lang="en-US" dirty="0" smtClean="0"/>
              <a:t> uses </a:t>
            </a:r>
            <a:r>
              <a:rPr lang="en-US" i="1" dirty="0" smtClean="0"/>
              <a:t>z </a:t>
            </a:r>
            <a:r>
              <a:rPr lang="en-US" dirty="0" smtClean="0"/>
              <a:t>rather than </a:t>
            </a:r>
            <a:r>
              <a:rPr lang="en-US" i="1" dirty="0" smtClean="0"/>
              <a:t>t</a:t>
            </a:r>
            <a:r>
              <a:rPr lang="en-US" dirty="0" smtClean="0"/>
              <a:t>.  To get the prediction interval for the mean in </a:t>
            </a:r>
            <a:r>
              <a:rPr lang="en-US" dirty="0" err="1" smtClean="0"/>
              <a:t>metafor</a:t>
            </a:r>
            <a:r>
              <a:rPr lang="en-US" dirty="0" smtClean="0"/>
              <a:t>, ask for ‘predict’ on the results.  If you want the Higgins version (which you probably do unless you have k&gt;100 studies), you will need to use Excel or some calculator to replace the critical value of </a:t>
            </a:r>
            <a:r>
              <a:rPr lang="en-US" i="1" dirty="0" smtClean="0"/>
              <a:t>z</a:t>
            </a:r>
            <a:r>
              <a:rPr lang="en-US" dirty="0" smtClean="0"/>
              <a:t> with </a:t>
            </a:r>
            <a:r>
              <a:rPr lang="en-US" i="1" dirty="0" smtClean="0"/>
              <a:t>t</a:t>
            </a:r>
            <a:r>
              <a:rPr lang="en-US" dirty="0" smtClean="0"/>
              <a:t>.</a:t>
            </a:r>
            <a:endParaRPr lang="en-US" dirty="0"/>
          </a:p>
        </p:txBody>
      </p:sp>
    </p:spTree>
    <p:extLst>
      <p:ext uri="{BB962C8B-B14F-4D97-AF65-F5344CB8AC3E}">
        <p14:creationId xmlns:p14="http://schemas.microsoft.com/office/powerpoint/2010/main" val="18511399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Examples</a:t>
            </a:r>
            <a:endParaRPr lang="en-US" dirty="0"/>
          </a:p>
        </p:txBody>
      </p:sp>
      <p:sp>
        <p:nvSpPr>
          <p:cNvPr id="3" name="Content Placeholder 2"/>
          <p:cNvSpPr>
            <a:spLocks noGrp="1"/>
          </p:cNvSpPr>
          <p:nvPr>
            <p:ph idx="1"/>
          </p:nvPr>
        </p:nvSpPr>
        <p:spPr/>
        <p:txBody>
          <a:bodyPr/>
          <a:lstStyle/>
          <a:p>
            <a:r>
              <a:rPr lang="en-US" dirty="0" smtClean="0"/>
              <a:t>Example in </a:t>
            </a:r>
            <a:r>
              <a:rPr lang="en-US" i="1" dirty="0" smtClean="0"/>
              <a:t>d</a:t>
            </a:r>
          </a:p>
          <a:p>
            <a:r>
              <a:rPr lang="en-US" dirty="0" smtClean="0"/>
              <a:t>Example in </a:t>
            </a:r>
            <a:r>
              <a:rPr lang="en-US" i="1" dirty="0" smtClean="0"/>
              <a:t>r</a:t>
            </a:r>
            <a:r>
              <a:rPr lang="en-US" dirty="0" smtClean="0"/>
              <a:t> (transformed to </a:t>
            </a:r>
            <a:r>
              <a:rPr lang="en-US" i="1" dirty="0" smtClean="0"/>
              <a:t>z</a:t>
            </a:r>
            <a:r>
              <a:rPr lang="en-US" dirty="0" smtClean="0"/>
              <a:t>)</a:t>
            </a:r>
          </a:p>
          <a:p>
            <a:r>
              <a:rPr lang="en-US" dirty="0" smtClean="0"/>
              <a:t>Then the Class Exercise</a:t>
            </a:r>
          </a:p>
          <a:p>
            <a:endParaRPr lang="en-US" dirty="0"/>
          </a:p>
        </p:txBody>
      </p:sp>
    </p:spTree>
    <p:extLst>
      <p:ext uri="{BB962C8B-B14F-4D97-AF65-F5344CB8AC3E}">
        <p14:creationId xmlns:p14="http://schemas.microsoft.com/office/powerpoint/2010/main" val="23072572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a:t>
            </a:r>
            <a:r>
              <a:rPr lang="en-US" dirty="0" err="1" smtClean="0"/>
              <a:t>Borenstein</a:t>
            </a:r>
            <a:r>
              <a:rPr lang="en-US" dirty="0" smtClean="0"/>
              <a:t>)</a:t>
            </a:r>
            <a:endParaRPr lang="en-US" dirty="0"/>
          </a:p>
        </p:txBody>
      </p:sp>
      <p:pic>
        <p:nvPicPr>
          <p:cNvPr id="4" name="Content Placeholder 3" descr="Screen Shot 2015-02-19 at 3.59.37 PM.png"/>
          <p:cNvPicPr>
            <a:picLocks noGrp="1" noChangeAspect="1"/>
          </p:cNvPicPr>
          <p:nvPr>
            <p:ph idx="1"/>
          </p:nvPr>
        </p:nvPicPr>
        <p:blipFill>
          <a:blip r:embed="rId2">
            <a:extLst>
              <a:ext uri="{28A0092B-C50C-407E-A947-70E740481C1C}">
                <a14:useLocalDpi xmlns:a14="http://schemas.microsoft.com/office/drawing/2010/main" val="0"/>
              </a:ext>
            </a:extLst>
          </a:blip>
          <a:srcRect t="-92384" b="-92384"/>
          <a:stretch>
            <a:fillRect/>
          </a:stretch>
        </p:blipFill>
        <p:spPr>
          <a:xfrm>
            <a:off x="-56463" y="29732"/>
            <a:ext cx="9200463" cy="5102492"/>
          </a:xfrm>
        </p:spPr>
      </p:pic>
      <p:sp>
        <p:nvSpPr>
          <p:cNvPr id="5" name="TextBox 4"/>
          <p:cNvSpPr txBox="1"/>
          <p:nvPr/>
        </p:nvSpPr>
        <p:spPr>
          <a:xfrm>
            <a:off x="533400" y="4038600"/>
            <a:ext cx="4911320" cy="461665"/>
          </a:xfrm>
          <a:prstGeom prst="rect">
            <a:avLst/>
          </a:prstGeom>
          <a:noFill/>
        </p:spPr>
        <p:txBody>
          <a:bodyPr wrap="none" rtlCol="0">
            <a:spAutoFit/>
          </a:bodyPr>
          <a:lstStyle/>
          <a:p>
            <a:r>
              <a:rPr lang="en-US" dirty="0" smtClean="0"/>
              <a:t>Data from </a:t>
            </a:r>
            <a:r>
              <a:rPr lang="en-US" dirty="0" err="1" smtClean="0"/>
              <a:t>Borenstein</a:t>
            </a:r>
            <a:r>
              <a:rPr lang="en-US" dirty="0" smtClean="0"/>
              <a:t> et al., 209, p. 88</a:t>
            </a:r>
            <a:endParaRPr lang="en-US" dirty="0"/>
          </a:p>
        </p:txBody>
      </p:sp>
    </p:spTree>
    <p:extLst>
      <p:ext uri="{BB962C8B-B14F-4D97-AF65-F5344CB8AC3E}">
        <p14:creationId xmlns:p14="http://schemas.microsoft.com/office/powerpoint/2010/main" val="29656151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a:t>
            </a:r>
            <a:r>
              <a:rPr lang="en-US" dirty="0" err="1" smtClean="0"/>
              <a:t>metafor</a:t>
            </a:r>
            <a:endParaRPr lang="en-US" dirty="0"/>
          </a:p>
        </p:txBody>
      </p:sp>
      <p:pic>
        <p:nvPicPr>
          <p:cNvPr id="9" name="Content Placeholder 8" descr="Screen Shot 2015-03-04 at 2.54.00 PM.png"/>
          <p:cNvPicPr>
            <a:picLocks noGrp="1" noChangeAspect="1"/>
          </p:cNvPicPr>
          <p:nvPr>
            <p:ph idx="1"/>
          </p:nvPr>
        </p:nvPicPr>
        <p:blipFill>
          <a:blip r:embed="rId2">
            <a:extLst>
              <a:ext uri="{28A0092B-C50C-407E-A947-70E740481C1C}">
                <a14:useLocalDpi xmlns:a14="http://schemas.microsoft.com/office/drawing/2010/main" val="0"/>
              </a:ext>
            </a:extLst>
          </a:blip>
          <a:srcRect t="-22694" b="-22694"/>
          <a:stretch>
            <a:fillRect/>
          </a:stretch>
        </p:blipFill>
        <p:spPr>
          <a:xfrm>
            <a:off x="-61707" y="762000"/>
            <a:ext cx="9205707" cy="5105400"/>
          </a:xfrm>
        </p:spPr>
      </p:pic>
      <p:sp>
        <p:nvSpPr>
          <p:cNvPr id="5" name="TextBox 4"/>
          <p:cNvSpPr txBox="1"/>
          <p:nvPr/>
        </p:nvSpPr>
        <p:spPr>
          <a:xfrm>
            <a:off x="5257800" y="3124200"/>
            <a:ext cx="3886200" cy="1569660"/>
          </a:xfrm>
          <a:prstGeom prst="rect">
            <a:avLst/>
          </a:prstGeom>
          <a:noFill/>
        </p:spPr>
        <p:txBody>
          <a:bodyPr wrap="square" rtlCol="0">
            <a:spAutoFit/>
          </a:bodyPr>
          <a:lstStyle/>
          <a:p>
            <a:r>
              <a:rPr lang="en-US" dirty="0" smtClean="0"/>
              <a:t>Note tau and the standard error of the mean.  You will need these for computing the Higgins prediction interval.</a:t>
            </a:r>
            <a:endParaRPr lang="en-US" dirty="0"/>
          </a:p>
        </p:txBody>
      </p:sp>
      <p:sp>
        <p:nvSpPr>
          <p:cNvPr id="7" name="Rectangle 6"/>
          <p:cNvSpPr/>
          <p:nvPr/>
        </p:nvSpPr>
        <p:spPr>
          <a:xfrm>
            <a:off x="990600" y="4419600"/>
            <a:ext cx="762000" cy="685800"/>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038600" y="2514600"/>
            <a:ext cx="762000" cy="533400"/>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31056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Confidence Intervals</a:t>
            </a:r>
            <a:endParaRPr lang="en-US" dirty="0"/>
          </a:p>
        </p:txBody>
      </p:sp>
      <p:pic>
        <p:nvPicPr>
          <p:cNvPr id="4" name="Content Placeholder 3" descr="Screen Shot 2015-03-04 at 2.37.35 PM.png"/>
          <p:cNvPicPr>
            <a:picLocks noGrp="1" noChangeAspect="1"/>
          </p:cNvPicPr>
          <p:nvPr>
            <p:ph idx="1"/>
          </p:nvPr>
        </p:nvPicPr>
        <p:blipFill>
          <a:blip r:embed="rId2">
            <a:extLst>
              <a:ext uri="{28A0092B-C50C-407E-A947-70E740481C1C}">
                <a14:useLocalDpi xmlns:a14="http://schemas.microsoft.com/office/drawing/2010/main" val="0"/>
              </a:ext>
            </a:extLst>
          </a:blip>
          <a:srcRect l="8106" r="8106"/>
          <a:stretch>
            <a:fillRect/>
          </a:stretch>
        </p:blipFill>
        <p:spPr>
          <a:xfrm>
            <a:off x="1447800" y="1676400"/>
            <a:ext cx="6172200" cy="3423045"/>
          </a:xfrm>
        </p:spPr>
      </p:pic>
    </p:spTree>
    <p:extLst>
      <p:ext uri="{BB962C8B-B14F-4D97-AF65-F5344CB8AC3E}">
        <p14:creationId xmlns:p14="http://schemas.microsoft.com/office/powerpoint/2010/main" val="7297563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the </a:t>
            </a:r>
            <a:r>
              <a:rPr lang="en-US" dirty="0" err="1" smtClean="0"/>
              <a:t>metafor</a:t>
            </a:r>
            <a:r>
              <a:rPr lang="en-US" dirty="0" smtClean="0"/>
              <a:t> Pred. Int.</a:t>
            </a:r>
            <a:endParaRPr lang="en-US" dirty="0"/>
          </a:p>
        </p:txBody>
      </p:sp>
      <p:sp>
        <p:nvSpPr>
          <p:cNvPr id="5" name="TextBox 4"/>
          <p:cNvSpPr txBox="1"/>
          <p:nvPr/>
        </p:nvSpPr>
        <p:spPr>
          <a:xfrm>
            <a:off x="381000" y="2895600"/>
            <a:ext cx="8458200" cy="3785652"/>
          </a:xfrm>
          <a:prstGeom prst="rect">
            <a:avLst/>
          </a:prstGeom>
          <a:noFill/>
        </p:spPr>
        <p:txBody>
          <a:bodyPr wrap="square" rtlCol="0">
            <a:spAutoFit/>
          </a:bodyPr>
          <a:lstStyle/>
          <a:p>
            <a:r>
              <a:rPr lang="en-US" dirty="0" smtClean="0"/>
              <a:t>Note the difference between the confidence interval and the prediction interval (credibility interval).  A large REVC makes a big difference.  I prefer the prediction interval for interpretation of the magnitude of variability because it is expressed in the range of outcomes you expect to see in the metric of the observed effect sizes.  In this case, it would be reasonable, based on the evidence, to see true standardized mean differences from about -0.07 to .79.  This is more interpretable than I-squared = 54 percent.  However, note that the CI for tau-squared is large, so take this interval with a grain of salt.</a:t>
            </a:r>
            <a:endParaRPr lang="en-US" dirty="0"/>
          </a:p>
        </p:txBody>
      </p:sp>
      <p:pic>
        <p:nvPicPr>
          <p:cNvPr id="7" name="Content Placeholder 6" descr="Screen Shot 2015-03-04 at 2.56.43 PM.png"/>
          <p:cNvPicPr>
            <a:picLocks noGrp="1" noChangeAspect="1"/>
          </p:cNvPicPr>
          <p:nvPr>
            <p:ph idx="1"/>
          </p:nvPr>
        </p:nvPicPr>
        <p:blipFill>
          <a:blip r:embed="rId2">
            <a:extLst>
              <a:ext uri="{28A0092B-C50C-407E-A947-70E740481C1C}">
                <a14:useLocalDpi xmlns:a14="http://schemas.microsoft.com/office/drawing/2010/main" val="0"/>
              </a:ext>
            </a:extLst>
          </a:blip>
          <a:srcRect t="-107447" b="-107447"/>
          <a:stretch>
            <a:fillRect/>
          </a:stretch>
        </p:blipFill>
        <p:spPr>
          <a:xfrm>
            <a:off x="990600" y="152400"/>
            <a:ext cx="6858000" cy="3803383"/>
          </a:xfrm>
        </p:spPr>
      </p:pic>
    </p:spTree>
    <p:extLst>
      <p:ext uri="{BB962C8B-B14F-4D97-AF65-F5344CB8AC3E}">
        <p14:creationId xmlns:p14="http://schemas.microsoft.com/office/powerpoint/2010/main" val="10188691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dirty="0">
                <a:latin typeface="Goudy Old Style" charset="0"/>
              </a:rPr>
              <a:t>Compute </a:t>
            </a:r>
            <a:r>
              <a:rPr lang="en-US" dirty="0" smtClean="0">
                <a:latin typeface="Goudy Old Style" charset="0"/>
              </a:rPr>
              <a:t>Higgins Pred. Int.</a:t>
            </a:r>
            <a:endParaRPr lang="en-US" dirty="0">
              <a:latin typeface="Goudy Old Style" charset="0"/>
            </a:endParaRPr>
          </a:p>
        </p:txBody>
      </p:sp>
      <p:sp>
        <p:nvSpPr>
          <p:cNvPr id="37933" name="TextBox 4"/>
          <p:cNvSpPr txBox="1">
            <a:spLocks noChangeArrowheads="1"/>
          </p:cNvSpPr>
          <p:nvPr/>
        </p:nvSpPr>
        <p:spPr bwMode="auto">
          <a:xfrm>
            <a:off x="914400" y="5562600"/>
            <a:ext cx="807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Note that </a:t>
            </a:r>
            <a:r>
              <a:rPr lang="en-US" i="1"/>
              <a:t>metafor</a:t>
            </a:r>
            <a:r>
              <a:rPr lang="en-US"/>
              <a:t> is using </a:t>
            </a:r>
            <a:r>
              <a:rPr lang="en-US" i="1"/>
              <a:t>z</a:t>
            </a:r>
            <a:r>
              <a:rPr lang="en-US"/>
              <a:t>, not </a:t>
            </a:r>
            <a:r>
              <a:rPr lang="en-US" i="1"/>
              <a:t>t</a:t>
            </a:r>
            <a:r>
              <a:rPr lang="en-US"/>
              <a:t>, in computing the prediction interval.  If you want to use Higgins methods, compute in Excel from estimates provided in metafor.  See my spreadsheet</a:t>
            </a:r>
          </a:p>
        </p:txBody>
      </p:sp>
      <p:pic>
        <p:nvPicPr>
          <p:cNvPr id="2" name="Picture 1" descr="Screen Shot 2015-03-04 at 3.16.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345197"/>
            <a:ext cx="8153400" cy="427475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atin typeface="Goudy Old Style" charset="0"/>
              </a:rPr>
              <a:t>Fixed Effects</a:t>
            </a:r>
          </a:p>
        </p:txBody>
      </p:sp>
      <p:pic>
        <p:nvPicPr>
          <p:cNvPr id="24578" name="Content Placeholder 3" descr="Screen Shot 2015-02-04 at 2.47.15 PM.png"/>
          <p:cNvPicPr>
            <a:picLocks noGrp="1" noChangeAspect="1"/>
          </p:cNvPicPr>
          <p:nvPr>
            <p:ph idx="1"/>
          </p:nvPr>
        </p:nvPicPr>
        <p:blipFill>
          <a:blip r:embed="rId2" cstate="email">
            <a:extLst>
              <a:ext uri="{28A0092B-C50C-407E-A947-70E740481C1C}">
                <a14:useLocalDpi xmlns:a14="http://schemas.microsoft.com/office/drawing/2010/main" val="0"/>
              </a:ext>
            </a:extLst>
          </a:blip>
          <a:srcRect l="-24876" r="-24876"/>
          <a:stretch>
            <a:fillRect/>
          </a:stretch>
        </p:blipFill>
        <p:spPr>
          <a:xfrm>
            <a:off x="-1143000" y="1676400"/>
            <a:ext cx="7313613" cy="4056063"/>
          </a:xfrm>
        </p:spPr>
      </p:pic>
      <p:sp>
        <p:nvSpPr>
          <p:cNvPr id="24579" name="TextBox 4"/>
          <p:cNvSpPr txBox="1">
            <a:spLocks noChangeArrowheads="1"/>
          </p:cNvSpPr>
          <p:nvPr/>
        </p:nvSpPr>
        <p:spPr bwMode="auto">
          <a:xfrm>
            <a:off x="914400" y="6248400"/>
            <a:ext cx="4295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Borenstein et al., 2009, pp. 64-65</a:t>
            </a:r>
          </a:p>
        </p:txBody>
      </p:sp>
      <p:pic>
        <p:nvPicPr>
          <p:cNvPr id="24580" name="Picture 5" descr="Screen Shot 2015-02-04 at 2.50.34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752600"/>
            <a:ext cx="46482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a:t>
            </a:r>
            <a:endParaRPr lang="en-US" dirty="0"/>
          </a:p>
        </p:txBody>
      </p:sp>
      <p:sp>
        <p:nvSpPr>
          <p:cNvPr id="3" name="Content Placeholder 2"/>
          <p:cNvSpPr>
            <a:spLocks noGrp="1"/>
          </p:cNvSpPr>
          <p:nvPr>
            <p:ph idx="1"/>
          </p:nvPr>
        </p:nvSpPr>
        <p:spPr/>
        <p:txBody>
          <a:bodyPr/>
          <a:lstStyle/>
          <a:p>
            <a:r>
              <a:rPr lang="en-US" dirty="0" smtClean="0"/>
              <a:t>McLeod 2007</a:t>
            </a:r>
          </a:p>
          <a:p>
            <a:r>
              <a:rPr lang="en-US" dirty="0" smtClean="0"/>
              <a:t>Correlation between parenting style and child depression</a:t>
            </a:r>
          </a:p>
          <a:p>
            <a:endParaRPr lang="en-US" dirty="0"/>
          </a:p>
        </p:txBody>
      </p:sp>
      <p:pic>
        <p:nvPicPr>
          <p:cNvPr id="4" name="Picture 3" descr="Screen Shot 2015-03-05 at 9.34.1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04" y="3429000"/>
            <a:ext cx="8915400" cy="2336800"/>
          </a:xfrm>
          <a:prstGeom prst="rect">
            <a:avLst/>
          </a:prstGeom>
        </p:spPr>
      </p:pic>
    </p:spTree>
    <p:extLst>
      <p:ext uri="{BB962C8B-B14F-4D97-AF65-F5344CB8AC3E}">
        <p14:creationId xmlns:p14="http://schemas.microsoft.com/office/powerpoint/2010/main" val="3918276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a:t>
            </a:r>
            <a:r>
              <a:rPr lang="en-US" dirty="0" err="1" smtClean="0"/>
              <a:t>metafor</a:t>
            </a:r>
            <a:endParaRPr lang="en-US" dirty="0"/>
          </a:p>
        </p:txBody>
      </p:sp>
      <p:pic>
        <p:nvPicPr>
          <p:cNvPr id="4" name="Content Placeholder 3" descr="Screen Shot 2015-03-05 at 9.35.22 AM.png"/>
          <p:cNvPicPr>
            <a:picLocks noGrp="1" noChangeAspect="1"/>
          </p:cNvPicPr>
          <p:nvPr>
            <p:ph idx="1"/>
          </p:nvPr>
        </p:nvPicPr>
        <p:blipFill>
          <a:blip r:embed="rId2">
            <a:extLst>
              <a:ext uri="{28A0092B-C50C-407E-A947-70E740481C1C}">
                <a14:useLocalDpi xmlns:a14="http://schemas.microsoft.com/office/drawing/2010/main" val="0"/>
              </a:ext>
            </a:extLst>
          </a:blip>
          <a:srcRect t="1598" b="1598"/>
          <a:stretch>
            <a:fillRect/>
          </a:stretch>
        </p:blipFill>
        <p:spPr>
          <a:xfrm>
            <a:off x="121496" y="1295400"/>
            <a:ext cx="8930910" cy="4953000"/>
          </a:xfrm>
        </p:spPr>
      </p:pic>
      <p:sp>
        <p:nvSpPr>
          <p:cNvPr id="5" name="TextBox 4"/>
          <p:cNvSpPr txBox="1"/>
          <p:nvPr/>
        </p:nvSpPr>
        <p:spPr>
          <a:xfrm>
            <a:off x="1828800" y="1524000"/>
            <a:ext cx="6769752" cy="461665"/>
          </a:xfrm>
          <a:prstGeom prst="rect">
            <a:avLst/>
          </a:prstGeom>
          <a:noFill/>
        </p:spPr>
        <p:txBody>
          <a:bodyPr wrap="none" rtlCol="0">
            <a:spAutoFit/>
          </a:bodyPr>
          <a:lstStyle/>
          <a:p>
            <a:r>
              <a:rPr lang="en-US" dirty="0" smtClean="0"/>
              <a:t>Note I could have input z and v from the Excel file…</a:t>
            </a:r>
            <a:endParaRPr lang="en-US" dirty="0"/>
          </a:p>
        </p:txBody>
      </p:sp>
    </p:spTree>
    <p:extLst>
      <p:ext uri="{BB962C8B-B14F-4D97-AF65-F5344CB8AC3E}">
        <p14:creationId xmlns:p14="http://schemas.microsoft.com/office/powerpoint/2010/main" val="766535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atin typeface="Goudy Old Style" charset="0"/>
              </a:rPr>
              <a:t>Prediction Interval</a:t>
            </a:r>
          </a:p>
        </p:txBody>
      </p:sp>
      <p:sp>
        <p:nvSpPr>
          <p:cNvPr id="50178" name="Content Placeholder 2"/>
          <p:cNvSpPr>
            <a:spLocks noGrp="1"/>
          </p:cNvSpPr>
          <p:nvPr>
            <p:ph idx="1"/>
          </p:nvPr>
        </p:nvSpPr>
        <p:spPr/>
        <p:txBody>
          <a:bodyPr/>
          <a:lstStyle/>
          <a:p>
            <a:pPr marL="0" indent="0">
              <a:buFontTx/>
              <a:buNone/>
              <a:defRPr/>
            </a:pPr>
            <a:endParaRPr lang="sk-SK" dirty="0">
              <a:latin typeface="Goudy Old Style" charset="0"/>
            </a:endParaRPr>
          </a:p>
          <a:p>
            <a:pPr>
              <a:defRPr/>
            </a:pPr>
            <a:endParaRPr lang="en-US" dirty="0">
              <a:latin typeface="Goudy Old Style" charset="0"/>
            </a:endParaRPr>
          </a:p>
        </p:txBody>
      </p:sp>
      <p:pic>
        <p:nvPicPr>
          <p:cNvPr id="2" name="Picture 1" descr="Screen Shot 2015-03-05 at 9.40.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524000"/>
            <a:ext cx="4876800" cy="1450948"/>
          </a:xfrm>
          <a:prstGeom prst="rect">
            <a:avLst/>
          </a:prstGeom>
        </p:spPr>
      </p:pic>
      <p:sp>
        <p:nvSpPr>
          <p:cNvPr id="3" name="TextBox 2"/>
          <p:cNvSpPr txBox="1"/>
          <p:nvPr/>
        </p:nvSpPr>
        <p:spPr>
          <a:xfrm>
            <a:off x="838200" y="3429000"/>
            <a:ext cx="8153400" cy="830997"/>
          </a:xfrm>
          <a:prstGeom prst="rect">
            <a:avLst/>
          </a:prstGeom>
          <a:noFill/>
        </p:spPr>
        <p:txBody>
          <a:bodyPr wrap="square" rtlCol="0">
            <a:spAutoFit/>
          </a:bodyPr>
          <a:lstStyle/>
          <a:p>
            <a:r>
              <a:rPr lang="en-US" dirty="0" smtClean="0"/>
              <a:t>Because we analyzed in z, we need to translate back to r.  Also we don’t have Higgins’ prediction interval.  So let’s compute.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Translate back r from z</a:t>
            </a:r>
            <a:endParaRPr lang="en-US" dirty="0"/>
          </a:p>
        </p:txBody>
      </p:sp>
      <p:pic>
        <p:nvPicPr>
          <p:cNvPr id="4" name="Content Placeholder 3" descr="Screen Shot 2015-03-05 at 9.46.46 AM.png"/>
          <p:cNvPicPr>
            <a:picLocks noGrp="1" noChangeAspect="1"/>
          </p:cNvPicPr>
          <p:nvPr>
            <p:ph idx="1"/>
          </p:nvPr>
        </p:nvPicPr>
        <p:blipFill>
          <a:blip r:embed="rId2">
            <a:extLst>
              <a:ext uri="{28A0092B-C50C-407E-A947-70E740481C1C}">
                <a14:useLocalDpi xmlns:a14="http://schemas.microsoft.com/office/drawing/2010/main" val="0"/>
              </a:ext>
            </a:extLst>
          </a:blip>
          <a:srcRect t="1325" b="1325"/>
          <a:stretch>
            <a:fillRect/>
          </a:stretch>
        </p:blipFill>
        <p:spPr>
          <a:xfrm>
            <a:off x="152400" y="1312540"/>
            <a:ext cx="8762606" cy="4859660"/>
          </a:xfrm>
        </p:spPr>
      </p:pic>
    </p:spTree>
    <p:extLst>
      <p:ext uri="{BB962C8B-B14F-4D97-AF65-F5344CB8AC3E}">
        <p14:creationId xmlns:p14="http://schemas.microsoft.com/office/powerpoint/2010/main" val="3274904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dirty="0" smtClean="0">
                <a:latin typeface="Goudy Old Style" charset="0"/>
              </a:rPr>
              <a:t>Class Exercise</a:t>
            </a:r>
            <a:endParaRPr lang="en-US" dirty="0">
              <a:latin typeface="Goudy Old Style" charset="0"/>
            </a:endParaRPr>
          </a:p>
        </p:txBody>
      </p:sp>
      <p:sp>
        <p:nvSpPr>
          <p:cNvPr id="38914" name="Content Placeholder 2"/>
          <p:cNvSpPr>
            <a:spLocks noGrp="1"/>
          </p:cNvSpPr>
          <p:nvPr>
            <p:ph idx="1"/>
          </p:nvPr>
        </p:nvSpPr>
        <p:spPr/>
        <p:txBody>
          <a:bodyPr/>
          <a:lstStyle/>
          <a:p>
            <a:pPr eaLnBrk="1" hangingPunct="1"/>
            <a:r>
              <a:rPr lang="en-US" dirty="0">
                <a:latin typeface="Goudy Old Style" charset="0"/>
              </a:rPr>
              <a:t>Use the </a:t>
            </a:r>
            <a:r>
              <a:rPr lang="en-US" dirty="0" smtClean="0">
                <a:latin typeface="Goudy Old Style" charset="0"/>
              </a:rPr>
              <a:t>McDaniel data (</a:t>
            </a:r>
            <a:r>
              <a:rPr lang="en-US" dirty="0"/>
              <a:t>dat.mcdaniel1994 </a:t>
            </a:r>
            <a:r>
              <a:rPr lang="en-US" dirty="0" smtClean="0">
                <a:latin typeface="Goudy Old Style" charset="0"/>
              </a:rPr>
              <a:t>) </a:t>
            </a:r>
            <a:r>
              <a:rPr lang="en-US" dirty="0">
                <a:latin typeface="Goudy Old Style" charset="0"/>
              </a:rPr>
              <a:t>to compute I-squared and the prediction interval (both </a:t>
            </a:r>
            <a:r>
              <a:rPr lang="en-US" i="1" dirty="0">
                <a:latin typeface="Goudy Old Style" charset="0"/>
              </a:rPr>
              <a:t>z</a:t>
            </a:r>
            <a:r>
              <a:rPr lang="en-US" dirty="0">
                <a:latin typeface="Goudy Old Style" charset="0"/>
              </a:rPr>
              <a:t> and </a:t>
            </a:r>
            <a:r>
              <a:rPr lang="en-US" i="1" dirty="0">
                <a:latin typeface="Goudy Old Style" charset="0"/>
              </a:rPr>
              <a:t>t</a:t>
            </a:r>
            <a:r>
              <a:rPr lang="en-US" dirty="0">
                <a:latin typeface="Goudy Old Style" charset="0"/>
              </a:rPr>
              <a:t>-based) for these data. </a:t>
            </a:r>
            <a:r>
              <a:rPr lang="en-US" dirty="0" smtClean="0">
                <a:latin typeface="Goudy Old Style" charset="0"/>
              </a:rPr>
              <a:t>Compute using ZCOR and translate prediction intervals </a:t>
            </a:r>
            <a:r>
              <a:rPr lang="en-US" smtClean="0">
                <a:latin typeface="Goudy Old Style" charset="0"/>
              </a:rPr>
              <a:t>back into R. </a:t>
            </a:r>
            <a:endParaRPr lang="en-US" dirty="0">
              <a:latin typeface="Goudy Old Style" charset="0"/>
            </a:endParaRPr>
          </a:p>
          <a:p>
            <a:pPr eaLnBrk="1" hangingPunct="1"/>
            <a:r>
              <a:rPr lang="en-US" dirty="0">
                <a:latin typeface="Goudy Old Style" charset="0"/>
              </a:rPr>
              <a:t>If the effect sizes are correlations between </a:t>
            </a:r>
            <a:r>
              <a:rPr lang="en-US" dirty="0" smtClean="0">
                <a:latin typeface="Goudy Old Style" charset="0"/>
              </a:rPr>
              <a:t>job interview scores and job performance criteria, </a:t>
            </a:r>
            <a:r>
              <a:rPr lang="en-US" dirty="0">
                <a:latin typeface="Goudy Old Style" charset="0"/>
              </a:rPr>
              <a:t>what is your interpretation of the result?</a:t>
            </a:r>
          </a:p>
          <a:p>
            <a:pPr lvl="1" eaLnBrk="1" hangingPunct="1"/>
            <a:r>
              <a:rPr lang="en-US" dirty="0">
                <a:latin typeface="Goudy Old Style" charset="0"/>
              </a:rPr>
              <a:t>Interpretation of the overall mean</a:t>
            </a:r>
          </a:p>
          <a:p>
            <a:pPr lvl="1" eaLnBrk="1" hangingPunct="1"/>
            <a:r>
              <a:rPr lang="en-US" dirty="0">
                <a:latin typeface="Goudy Old Style" charset="0"/>
              </a:rPr>
              <a:t>Interpretation of the amount of </a:t>
            </a:r>
            <a:r>
              <a:rPr lang="en-US" dirty="0" err="1">
                <a:latin typeface="Goudy Old Style" charset="0"/>
              </a:rPr>
              <a:t>variablility</a:t>
            </a:r>
            <a:endParaRPr lang="en-US" dirty="0">
              <a:latin typeface="Goudy Old Style" charset="0"/>
            </a:endParaRPr>
          </a:p>
          <a:p>
            <a:pPr lvl="1" eaLnBrk="1" hangingPunct="1"/>
            <a:r>
              <a:rPr lang="en-US" dirty="0">
                <a:latin typeface="Goudy Old Style" charset="0"/>
              </a:rPr>
              <a:t>Interpretation of the prediction interval</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atin typeface="Goudy Old Style" charset="0"/>
              </a:rPr>
              <a:t>Random Effects</a:t>
            </a:r>
          </a:p>
        </p:txBody>
      </p:sp>
      <p:pic>
        <p:nvPicPr>
          <p:cNvPr id="25602" name="Content Placeholder 3" descr="Screen Shot 2015-02-04 at 2.53.18 PM.png"/>
          <p:cNvPicPr>
            <a:picLocks noGrp="1" noChangeAspect="1"/>
          </p:cNvPicPr>
          <p:nvPr>
            <p:ph idx="1"/>
          </p:nvPr>
        </p:nvPicPr>
        <p:blipFill>
          <a:blip r:embed="rId2">
            <a:extLst>
              <a:ext uri="{28A0092B-C50C-407E-A947-70E740481C1C}">
                <a14:useLocalDpi xmlns:a14="http://schemas.microsoft.com/office/drawing/2010/main" val="0"/>
              </a:ext>
            </a:extLst>
          </a:blip>
          <a:srcRect t="13007" b="13007"/>
          <a:stretch>
            <a:fillRect/>
          </a:stretch>
        </p:blipFill>
        <p:spPr/>
      </p:pic>
      <p:sp>
        <p:nvSpPr>
          <p:cNvPr id="25603" name="TextBox 4"/>
          <p:cNvSpPr txBox="1">
            <a:spLocks noChangeArrowheads="1"/>
          </p:cNvSpPr>
          <p:nvPr/>
        </p:nvSpPr>
        <p:spPr bwMode="auto">
          <a:xfrm>
            <a:off x="2895600" y="6172200"/>
            <a:ext cx="3808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Borenstein et al., 2009, p. 72.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atin typeface="Goudy Old Style" charset="0"/>
              </a:rPr>
              <a:t>Typical Model</a:t>
            </a:r>
          </a:p>
        </p:txBody>
      </p:sp>
      <p:sp>
        <p:nvSpPr>
          <p:cNvPr id="26626" name="Content Placeholder 2"/>
          <p:cNvSpPr>
            <a:spLocks noGrp="1"/>
          </p:cNvSpPr>
          <p:nvPr>
            <p:ph idx="1"/>
          </p:nvPr>
        </p:nvSpPr>
        <p:spPr/>
        <p:txBody>
          <a:bodyPr/>
          <a:lstStyle/>
          <a:p>
            <a:r>
              <a:rPr lang="en-US">
                <a:latin typeface="Goudy Old Style" charset="0"/>
              </a:rPr>
              <a:t>In most applications of meta-analysis, we want to infer things about a class of studies, only some of which we are able to observe.  The inference we typically want is random-effects.</a:t>
            </a:r>
          </a:p>
          <a:p>
            <a:r>
              <a:rPr lang="en-US">
                <a:latin typeface="Goudy Old Style" charset="0"/>
              </a:rPr>
              <a:t>In most meta-analyses, there is a good deal of variability after accounting for sampling error.  The model we typically want is varying coefficients (a model that computes the REVC).</a:t>
            </a:r>
          </a:p>
          <a:p>
            <a:r>
              <a:rPr lang="en-US">
                <a:latin typeface="Goudy Old Style" charset="0"/>
              </a:rPr>
              <a:t>There are always exceptions to rules, but this is the default position.</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a:latin typeface="Times New Roman" charset="0"/>
              </a:rPr>
              <a:t>Homogeneity Test </a:t>
            </a:r>
          </a:p>
        </p:txBody>
      </p:sp>
      <p:graphicFrame>
        <p:nvGraphicFramePr>
          <p:cNvPr id="27650" name="Object 5"/>
          <p:cNvGraphicFramePr>
            <a:graphicFrameLocks noChangeAspect="1"/>
          </p:cNvGraphicFramePr>
          <p:nvPr/>
        </p:nvGraphicFramePr>
        <p:xfrm>
          <a:off x="2895600" y="1752600"/>
          <a:ext cx="2711450" cy="671513"/>
        </p:xfrm>
        <a:graphic>
          <a:graphicData uri="http://schemas.openxmlformats.org/presentationml/2006/ole">
            <mc:AlternateContent xmlns:mc="http://schemas.openxmlformats.org/markup-compatibility/2006">
              <mc:Choice xmlns:v="urn:schemas-microsoft-com:vml" Requires="v">
                <p:oleObj spid="_x0000_s27674" name="Equation" r:id="rId3" imgW="1117600" imgH="279400" progId="Equation.3">
                  <p:embed/>
                </p:oleObj>
              </mc:Choice>
              <mc:Fallback>
                <p:oleObj name="Equation" r:id="rId3" imgW="1117600" imgH="2794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752600"/>
                        <a:ext cx="271145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1" name="Text Box 6"/>
          <p:cNvSpPr txBox="1">
            <a:spLocks noChangeArrowheads="1"/>
          </p:cNvSpPr>
          <p:nvPr/>
        </p:nvSpPr>
        <p:spPr bwMode="auto">
          <a:xfrm>
            <a:off x="2133600" y="2971800"/>
            <a:ext cx="64928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When the null (homogeneous </a:t>
            </a:r>
            <a:r>
              <a:rPr lang="en-US" i="1"/>
              <a:t>rho</a:t>
            </a:r>
            <a:r>
              <a:rPr lang="en-US"/>
              <a:t>) is true, </a:t>
            </a:r>
            <a:r>
              <a:rPr lang="en-US" i="1"/>
              <a:t>Q</a:t>
            </a:r>
            <a:r>
              <a:rPr lang="en-US"/>
              <a:t> is distributed as chi-square with (</a:t>
            </a:r>
            <a:r>
              <a:rPr lang="en-US" i="1"/>
              <a:t>k</a:t>
            </a:r>
            <a:r>
              <a:rPr lang="en-US"/>
              <a:t>-1) </a:t>
            </a:r>
            <a:r>
              <a:rPr lang="en-US" i="1"/>
              <a:t>df</a:t>
            </a:r>
            <a:r>
              <a:rPr lang="en-US"/>
              <a:t>, where </a:t>
            </a:r>
            <a:r>
              <a:rPr lang="en-US" i="1"/>
              <a:t>k</a:t>
            </a:r>
            <a:r>
              <a:rPr lang="en-US"/>
              <a:t> is the number of studies.  This is a test of whether Random Effects Variance Component is zero.</a:t>
            </a:r>
          </a:p>
        </p:txBody>
      </p:sp>
      <p:graphicFrame>
        <p:nvGraphicFramePr>
          <p:cNvPr id="27652" name="Object 7"/>
          <p:cNvGraphicFramePr>
            <a:graphicFrameLocks noChangeAspect="1"/>
          </p:cNvGraphicFramePr>
          <p:nvPr/>
        </p:nvGraphicFramePr>
        <p:xfrm>
          <a:off x="3276600" y="5029200"/>
          <a:ext cx="2438400" cy="812800"/>
        </p:xfrm>
        <a:graphic>
          <a:graphicData uri="http://schemas.openxmlformats.org/presentationml/2006/ole">
            <mc:AlternateContent xmlns:mc="http://schemas.openxmlformats.org/markup-compatibility/2006">
              <mc:Choice xmlns:v="urn:schemas-microsoft-com:vml" Requires="v">
                <p:oleObj spid="_x0000_s27675" name="Equation" r:id="rId5" imgW="761669" imgH="253890" progId="Equation.3">
                  <p:embed/>
                </p:oleObj>
              </mc:Choice>
              <mc:Fallback>
                <p:oleObj name="Equation" r:id="rId5" imgW="761669" imgH="25389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5029200"/>
                        <a:ext cx="2438400"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a:latin typeface="Times New Roman" charset="0"/>
              </a:rPr>
              <a:t>Q</a:t>
            </a:r>
          </a:p>
        </p:txBody>
      </p:sp>
      <p:graphicFrame>
        <p:nvGraphicFramePr>
          <p:cNvPr id="28674" name="Object 2"/>
          <p:cNvGraphicFramePr>
            <a:graphicFrameLocks noChangeAspect="1"/>
          </p:cNvGraphicFramePr>
          <p:nvPr/>
        </p:nvGraphicFramePr>
        <p:xfrm>
          <a:off x="3048000" y="2057400"/>
          <a:ext cx="3048000" cy="635000"/>
        </p:xfrm>
        <a:graphic>
          <a:graphicData uri="http://schemas.openxmlformats.org/presentationml/2006/ole">
            <mc:AlternateContent xmlns:mc="http://schemas.openxmlformats.org/markup-compatibility/2006">
              <mc:Choice xmlns:v="urn:schemas-microsoft-com:vml" Requires="v">
                <p:oleObj spid="_x0000_s28698" name="Equation" r:id="rId3" imgW="1218671" imgH="253890" progId="Equation.3">
                  <p:embed/>
                </p:oleObj>
              </mc:Choice>
              <mc:Fallback>
                <p:oleObj name="Equation" r:id="rId3" imgW="1218671" imgH="25389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057400"/>
                        <a:ext cx="30480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8675" name="Object 3"/>
          <p:cNvGraphicFramePr>
            <a:graphicFrameLocks noChangeAspect="1"/>
          </p:cNvGraphicFramePr>
          <p:nvPr>
            <p:extLst>
              <p:ext uri="{D42A27DB-BD31-4B8C-83A1-F6EECF244321}">
                <p14:modId xmlns:p14="http://schemas.microsoft.com/office/powerpoint/2010/main" val="2311913344"/>
              </p:ext>
            </p:extLst>
          </p:nvPr>
        </p:nvGraphicFramePr>
        <p:xfrm>
          <a:off x="3117850" y="2862263"/>
          <a:ext cx="2911475" cy="1323975"/>
        </p:xfrm>
        <a:graphic>
          <a:graphicData uri="http://schemas.openxmlformats.org/presentationml/2006/ole">
            <mc:AlternateContent xmlns:mc="http://schemas.openxmlformats.org/markup-compatibility/2006">
              <mc:Choice xmlns:v="urn:schemas-microsoft-com:vml" Requires="v">
                <p:oleObj spid="_x0000_s28699" name="Equation" r:id="rId5" imgW="1117440" imgH="507960" progId="Equation.3">
                  <p:embed/>
                </p:oleObj>
              </mc:Choice>
              <mc:Fallback>
                <p:oleObj name="Equation" r:id="rId5" imgW="1117440" imgH="507960" progId="Equation.3">
                  <p:embed/>
                  <p:pic>
                    <p:nvPicPr>
                      <p:cNvPr id="0" name="Object 3"/>
                      <p:cNvPicPr>
                        <a:picLocks noChangeAspect="1" noChangeArrowheads="1"/>
                      </p:cNvPicPr>
                      <p:nvPr/>
                    </p:nvPicPr>
                    <p:blipFill>
                      <a:blip r:embed="rId6"/>
                      <a:srcRect/>
                      <a:stretch>
                        <a:fillRect/>
                      </a:stretch>
                    </p:blipFill>
                    <p:spPr bwMode="auto">
                      <a:xfrm>
                        <a:off x="3117850" y="2862263"/>
                        <a:ext cx="2911475"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8676" name="TextBox 1"/>
          <p:cNvSpPr txBox="1">
            <a:spLocks noChangeArrowheads="1"/>
          </p:cNvSpPr>
          <p:nvPr/>
        </p:nvSpPr>
        <p:spPr bwMode="auto">
          <a:xfrm>
            <a:off x="1219200" y="4419600"/>
            <a:ext cx="7086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Recall the chi-square is the sum of z-square (sum of deviates from the unit normal, squared.</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a:latin typeface="Times New Roman" charset="0"/>
              </a:rPr>
              <a:t>Estimating the REVC</a:t>
            </a:r>
          </a:p>
        </p:txBody>
      </p:sp>
      <p:graphicFrame>
        <p:nvGraphicFramePr>
          <p:cNvPr id="29698" name="Object 3"/>
          <p:cNvGraphicFramePr>
            <a:graphicFrameLocks noChangeAspect="1"/>
          </p:cNvGraphicFramePr>
          <p:nvPr/>
        </p:nvGraphicFramePr>
        <p:xfrm>
          <a:off x="2895600" y="1752600"/>
          <a:ext cx="2711450" cy="671513"/>
        </p:xfrm>
        <a:graphic>
          <a:graphicData uri="http://schemas.openxmlformats.org/presentationml/2006/ole">
            <mc:AlternateContent xmlns:mc="http://schemas.openxmlformats.org/markup-compatibility/2006">
              <mc:Choice xmlns:v="urn:schemas-microsoft-com:vml" Requires="v">
                <p:oleObj spid="_x0000_s29732" name="Equation" r:id="rId3" imgW="1117600" imgH="279400" progId="Equation.3">
                  <p:embed/>
                </p:oleObj>
              </mc:Choice>
              <mc:Fallback>
                <p:oleObj name="Equation" r:id="rId3" imgW="1117600" imgH="2794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752600"/>
                        <a:ext cx="271145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699" name="Object 4"/>
          <p:cNvGraphicFramePr>
            <a:graphicFrameLocks noChangeAspect="1"/>
          </p:cNvGraphicFramePr>
          <p:nvPr/>
        </p:nvGraphicFramePr>
        <p:xfrm>
          <a:off x="2133600" y="2590800"/>
          <a:ext cx="5454650" cy="1068388"/>
        </p:xfrm>
        <a:graphic>
          <a:graphicData uri="http://schemas.openxmlformats.org/presentationml/2006/ole">
            <mc:AlternateContent xmlns:mc="http://schemas.openxmlformats.org/markup-compatibility/2006">
              <mc:Choice xmlns:v="urn:schemas-microsoft-com:vml" Requires="v">
                <p:oleObj spid="_x0000_s29733" name="Equation" r:id="rId5" imgW="2247900" imgH="444500" progId="Equation.3">
                  <p:embed/>
                </p:oleObj>
              </mc:Choice>
              <mc:Fallback>
                <p:oleObj name="Equation" r:id="rId5" imgW="2247900" imgH="4445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2590800"/>
                        <a:ext cx="545465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0" name="Text Box 6"/>
          <p:cNvSpPr txBox="1">
            <a:spLocks noChangeArrowheads="1"/>
          </p:cNvSpPr>
          <p:nvPr/>
        </p:nvSpPr>
        <p:spPr bwMode="auto">
          <a:xfrm>
            <a:off x="1905000" y="5410200"/>
            <a:ext cx="6569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If REVC estimate is less than zero, set to zero. </a:t>
            </a:r>
          </a:p>
        </p:txBody>
      </p:sp>
      <p:graphicFrame>
        <p:nvGraphicFramePr>
          <p:cNvPr id="29701" name="Object 6"/>
          <p:cNvGraphicFramePr>
            <a:graphicFrameLocks noChangeAspect="1"/>
          </p:cNvGraphicFramePr>
          <p:nvPr/>
        </p:nvGraphicFramePr>
        <p:xfrm>
          <a:off x="4133850" y="4098925"/>
          <a:ext cx="1911350" cy="946150"/>
        </p:xfrm>
        <a:graphic>
          <a:graphicData uri="http://schemas.openxmlformats.org/presentationml/2006/ole">
            <mc:AlternateContent xmlns:mc="http://schemas.openxmlformats.org/markup-compatibility/2006">
              <mc:Choice xmlns:v="urn:schemas-microsoft-com:vml" Requires="v">
                <p:oleObj spid="_x0000_s29734" name="Equation" r:id="rId7" imgW="787058" imgH="393529" progId="Equation.3">
                  <p:embed/>
                </p:oleObj>
              </mc:Choice>
              <mc:Fallback>
                <p:oleObj name="Equation" r:id="rId7" imgW="787058" imgH="393529"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3850" y="4098925"/>
                        <a:ext cx="19113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a:latin typeface="Times New Roman" charset="0"/>
              </a:rPr>
              <a:t>Random-Effects Weights</a:t>
            </a:r>
          </a:p>
        </p:txBody>
      </p:sp>
      <p:sp>
        <p:nvSpPr>
          <p:cNvPr id="30722" name="Text Box 3"/>
          <p:cNvSpPr txBox="1">
            <a:spLocks noChangeArrowheads="1"/>
          </p:cNvSpPr>
          <p:nvPr/>
        </p:nvSpPr>
        <p:spPr bwMode="auto">
          <a:xfrm>
            <a:off x="2193925" y="1793875"/>
            <a:ext cx="65690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Inverse variance weights give weight to each study depending on the uncertainty for the true value of that study.  For fixed-effects, there is only sampling error.  For random-effects, there is also uncertainty about where in the distribution the study came from, so 2 sources of error.  The InV weight is, therefore:</a:t>
            </a:r>
          </a:p>
        </p:txBody>
      </p:sp>
      <p:graphicFrame>
        <p:nvGraphicFramePr>
          <p:cNvPr id="30723" name="Object 4"/>
          <p:cNvGraphicFramePr>
            <a:graphicFrameLocks noChangeAspect="1"/>
          </p:cNvGraphicFramePr>
          <p:nvPr/>
        </p:nvGraphicFramePr>
        <p:xfrm>
          <a:off x="3971925" y="4254500"/>
          <a:ext cx="1731963" cy="944563"/>
        </p:xfrm>
        <a:graphic>
          <a:graphicData uri="http://schemas.openxmlformats.org/presentationml/2006/ole">
            <mc:AlternateContent xmlns:mc="http://schemas.openxmlformats.org/markup-compatibility/2006">
              <mc:Choice xmlns:v="urn:schemas-microsoft-com:vml" Requires="v">
                <p:oleObj spid="_x0000_s30736" name="Equation" r:id="rId3" imgW="838200" imgH="457200" progId="Equation.3">
                  <p:embed/>
                </p:oleObj>
              </mc:Choice>
              <mc:Fallback>
                <p:oleObj name="Equation" r:id="rId3" imgW="83820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1925" y="4254500"/>
                        <a:ext cx="1731963" cy="944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a:latin typeface="Times New Roman" charset="0"/>
              </a:rPr>
              <a:t>I-squared</a:t>
            </a:r>
          </a:p>
        </p:txBody>
      </p:sp>
      <p:graphicFrame>
        <p:nvGraphicFramePr>
          <p:cNvPr id="31746" name="Object 2"/>
          <p:cNvGraphicFramePr>
            <a:graphicFrameLocks noChangeAspect="1"/>
          </p:cNvGraphicFramePr>
          <p:nvPr/>
        </p:nvGraphicFramePr>
        <p:xfrm>
          <a:off x="2057400" y="1828800"/>
          <a:ext cx="3079750" cy="1143000"/>
        </p:xfrm>
        <a:graphic>
          <a:graphicData uri="http://schemas.openxmlformats.org/presentationml/2006/ole">
            <mc:AlternateContent xmlns:mc="http://schemas.openxmlformats.org/markup-compatibility/2006">
              <mc:Choice xmlns:v="urn:schemas-microsoft-com:vml" Requires="v">
                <p:oleObj spid="_x0000_s31770" name="Equation" r:id="rId3" imgW="1231900" imgH="457200" progId="Equation.3">
                  <p:embed/>
                </p:oleObj>
              </mc:Choice>
              <mc:Fallback>
                <p:oleObj name="Equation" r:id="rId3" imgW="1231900" imgH="457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828800"/>
                        <a:ext cx="3079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1747" name="Object 3"/>
          <p:cNvGraphicFramePr>
            <a:graphicFrameLocks noChangeAspect="1"/>
          </p:cNvGraphicFramePr>
          <p:nvPr/>
        </p:nvGraphicFramePr>
        <p:xfrm>
          <a:off x="2257425" y="3549650"/>
          <a:ext cx="2984500" cy="1206500"/>
        </p:xfrm>
        <a:graphic>
          <a:graphicData uri="http://schemas.openxmlformats.org/presentationml/2006/ole">
            <mc:AlternateContent xmlns:mc="http://schemas.openxmlformats.org/markup-compatibility/2006">
              <mc:Choice xmlns:v="urn:schemas-microsoft-com:vml" Requires="v">
                <p:oleObj spid="_x0000_s31771" name="Equation" r:id="rId5" imgW="1193800" imgH="482600" progId="Equation.3">
                  <p:embed/>
                </p:oleObj>
              </mc:Choice>
              <mc:Fallback>
                <p:oleObj name="Equation" r:id="rId5" imgW="1193800" imgH="482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7425" y="3549650"/>
                        <a:ext cx="2984500" cy="120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1748" name="TextBox 4"/>
          <p:cNvSpPr txBox="1">
            <a:spLocks noChangeArrowheads="1"/>
          </p:cNvSpPr>
          <p:nvPr/>
        </p:nvSpPr>
        <p:spPr bwMode="auto">
          <a:xfrm>
            <a:off x="5562600" y="2209800"/>
            <a:ext cx="3048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Conceptually, I-squared is the proportion of total variation due to </a:t>
            </a:r>
            <a:r>
              <a:rPr lang="ja-JP" altLang="en-US"/>
              <a:t>‘</a:t>
            </a:r>
            <a:r>
              <a:rPr lang="en-US" altLang="ja-JP"/>
              <a:t>true</a:t>
            </a:r>
            <a:r>
              <a:rPr lang="ja-JP" altLang="en-US"/>
              <a:t>’</a:t>
            </a:r>
            <a:r>
              <a:rPr lang="en-US" altLang="ja-JP"/>
              <a:t> differences between studies.  Proportion due to random effects. </a:t>
            </a:r>
            <a:endParaRPr lang="en-US"/>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489</TotalTime>
  <Words>979</Words>
  <Application>Microsoft Macintosh PowerPoint</Application>
  <PresentationFormat>On-screen Show (4:3)</PresentationFormat>
  <Paragraphs>73</Paragraphs>
  <Slides>24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Inkwell</vt:lpstr>
      <vt:lpstr>Equation</vt:lpstr>
      <vt:lpstr>Heterogeneity in Hedges</vt:lpstr>
      <vt:lpstr>Fixed Effects</vt:lpstr>
      <vt:lpstr>Random Effects</vt:lpstr>
      <vt:lpstr>Typical Model</vt:lpstr>
      <vt:lpstr>Homogeneity Test </vt:lpstr>
      <vt:lpstr>Q</vt:lpstr>
      <vt:lpstr>Estimating the REVC</vt:lpstr>
      <vt:lpstr>Random-Effects Weights</vt:lpstr>
      <vt:lpstr>I-squared</vt:lpstr>
      <vt:lpstr>Comparison</vt:lpstr>
      <vt:lpstr>Confidence intervals for tau and tau-squared</vt:lpstr>
      <vt:lpstr>Prediction or Credibility Intervals - Higgins</vt:lpstr>
      <vt:lpstr>Prediction or Credibility Intervals - Metafor</vt:lpstr>
      <vt:lpstr>Two Examples</vt:lpstr>
      <vt:lpstr>Example 1 (Borenstein)</vt:lpstr>
      <vt:lpstr>Run metafor</vt:lpstr>
      <vt:lpstr>Find Confidence Intervals</vt:lpstr>
      <vt:lpstr>Find the metafor Pred. Int.</vt:lpstr>
      <vt:lpstr>Compute Higgins Pred. Int.</vt:lpstr>
      <vt:lpstr>Example 2 </vt:lpstr>
      <vt:lpstr>Run metafor</vt:lpstr>
      <vt:lpstr>Prediction Interval</vt:lpstr>
      <vt:lpstr>Translate back r from z</vt:lpstr>
      <vt:lpstr>Class Exercise</vt:lpstr>
    </vt:vector>
  </TitlesOfParts>
  <Company>University of South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Fixed- v. Random-Effects</dc:title>
  <dc:creator>Michael Brannick</dc:creator>
  <cp:lastModifiedBy>Michael Brannick</cp:lastModifiedBy>
  <cp:revision>39</cp:revision>
  <dcterms:created xsi:type="dcterms:W3CDTF">2004-02-03T18:31:26Z</dcterms:created>
  <dcterms:modified xsi:type="dcterms:W3CDTF">2015-06-09T17:47:10Z</dcterms:modified>
</cp:coreProperties>
</file>