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charts/chart5.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55" r:id="rId3"/>
    <p:sldId id="265" r:id="rId4"/>
    <p:sldId id="369" r:id="rId5"/>
    <p:sldId id="370" r:id="rId6"/>
    <p:sldId id="371" r:id="rId7"/>
    <p:sldId id="374" r:id="rId8"/>
    <p:sldId id="375" r:id="rId9"/>
    <p:sldId id="376" r:id="rId10"/>
    <p:sldId id="377" r:id="rId11"/>
    <p:sldId id="378" r:id="rId12"/>
    <p:sldId id="373" r:id="rId13"/>
    <p:sldId id="262" r:id="rId14"/>
    <p:sldId id="264" r:id="rId15"/>
    <p:sldId id="328" r:id="rId16"/>
    <p:sldId id="329" r:id="rId17"/>
    <p:sldId id="342" r:id="rId18"/>
    <p:sldId id="358" r:id="rId19"/>
    <p:sldId id="363" r:id="rId20"/>
    <p:sldId id="364" r:id="rId21"/>
    <p:sldId id="365" r:id="rId22"/>
    <p:sldId id="366" r:id="rId23"/>
    <p:sldId id="367" r:id="rId24"/>
    <p:sldId id="344" r:id="rId25"/>
    <p:sldId id="345" r:id="rId26"/>
    <p:sldId id="343" r:id="rId27"/>
    <p:sldId id="346" r:id="rId28"/>
    <p:sldId id="347" r:id="rId29"/>
    <p:sldId id="348" r:id="rId30"/>
    <p:sldId id="349" r:id="rId31"/>
    <p:sldId id="350" r:id="rId32"/>
    <p:sldId id="334" r:id="rId33"/>
    <p:sldId id="335" r:id="rId34"/>
    <p:sldId id="336" r:id="rId35"/>
    <p:sldId id="368" r:id="rId36"/>
    <p:sldId id="337" r:id="rId37"/>
    <p:sldId id="338" r:id="rId38"/>
    <p:sldId id="339" r:id="rId39"/>
    <p:sldId id="340" r:id="rId40"/>
    <p:sldId id="352" r:id="rId41"/>
    <p:sldId id="341" r:id="rId42"/>
    <p:sldId id="356" r:id="rId43"/>
    <p:sldId id="379"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8" d="100"/>
          <a:sy n="78" d="100"/>
        </p:scale>
        <p:origin x="-177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printerSettings" Target="printerSettings/printerSettings1.bin"/></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Michael%20Brannick\My%20Documents\Dropbox\OnlineTeaching\SitzmanOveral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Michael%20Brannick\My%20Documents\Dropbox\OnlineTeaching\SitzmannProcedure.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Michael%20Brannick\My%20Documents\Dropbox\OnlineTeaching\CookKnowledge.xlsx" TargetMode="External"/><Relationship Id="rId2"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Michael%20Brannick\My%20Documents\Dropbox\OnlineTeaching\CookProcedur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Michael%20Brannick\My%20Documents\Research\Meta_analysis\Reliability\Zhang\CultureMeta\IllustrativeData%20with%20BayesnGraph.xls" TargetMode="External"/><Relationship Id="rId2"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5082BE"/>
                </a:solidFill>
              </a:defRPr>
            </a:pPr>
            <a:r>
              <a:rPr lang="en-US" dirty="0" err="1" smtClean="0"/>
              <a:t>Sitzmann</a:t>
            </a:r>
            <a:r>
              <a:rPr lang="en-US" dirty="0" smtClean="0"/>
              <a:t> </a:t>
            </a:r>
            <a:r>
              <a:rPr lang="en-US" dirty="0"/>
              <a:t>- CI </a:t>
            </a:r>
            <a:r>
              <a:rPr lang="en-US" dirty="0" err="1"/>
              <a:t>vs</a:t>
            </a:r>
            <a:r>
              <a:rPr lang="en-US" dirty="0"/>
              <a:t> </a:t>
            </a:r>
            <a:r>
              <a:rPr lang="en-US" dirty="0" smtClean="0"/>
              <a:t>Web - Declarative</a:t>
            </a:r>
            <a:endParaRPr lang="en-US" dirty="0"/>
          </a:p>
        </c:rich>
      </c:tx>
      <c:overlay val="0"/>
    </c:title>
    <c:autoTitleDeleted val="0"/>
    <c:plotArea>
      <c:layout>
        <c:manualLayout>
          <c:layoutTarget val="inner"/>
          <c:xMode val="edge"/>
          <c:yMode val="edge"/>
          <c:x val="0.0379221347331583"/>
          <c:y val="0.0742470670081903"/>
          <c:w val="0.936444619422573"/>
          <c:h val="0.822827846820353"/>
        </c:manualLayout>
      </c:layout>
      <c:scatterChart>
        <c:scatterStyle val="lineMarker"/>
        <c:varyColors val="0"/>
        <c:ser>
          <c:idx val="0"/>
          <c:order val="0"/>
          <c:tx>
            <c:v>Column 1</c:v>
          </c:tx>
          <c:spPr>
            <a:ln w="28575">
              <a:noFill/>
            </a:ln>
          </c:spPr>
          <c:marker>
            <c:spPr>
              <a:noFill/>
              <a:ln w="9525">
                <a:noFill/>
              </a:ln>
            </c:spPr>
          </c:marker>
          <c:xVal>
            <c:numLit>
              <c:formatCode>General</c:formatCode>
              <c:ptCount val="72"/>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numLit>
          </c:xVal>
          <c:yVal>
            <c:numLit>
              <c:formatCode>General</c:formatCode>
              <c:ptCount val="72"/>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numLit>
          </c:yVal>
          <c:smooth val="0"/>
        </c:ser>
        <c:ser>
          <c:idx val="1"/>
          <c:order val="1"/>
          <c:tx>
            <c:v>Column 2</c:v>
          </c:tx>
          <c:spPr>
            <a:ln w="28575">
              <a:noFill/>
            </a:ln>
          </c:spPr>
          <c:marker>
            <c:spPr>
              <a:noFill/>
              <a:ln w="9525">
                <a:noFill/>
              </a:ln>
            </c:spPr>
          </c:marker>
          <c:xVal>
            <c:numLit>
              <c:formatCode>General</c:formatCode>
              <c:ptCount val="72"/>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numLit>
          </c:xVal>
          <c:yVal>
            <c:numLit>
              <c:formatCode>General</c:formatCode>
              <c:ptCount val="72"/>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numLit>
          </c:yVal>
          <c:smooth val="0"/>
        </c:ser>
        <c:ser>
          <c:idx val="2"/>
          <c:order val="2"/>
          <c:tx>
            <c:v>Column 3</c:v>
          </c:tx>
          <c:spPr>
            <a:ln w="28575">
              <a:noFill/>
            </a:ln>
          </c:spPr>
          <c:marker>
            <c:spPr>
              <a:noFill/>
              <a:ln w="9525">
                <a:noFill/>
              </a:ln>
            </c:spPr>
          </c:marker>
          <c:xVal>
            <c:numLit>
              <c:formatCode>General</c:formatCode>
              <c:ptCount val="72"/>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numLit>
          </c:xVal>
          <c:yVal>
            <c:numLit>
              <c:formatCode>General</c:formatCode>
              <c:ptCount val="72"/>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numLit>
          </c:yVal>
          <c:smooth val="0"/>
        </c:ser>
        <c:ser>
          <c:idx val="3"/>
          <c:order val="3"/>
          <c:tx>
            <c:v>Column 4</c:v>
          </c:tx>
          <c:spPr>
            <a:ln w="28575">
              <a:noFill/>
            </a:ln>
          </c:spPr>
          <c:marker>
            <c:spPr>
              <a:noFill/>
              <a:ln w="9525">
                <a:noFill/>
              </a:ln>
            </c:spPr>
          </c:marker>
          <c:xVal>
            <c:numLit>
              <c:formatCode>General</c:formatCode>
              <c:ptCount val="72"/>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numLit>
          </c:xVal>
          <c:yVal>
            <c:numLit>
              <c:formatCode>General</c:formatCode>
              <c:ptCount val="72"/>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numLit>
          </c:yVal>
          <c:smooth val="0"/>
        </c:ser>
        <c:ser>
          <c:idx val="4"/>
          <c:order val="4"/>
          <c:tx>
            <c:v>Column 5</c:v>
          </c:tx>
          <c:spPr>
            <a:ln w="28575">
              <a:noFill/>
            </a:ln>
          </c:spPr>
          <c:marker>
            <c:spPr>
              <a:noFill/>
              <a:ln w="9525">
                <a:noFill/>
              </a:ln>
            </c:spPr>
          </c:marker>
          <c:xVal>
            <c:numLit>
              <c:formatCode>General</c:formatCode>
              <c:ptCount val="72"/>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numLit>
          </c:xVal>
          <c:yVal>
            <c:numLit>
              <c:formatCode>General</c:formatCode>
              <c:ptCount val="72"/>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numLit>
          </c:yVal>
          <c:smooth val="0"/>
        </c:ser>
        <c:ser>
          <c:idx val="5"/>
          <c:order val="5"/>
          <c:tx>
            <c:v>Column 6</c:v>
          </c:tx>
          <c:spPr>
            <a:ln w="28575">
              <a:noFill/>
            </a:ln>
          </c:spPr>
          <c:marker>
            <c:spPr>
              <a:noFill/>
              <a:ln w="9525">
                <a:noFill/>
              </a:ln>
            </c:spPr>
          </c:marker>
          <c:xVal>
            <c:numLit>
              <c:formatCode>General</c:formatCode>
              <c:ptCount val="72"/>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numLit>
          </c:xVal>
          <c:yVal>
            <c:numLit>
              <c:formatCode>General</c:formatCode>
              <c:ptCount val="72"/>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numLit>
          </c:yVal>
          <c:smooth val="0"/>
        </c:ser>
        <c:ser>
          <c:idx val="6"/>
          <c:order val="6"/>
          <c:tx>
            <c:v>Study markers</c:v>
          </c:tx>
          <c:spPr>
            <a:ln w="28575">
              <a:noFill/>
            </a:ln>
          </c:spPr>
          <c:dPt>
            <c:idx val="0"/>
            <c:marker>
              <c:symbol val="square"/>
              <c:size val="3"/>
              <c:spPr>
                <a:solidFill>
                  <a:srgbClr val="4B96C8"/>
                </a:solidFill>
                <a:ln>
                  <a:solidFill>
                    <a:srgbClr val="003296"/>
                  </a:solidFill>
                  <a:prstDash val="solid"/>
                </a:ln>
              </c:spPr>
            </c:marker>
            <c:bubble3D val="0"/>
          </c:dPt>
          <c:dPt>
            <c:idx val="1"/>
            <c:marker>
              <c:symbol val="square"/>
              <c:size val="3"/>
              <c:spPr>
                <a:solidFill>
                  <a:srgbClr val="4B96C8"/>
                </a:solidFill>
                <a:ln>
                  <a:solidFill>
                    <a:srgbClr val="003296"/>
                  </a:solidFill>
                  <a:prstDash val="solid"/>
                </a:ln>
              </c:spPr>
            </c:marker>
            <c:bubble3D val="0"/>
          </c:dPt>
          <c:dPt>
            <c:idx val="2"/>
            <c:marker>
              <c:symbol val="square"/>
              <c:size val="3"/>
              <c:spPr>
                <a:solidFill>
                  <a:srgbClr val="4B96C8"/>
                </a:solidFill>
                <a:ln>
                  <a:solidFill>
                    <a:srgbClr val="003296"/>
                  </a:solidFill>
                  <a:prstDash val="solid"/>
                </a:ln>
              </c:spPr>
            </c:marker>
            <c:bubble3D val="0"/>
          </c:dPt>
          <c:dPt>
            <c:idx val="3"/>
            <c:marker>
              <c:symbol val="square"/>
              <c:size val="3"/>
              <c:spPr>
                <a:solidFill>
                  <a:srgbClr val="4B96C8"/>
                </a:solidFill>
                <a:ln>
                  <a:solidFill>
                    <a:srgbClr val="003296"/>
                  </a:solidFill>
                  <a:prstDash val="solid"/>
                </a:ln>
              </c:spPr>
            </c:marker>
            <c:bubble3D val="0"/>
          </c:dPt>
          <c:dPt>
            <c:idx val="4"/>
            <c:marker>
              <c:symbol val="square"/>
              <c:size val="3"/>
              <c:spPr>
                <a:solidFill>
                  <a:srgbClr val="4B96C8"/>
                </a:solidFill>
                <a:ln>
                  <a:solidFill>
                    <a:srgbClr val="003296"/>
                  </a:solidFill>
                  <a:prstDash val="solid"/>
                </a:ln>
              </c:spPr>
            </c:marker>
            <c:bubble3D val="0"/>
          </c:dPt>
          <c:dPt>
            <c:idx val="5"/>
            <c:marker>
              <c:symbol val="square"/>
              <c:size val="3"/>
              <c:spPr>
                <a:solidFill>
                  <a:srgbClr val="4B96C8"/>
                </a:solidFill>
                <a:ln>
                  <a:solidFill>
                    <a:srgbClr val="003296"/>
                  </a:solidFill>
                  <a:prstDash val="solid"/>
                </a:ln>
              </c:spPr>
            </c:marker>
            <c:bubble3D val="0"/>
          </c:dPt>
          <c:dPt>
            <c:idx val="6"/>
            <c:marker>
              <c:symbol val="square"/>
              <c:size val="4"/>
              <c:spPr>
                <a:solidFill>
                  <a:srgbClr val="4B96C8"/>
                </a:solidFill>
                <a:ln>
                  <a:solidFill>
                    <a:srgbClr val="003296"/>
                  </a:solidFill>
                  <a:prstDash val="solid"/>
                </a:ln>
              </c:spPr>
            </c:marker>
            <c:bubble3D val="0"/>
          </c:dPt>
          <c:dPt>
            <c:idx val="7"/>
            <c:marker>
              <c:symbol val="square"/>
              <c:size val="3"/>
              <c:spPr>
                <a:solidFill>
                  <a:srgbClr val="4B96C8"/>
                </a:solidFill>
                <a:ln>
                  <a:solidFill>
                    <a:srgbClr val="003296"/>
                  </a:solidFill>
                  <a:prstDash val="solid"/>
                </a:ln>
              </c:spPr>
            </c:marker>
            <c:bubble3D val="0"/>
          </c:dPt>
          <c:dPt>
            <c:idx val="8"/>
            <c:marker>
              <c:symbol val="square"/>
              <c:size val="3"/>
              <c:spPr>
                <a:solidFill>
                  <a:srgbClr val="4B96C8"/>
                </a:solidFill>
                <a:ln>
                  <a:solidFill>
                    <a:srgbClr val="003296"/>
                  </a:solidFill>
                  <a:prstDash val="solid"/>
                </a:ln>
              </c:spPr>
            </c:marker>
            <c:bubble3D val="0"/>
          </c:dPt>
          <c:dPt>
            <c:idx val="9"/>
            <c:marker>
              <c:symbol val="square"/>
              <c:size val="3"/>
              <c:spPr>
                <a:solidFill>
                  <a:srgbClr val="4B96C8"/>
                </a:solidFill>
                <a:ln>
                  <a:solidFill>
                    <a:srgbClr val="003296"/>
                  </a:solidFill>
                  <a:prstDash val="solid"/>
                </a:ln>
              </c:spPr>
            </c:marker>
            <c:bubble3D val="0"/>
          </c:dPt>
          <c:dPt>
            <c:idx val="10"/>
            <c:marker>
              <c:symbol val="square"/>
              <c:size val="3"/>
              <c:spPr>
                <a:solidFill>
                  <a:srgbClr val="4B96C8"/>
                </a:solidFill>
                <a:ln>
                  <a:solidFill>
                    <a:srgbClr val="003296"/>
                  </a:solidFill>
                  <a:prstDash val="solid"/>
                </a:ln>
              </c:spPr>
            </c:marker>
            <c:bubble3D val="0"/>
          </c:dPt>
          <c:dPt>
            <c:idx val="11"/>
            <c:marker>
              <c:symbol val="square"/>
              <c:size val="3"/>
              <c:spPr>
                <a:solidFill>
                  <a:srgbClr val="4B96C8"/>
                </a:solidFill>
                <a:ln>
                  <a:solidFill>
                    <a:srgbClr val="003296"/>
                  </a:solidFill>
                  <a:prstDash val="solid"/>
                </a:ln>
              </c:spPr>
            </c:marker>
            <c:bubble3D val="0"/>
          </c:dPt>
          <c:dPt>
            <c:idx val="12"/>
            <c:marker>
              <c:symbol val="square"/>
              <c:size val="3"/>
              <c:spPr>
                <a:solidFill>
                  <a:srgbClr val="4B96C8"/>
                </a:solidFill>
                <a:ln>
                  <a:solidFill>
                    <a:srgbClr val="003296"/>
                  </a:solidFill>
                  <a:prstDash val="solid"/>
                </a:ln>
              </c:spPr>
            </c:marker>
            <c:bubble3D val="0"/>
          </c:dPt>
          <c:dPt>
            <c:idx val="13"/>
            <c:marker>
              <c:symbol val="square"/>
              <c:size val="3"/>
              <c:spPr>
                <a:solidFill>
                  <a:srgbClr val="4B96C8"/>
                </a:solidFill>
                <a:ln>
                  <a:solidFill>
                    <a:srgbClr val="003296"/>
                  </a:solidFill>
                  <a:prstDash val="solid"/>
                </a:ln>
              </c:spPr>
            </c:marker>
            <c:bubble3D val="0"/>
          </c:dPt>
          <c:dPt>
            <c:idx val="14"/>
            <c:marker>
              <c:symbol val="square"/>
              <c:size val="3"/>
              <c:spPr>
                <a:solidFill>
                  <a:srgbClr val="4B96C8"/>
                </a:solidFill>
                <a:ln>
                  <a:solidFill>
                    <a:srgbClr val="003296"/>
                  </a:solidFill>
                  <a:prstDash val="solid"/>
                </a:ln>
              </c:spPr>
            </c:marker>
            <c:bubble3D val="0"/>
          </c:dPt>
          <c:dPt>
            <c:idx val="15"/>
            <c:marker>
              <c:symbol val="square"/>
              <c:size val="3"/>
              <c:spPr>
                <a:solidFill>
                  <a:srgbClr val="4B96C8"/>
                </a:solidFill>
                <a:ln>
                  <a:solidFill>
                    <a:srgbClr val="003296"/>
                  </a:solidFill>
                  <a:prstDash val="solid"/>
                </a:ln>
              </c:spPr>
            </c:marker>
            <c:bubble3D val="0"/>
          </c:dPt>
          <c:dPt>
            <c:idx val="16"/>
            <c:marker>
              <c:symbol val="square"/>
              <c:size val="3"/>
              <c:spPr>
                <a:solidFill>
                  <a:srgbClr val="4B96C8"/>
                </a:solidFill>
                <a:ln>
                  <a:solidFill>
                    <a:srgbClr val="003296"/>
                  </a:solidFill>
                  <a:prstDash val="solid"/>
                </a:ln>
              </c:spPr>
            </c:marker>
            <c:bubble3D val="0"/>
          </c:dPt>
          <c:dPt>
            <c:idx val="17"/>
            <c:marker>
              <c:symbol val="square"/>
              <c:size val="3"/>
              <c:spPr>
                <a:solidFill>
                  <a:srgbClr val="4B96C8"/>
                </a:solidFill>
                <a:ln>
                  <a:solidFill>
                    <a:srgbClr val="003296"/>
                  </a:solidFill>
                  <a:prstDash val="solid"/>
                </a:ln>
              </c:spPr>
            </c:marker>
            <c:bubble3D val="0"/>
          </c:dPt>
          <c:dPt>
            <c:idx val="18"/>
            <c:marker>
              <c:symbol val="square"/>
              <c:size val="3"/>
              <c:spPr>
                <a:solidFill>
                  <a:srgbClr val="4B96C8"/>
                </a:solidFill>
                <a:ln>
                  <a:solidFill>
                    <a:srgbClr val="003296"/>
                  </a:solidFill>
                  <a:prstDash val="solid"/>
                </a:ln>
              </c:spPr>
            </c:marker>
            <c:bubble3D val="0"/>
          </c:dPt>
          <c:dPt>
            <c:idx val="19"/>
            <c:marker>
              <c:symbol val="square"/>
              <c:size val="3"/>
              <c:spPr>
                <a:solidFill>
                  <a:srgbClr val="4B96C8"/>
                </a:solidFill>
                <a:ln>
                  <a:solidFill>
                    <a:srgbClr val="003296"/>
                  </a:solidFill>
                  <a:prstDash val="solid"/>
                </a:ln>
              </c:spPr>
            </c:marker>
            <c:bubble3D val="0"/>
          </c:dPt>
          <c:dPt>
            <c:idx val="20"/>
            <c:marker>
              <c:symbol val="square"/>
              <c:size val="3"/>
              <c:spPr>
                <a:solidFill>
                  <a:srgbClr val="4B96C8"/>
                </a:solidFill>
                <a:ln>
                  <a:solidFill>
                    <a:srgbClr val="003296"/>
                  </a:solidFill>
                  <a:prstDash val="solid"/>
                </a:ln>
              </c:spPr>
            </c:marker>
            <c:bubble3D val="0"/>
          </c:dPt>
          <c:dPt>
            <c:idx val="21"/>
            <c:marker>
              <c:symbol val="square"/>
              <c:size val="3"/>
              <c:spPr>
                <a:solidFill>
                  <a:srgbClr val="4B96C8"/>
                </a:solidFill>
                <a:ln>
                  <a:solidFill>
                    <a:srgbClr val="003296"/>
                  </a:solidFill>
                  <a:prstDash val="solid"/>
                </a:ln>
              </c:spPr>
            </c:marker>
            <c:bubble3D val="0"/>
          </c:dPt>
          <c:dPt>
            <c:idx val="22"/>
            <c:marker>
              <c:symbol val="square"/>
              <c:size val="3"/>
              <c:spPr>
                <a:solidFill>
                  <a:srgbClr val="4B96C8"/>
                </a:solidFill>
                <a:ln>
                  <a:solidFill>
                    <a:srgbClr val="003296"/>
                  </a:solidFill>
                  <a:prstDash val="solid"/>
                </a:ln>
              </c:spPr>
            </c:marker>
            <c:bubble3D val="0"/>
          </c:dPt>
          <c:dPt>
            <c:idx val="23"/>
            <c:marker>
              <c:symbol val="square"/>
              <c:size val="3"/>
              <c:spPr>
                <a:solidFill>
                  <a:srgbClr val="4B96C8"/>
                </a:solidFill>
                <a:ln>
                  <a:solidFill>
                    <a:srgbClr val="003296"/>
                  </a:solidFill>
                  <a:prstDash val="solid"/>
                </a:ln>
              </c:spPr>
            </c:marker>
            <c:bubble3D val="0"/>
          </c:dPt>
          <c:dPt>
            <c:idx val="24"/>
            <c:marker>
              <c:symbol val="square"/>
              <c:size val="3"/>
              <c:spPr>
                <a:solidFill>
                  <a:srgbClr val="4B96C8"/>
                </a:solidFill>
                <a:ln>
                  <a:solidFill>
                    <a:srgbClr val="003296"/>
                  </a:solidFill>
                  <a:prstDash val="solid"/>
                </a:ln>
              </c:spPr>
            </c:marker>
            <c:bubble3D val="0"/>
          </c:dPt>
          <c:dPt>
            <c:idx val="25"/>
            <c:marker>
              <c:symbol val="square"/>
              <c:size val="3"/>
              <c:spPr>
                <a:solidFill>
                  <a:srgbClr val="4B96C8"/>
                </a:solidFill>
                <a:ln>
                  <a:solidFill>
                    <a:srgbClr val="003296"/>
                  </a:solidFill>
                  <a:prstDash val="solid"/>
                </a:ln>
              </c:spPr>
            </c:marker>
            <c:bubble3D val="0"/>
          </c:dPt>
          <c:dPt>
            <c:idx val="26"/>
            <c:marker>
              <c:symbol val="square"/>
              <c:size val="3"/>
              <c:spPr>
                <a:solidFill>
                  <a:srgbClr val="4B96C8"/>
                </a:solidFill>
                <a:ln>
                  <a:solidFill>
                    <a:srgbClr val="003296"/>
                  </a:solidFill>
                  <a:prstDash val="solid"/>
                </a:ln>
              </c:spPr>
            </c:marker>
            <c:bubble3D val="0"/>
          </c:dPt>
          <c:dPt>
            <c:idx val="27"/>
            <c:marker>
              <c:symbol val="square"/>
              <c:size val="3"/>
              <c:spPr>
                <a:solidFill>
                  <a:srgbClr val="4B96C8"/>
                </a:solidFill>
                <a:ln>
                  <a:solidFill>
                    <a:srgbClr val="003296"/>
                  </a:solidFill>
                  <a:prstDash val="solid"/>
                </a:ln>
              </c:spPr>
            </c:marker>
            <c:bubble3D val="0"/>
          </c:dPt>
          <c:dPt>
            <c:idx val="28"/>
            <c:marker>
              <c:symbol val="square"/>
              <c:size val="3"/>
              <c:spPr>
                <a:solidFill>
                  <a:srgbClr val="4B96C8"/>
                </a:solidFill>
                <a:ln>
                  <a:solidFill>
                    <a:srgbClr val="003296"/>
                  </a:solidFill>
                  <a:prstDash val="solid"/>
                </a:ln>
              </c:spPr>
            </c:marker>
            <c:bubble3D val="0"/>
          </c:dPt>
          <c:dPt>
            <c:idx val="29"/>
            <c:marker>
              <c:symbol val="square"/>
              <c:size val="3"/>
              <c:spPr>
                <a:solidFill>
                  <a:srgbClr val="4B96C8"/>
                </a:solidFill>
                <a:ln>
                  <a:solidFill>
                    <a:srgbClr val="003296"/>
                  </a:solidFill>
                  <a:prstDash val="solid"/>
                </a:ln>
              </c:spPr>
            </c:marker>
            <c:bubble3D val="0"/>
          </c:dPt>
          <c:dPt>
            <c:idx val="30"/>
            <c:marker>
              <c:symbol val="square"/>
              <c:size val="3"/>
              <c:spPr>
                <a:solidFill>
                  <a:srgbClr val="4B96C8"/>
                </a:solidFill>
                <a:ln>
                  <a:solidFill>
                    <a:srgbClr val="003296"/>
                  </a:solidFill>
                  <a:prstDash val="solid"/>
                </a:ln>
              </c:spPr>
            </c:marker>
            <c:bubble3D val="0"/>
          </c:dPt>
          <c:dPt>
            <c:idx val="31"/>
            <c:marker>
              <c:symbol val="square"/>
              <c:size val="3"/>
              <c:spPr>
                <a:solidFill>
                  <a:srgbClr val="4B96C8"/>
                </a:solidFill>
                <a:ln>
                  <a:solidFill>
                    <a:srgbClr val="003296"/>
                  </a:solidFill>
                  <a:prstDash val="solid"/>
                </a:ln>
              </c:spPr>
            </c:marker>
            <c:bubble3D val="0"/>
          </c:dPt>
          <c:dPt>
            <c:idx val="32"/>
            <c:marker>
              <c:symbol val="square"/>
              <c:size val="3"/>
              <c:spPr>
                <a:solidFill>
                  <a:srgbClr val="4B96C8"/>
                </a:solidFill>
                <a:ln>
                  <a:solidFill>
                    <a:srgbClr val="003296"/>
                  </a:solidFill>
                  <a:prstDash val="solid"/>
                </a:ln>
              </c:spPr>
            </c:marker>
            <c:bubble3D val="0"/>
          </c:dPt>
          <c:dPt>
            <c:idx val="33"/>
            <c:marker>
              <c:symbol val="square"/>
              <c:size val="3"/>
              <c:spPr>
                <a:solidFill>
                  <a:srgbClr val="4B96C8"/>
                </a:solidFill>
                <a:ln>
                  <a:solidFill>
                    <a:srgbClr val="003296"/>
                  </a:solidFill>
                  <a:prstDash val="solid"/>
                </a:ln>
              </c:spPr>
            </c:marker>
            <c:bubble3D val="0"/>
          </c:dPt>
          <c:dPt>
            <c:idx val="34"/>
            <c:marker>
              <c:symbol val="square"/>
              <c:size val="3"/>
              <c:spPr>
                <a:solidFill>
                  <a:srgbClr val="4B96C8"/>
                </a:solidFill>
                <a:ln>
                  <a:solidFill>
                    <a:srgbClr val="003296"/>
                  </a:solidFill>
                  <a:prstDash val="solid"/>
                </a:ln>
              </c:spPr>
            </c:marker>
            <c:bubble3D val="0"/>
          </c:dPt>
          <c:dPt>
            <c:idx val="35"/>
            <c:marker>
              <c:symbol val="square"/>
              <c:size val="3"/>
              <c:spPr>
                <a:solidFill>
                  <a:srgbClr val="4B96C8"/>
                </a:solidFill>
                <a:ln>
                  <a:solidFill>
                    <a:srgbClr val="003296"/>
                  </a:solidFill>
                  <a:prstDash val="solid"/>
                </a:ln>
              </c:spPr>
            </c:marker>
            <c:bubble3D val="0"/>
          </c:dPt>
          <c:dPt>
            <c:idx val="36"/>
            <c:marker>
              <c:symbol val="square"/>
              <c:size val="3"/>
              <c:spPr>
                <a:solidFill>
                  <a:srgbClr val="4B96C8"/>
                </a:solidFill>
                <a:ln>
                  <a:solidFill>
                    <a:srgbClr val="003296"/>
                  </a:solidFill>
                  <a:prstDash val="solid"/>
                </a:ln>
              </c:spPr>
            </c:marker>
            <c:bubble3D val="0"/>
          </c:dPt>
          <c:dPt>
            <c:idx val="37"/>
            <c:marker>
              <c:symbol val="square"/>
              <c:size val="3"/>
              <c:spPr>
                <a:solidFill>
                  <a:srgbClr val="4B96C8"/>
                </a:solidFill>
                <a:ln>
                  <a:solidFill>
                    <a:srgbClr val="003296"/>
                  </a:solidFill>
                  <a:prstDash val="solid"/>
                </a:ln>
              </c:spPr>
            </c:marker>
            <c:bubble3D val="0"/>
          </c:dPt>
          <c:dPt>
            <c:idx val="38"/>
            <c:marker>
              <c:symbol val="square"/>
              <c:size val="3"/>
              <c:spPr>
                <a:solidFill>
                  <a:srgbClr val="4B96C8"/>
                </a:solidFill>
                <a:ln>
                  <a:solidFill>
                    <a:srgbClr val="003296"/>
                  </a:solidFill>
                  <a:prstDash val="solid"/>
                </a:ln>
              </c:spPr>
            </c:marker>
            <c:bubble3D val="0"/>
          </c:dPt>
          <c:dPt>
            <c:idx val="39"/>
            <c:marker>
              <c:symbol val="square"/>
              <c:size val="3"/>
              <c:spPr>
                <a:solidFill>
                  <a:srgbClr val="4B96C8"/>
                </a:solidFill>
                <a:ln>
                  <a:solidFill>
                    <a:srgbClr val="003296"/>
                  </a:solidFill>
                  <a:prstDash val="solid"/>
                </a:ln>
              </c:spPr>
            </c:marker>
            <c:bubble3D val="0"/>
          </c:dPt>
          <c:dPt>
            <c:idx val="40"/>
            <c:marker>
              <c:symbol val="square"/>
              <c:size val="3"/>
              <c:spPr>
                <a:solidFill>
                  <a:srgbClr val="4B96C8"/>
                </a:solidFill>
                <a:ln>
                  <a:solidFill>
                    <a:srgbClr val="003296"/>
                  </a:solidFill>
                  <a:prstDash val="solid"/>
                </a:ln>
              </c:spPr>
            </c:marker>
            <c:bubble3D val="0"/>
          </c:dPt>
          <c:dPt>
            <c:idx val="41"/>
            <c:marker>
              <c:symbol val="square"/>
              <c:size val="3"/>
              <c:spPr>
                <a:solidFill>
                  <a:srgbClr val="4B96C8"/>
                </a:solidFill>
                <a:ln>
                  <a:solidFill>
                    <a:srgbClr val="003296"/>
                  </a:solidFill>
                  <a:prstDash val="solid"/>
                </a:ln>
              </c:spPr>
            </c:marker>
            <c:bubble3D val="0"/>
          </c:dPt>
          <c:dPt>
            <c:idx val="42"/>
            <c:marker>
              <c:symbol val="square"/>
              <c:size val="3"/>
              <c:spPr>
                <a:solidFill>
                  <a:srgbClr val="4B96C8"/>
                </a:solidFill>
                <a:ln>
                  <a:solidFill>
                    <a:srgbClr val="003296"/>
                  </a:solidFill>
                  <a:prstDash val="solid"/>
                </a:ln>
              </c:spPr>
            </c:marker>
            <c:bubble3D val="0"/>
          </c:dPt>
          <c:dPt>
            <c:idx val="43"/>
            <c:marker>
              <c:symbol val="square"/>
              <c:size val="3"/>
              <c:spPr>
                <a:solidFill>
                  <a:srgbClr val="4B96C8"/>
                </a:solidFill>
                <a:ln>
                  <a:solidFill>
                    <a:srgbClr val="003296"/>
                  </a:solidFill>
                  <a:prstDash val="solid"/>
                </a:ln>
              </c:spPr>
            </c:marker>
            <c:bubble3D val="0"/>
          </c:dPt>
          <c:dPt>
            <c:idx val="44"/>
            <c:marker>
              <c:symbol val="square"/>
              <c:size val="3"/>
              <c:spPr>
                <a:solidFill>
                  <a:srgbClr val="4B96C8"/>
                </a:solidFill>
                <a:ln>
                  <a:solidFill>
                    <a:srgbClr val="003296"/>
                  </a:solidFill>
                  <a:prstDash val="solid"/>
                </a:ln>
              </c:spPr>
            </c:marker>
            <c:bubble3D val="0"/>
          </c:dPt>
          <c:dPt>
            <c:idx val="45"/>
            <c:marker>
              <c:symbol val="square"/>
              <c:size val="3"/>
              <c:spPr>
                <a:solidFill>
                  <a:srgbClr val="4B96C8"/>
                </a:solidFill>
                <a:ln>
                  <a:solidFill>
                    <a:srgbClr val="003296"/>
                  </a:solidFill>
                  <a:prstDash val="solid"/>
                </a:ln>
              </c:spPr>
            </c:marker>
            <c:bubble3D val="0"/>
          </c:dPt>
          <c:dPt>
            <c:idx val="46"/>
            <c:marker>
              <c:symbol val="square"/>
              <c:size val="3"/>
              <c:spPr>
                <a:solidFill>
                  <a:srgbClr val="4B96C8"/>
                </a:solidFill>
                <a:ln>
                  <a:solidFill>
                    <a:srgbClr val="003296"/>
                  </a:solidFill>
                  <a:prstDash val="solid"/>
                </a:ln>
              </c:spPr>
            </c:marker>
            <c:bubble3D val="0"/>
          </c:dPt>
          <c:dPt>
            <c:idx val="47"/>
            <c:marker>
              <c:symbol val="square"/>
              <c:size val="3"/>
              <c:spPr>
                <a:solidFill>
                  <a:srgbClr val="4B96C8"/>
                </a:solidFill>
                <a:ln>
                  <a:solidFill>
                    <a:srgbClr val="003296"/>
                  </a:solidFill>
                  <a:prstDash val="solid"/>
                </a:ln>
              </c:spPr>
            </c:marker>
            <c:bubble3D val="0"/>
          </c:dPt>
          <c:dPt>
            <c:idx val="48"/>
            <c:marker>
              <c:symbol val="square"/>
              <c:size val="8"/>
              <c:spPr>
                <a:solidFill>
                  <a:srgbClr val="4B96C8"/>
                </a:solidFill>
                <a:ln>
                  <a:solidFill>
                    <a:srgbClr val="003296"/>
                  </a:solidFill>
                  <a:prstDash val="solid"/>
                </a:ln>
              </c:spPr>
            </c:marker>
            <c:bubble3D val="0"/>
          </c:dPt>
          <c:dPt>
            <c:idx val="49"/>
            <c:marker>
              <c:symbol val="square"/>
              <c:size val="3"/>
              <c:spPr>
                <a:solidFill>
                  <a:srgbClr val="4B96C8"/>
                </a:solidFill>
                <a:ln>
                  <a:solidFill>
                    <a:srgbClr val="003296"/>
                  </a:solidFill>
                  <a:prstDash val="solid"/>
                </a:ln>
              </c:spPr>
            </c:marker>
            <c:bubble3D val="0"/>
          </c:dPt>
          <c:dPt>
            <c:idx val="50"/>
            <c:marker>
              <c:symbol val="square"/>
              <c:size val="3"/>
              <c:spPr>
                <a:solidFill>
                  <a:srgbClr val="4B96C8"/>
                </a:solidFill>
                <a:ln>
                  <a:solidFill>
                    <a:srgbClr val="003296"/>
                  </a:solidFill>
                  <a:prstDash val="solid"/>
                </a:ln>
              </c:spPr>
            </c:marker>
            <c:bubble3D val="0"/>
          </c:dPt>
          <c:dPt>
            <c:idx val="51"/>
            <c:marker>
              <c:symbol val="square"/>
              <c:size val="3"/>
              <c:spPr>
                <a:solidFill>
                  <a:srgbClr val="4B96C8"/>
                </a:solidFill>
                <a:ln>
                  <a:solidFill>
                    <a:srgbClr val="003296"/>
                  </a:solidFill>
                  <a:prstDash val="solid"/>
                </a:ln>
              </c:spPr>
            </c:marker>
            <c:bubble3D val="0"/>
          </c:dPt>
          <c:dPt>
            <c:idx val="52"/>
            <c:marker>
              <c:symbol val="square"/>
              <c:size val="3"/>
              <c:spPr>
                <a:solidFill>
                  <a:srgbClr val="4B96C8"/>
                </a:solidFill>
                <a:ln>
                  <a:solidFill>
                    <a:srgbClr val="003296"/>
                  </a:solidFill>
                  <a:prstDash val="solid"/>
                </a:ln>
              </c:spPr>
            </c:marker>
            <c:bubble3D val="0"/>
          </c:dPt>
          <c:dPt>
            <c:idx val="53"/>
            <c:marker>
              <c:symbol val="square"/>
              <c:size val="3"/>
              <c:spPr>
                <a:solidFill>
                  <a:srgbClr val="4B96C8"/>
                </a:solidFill>
                <a:ln>
                  <a:solidFill>
                    <a:srgbClr val="003296"/>
                  </a:solidFill>
                  <a:prstDash val="solid"/>
                </a:ln>
              </c:spPr>
            </c:marker>
            <c:bubble3D val="0"/>
          </c:dPt>
          <c:dPt>
            <c:idx val="54"/>
            <c:marker>
              <c:symbol val="square"/>
              <c:size val="3"/>
              <c:spPr>
                <a:solidFill>
                  <a:srgbClr val="4B96C8"/>
                </a:solidFill>
                <a:ln>
                  <a:solidFill>
                    <a:srgbClr val="003296"/>
                  </a:solidFill>
                  <a:prstDash val="solid"/>
                </a:ln>
              </c:spPr>
            </c:marker>
            <c:bubble3D val="0"/>
          </c:dPt>
          <c:dPt>
            <c:idx val="55"/>
            <c:marker>
              <c:symbol val="square"/>
              <c:size val="3"/>
              <c:spPr>
                <a:solidFill>
                  <a:srgbClr val="4B96C8"/>
                </a:solidFill>
                <a:ln>
                  <a:solidFill>
                    <a:srgbClr val="003296"/>
                  </a:solidFill>
                  <a:prstDash val="solid"/>
                </a:ln>
              </c:spPr>
            </c:marker>
            <c:bubble3D val="0"/>
          </c:dPt>
          <c:dPt>
            <c:idx val="56"/>
            <c:marker>
              <c:symbol val="square"/>
              <c:size val="3"/>
              <c:spPr>
                <a:solidFill>
                  <a:srgbClr val="4B96C8"/>
                </a:solidFill>
                <a:ln>
                  <a:solidFill>
                    <a:srgbClr val="003296"/>
                  </a:solidFill>
                  <a:prstDash val="solid"/>
                </a:ln>
              </c:spPr>
            </c:marker>
            <c:bubble3D val="0"/>
          </c:dPt>
          <c:dPt>
            <c:idx val="57"/>
            <c:marker>
              <c:symbol val="square"/>
              <c:size val="3"/>
              <c:spPr>
                <a:solidFill>
                  <a:srgbClr val="4B96C8"/>
                </a:solidFill>
                <a:ln>
                  <a:solidFill>
                    <a:srgbClr val="003296"/>
                  </a:solidFill>
                  <a:prstDash val="solid"/>
                </a:ln>
              </c:spPr>
            </c:marker>
            <c:bubble3D val="0"/>
          </c:dPt>
          <c:dPt>
            <c:idx val="58"/>
            <c:marker>
              <c:symbol val="square"/>
              <c:size val="3"/>
              <c:spPr>
                <a:solidFill>
                  <a:srgbClr val="4B96C8"/>
                </a:solidFill>
                <a:ln>
                  <a:solidFill>
                    <a:srgbClr val="003296"/>
                  </a:solidFill>
                  <a:prstDash val="solid"/>
                </a:ln>
              </c:spPr>
            </c:marker>
            <c:bubble3D val="0"/>
          </c:dPt>
          <c:dPt>
            <c:idx val="59"/>
            <c:marker>
              <c:symbol val="square"/>
              <c:size val="3"/>
              <c:spPr>
                <a:solidFill>
                  <a:srgbClr val="4B96C8"/>
                </a:solidFill>
                <a:ln>
                  <a:solidFill>
                    <a:srgbClr val="003296"/>
                  </a:solidFill>
                  <a:prstDash val="solid"/>
                </a:ln>
              </c:spPr>
            </c:marker>
            <c:bubble3D val="0"/>
          </c:dPt>
          <c:dPt>
            <c:idx val="60"/>
            <c:marker>
              <c:symbol val="square"/>
              <c:size val="3"/>
              <c:spPr>
                <a:solidFill>
                  <a:srgbClr val="4B96C8"/>
                </a:solidFill>
                <a:ln>
                  <a:solidFill>
                    <a:srgbClr val="003296"/>
                  </a:solidFill>
                  <a:prstDash val="solid"/>
                </a:ln>
              </c:spPr>
            </c:marker>
            <c:bubble3D val="0"/>
          </c:dPt>
          <c:dPt>
            <c:idx val="61"/>
            <c:marker>
              <c:symbol val="square"/>
              <c:size val="3"/>
              <c:spPr>
                <a:solidFill>
                  <a:srgbClr val="4B96C8"/>
                </a:solidFill>
                <a:ln>
                  <a:solidFill>
                    <a:srgbClr val="003296"/>
                  </a:solidFill>
                  <a:prstDash val="solid"/>
                </a:ln>
              </c:spPr>
            </c:marker>
            <c:bubble3D val="0"/>
          </c:dPt>
          <c:dPt>
            <c:idx val="62"/>
            <c:marker>
              <c:symbol val="square"/>
              <c:size val="3"/>
              <c:spPr>
                <a:solidFill>
                  <a:srgbClr val="4B96C8"/>
                </a:solidFill>
                <a:ln>
                  <a:solidFill>
                    <a:srgbClr val="003296"/>
                  </a:solidFill>
                  <a:prstDash val="solid"/>
                </a:ln>
              </c:spPr>
            </c:marker>
            <c:bubble3D val="0"/>
          </c:dPt>
          <c:dPt>
            <c:idx val="63"/>
            <c:marker>
              <c:symbol val="square"/>
              <c:size val="3"/>
              <c:spPr>
                <a:solidFill>
                  <a:srgbClr val="4B96C8"/>
                </a:solidFill>
                <a:ln>
                  <a:solidFill>
                    <a:srgbClr val="003296"/>
                  </a:solidFill>
                  <a:prstDash val="solid"/>
                </a:ln>
              </c:spPr>
            </c:marker>
            <c:bubble3D val="0"/>
          </c:dPt>
          <c:dPt>
            <c:idx val="64"/>
            <c:marker>
              <c:symbol val="square"/>
              <c:size val="3"/>
              <c:spPr>
                <a:solidFill>
                  <a:srgbClr val="4B96C8"/>
                </a:solidFill>
                <a:ln>
                  <a:solidFill>
                    <a:srgbClr val="003296"/>
                  </a:solidFill>
                  <a:prstDash val="solid"/>
                </a:ln>
              </c:spPr>
            </c:marker>
            <c:bubble3D val="0"/>
          </c:dPt>
          <c:dPt>
            <c:idx val="65"/>
            <c:marker>
              <c:symbol val="square"/>
              <c:size val="3"/>
              <c:spPr>
                <a:solidFill>
                  <a:srgbClr val="4B96C8"/>
                </a:solidFill>
                <a:ln>
                  <a:solidFill>
                    <a:srgbClr val="003296"/>
                  </a:solidFill>
                  <a:prstDash val="solid"/>
                </a:ln>
              </c:spPr>
            </c:marker>
            <c:bubble3D val="0"/>
          </c:dPt>
          <c:dPt>
            <c:idx val="66"/>
            <c:marker>
              <c:symbol val="square"/>
              <c:size val="3"/>
              <c:spPr>
                <a:solidFill>
                  <a:srgbClr val="4B96C8"/>
                </a:solidFill>
                <a:ln>
                  <a:solidFill>
                    <a:srgbClr val="003296"/>
                  </a:solidFill>
                  <a:prstDash val="solid"/>
                </a:ln>
              </c:spPr>
            </c:marker>
            <c:bubble3D val="0"/>
          </c:dPt>
          <c:dPt>
            <c:idx val="67"/>
            <c:marker>
              <c:symbol val="square"/>
              <c:size val="3"/>
              <c:spPr>
                <a:solidFill>
                  <a:srgbClr val="4B96C8"/>
                </a:solidFill>
                <a:ln>
                  <a:solidFill>
                    <a:srgbClr val="003296"/>
                  </a:solidFill>
                  <a:prstDash val="solid"/>
                </a:ln>
              </c:spPr>
            </c:marker>
            <c:bubble3D val="0"/>
          </c:dPt>
          <c:dPt>
            <c:idx val="68"/>
            <c:marker>
              <c:symbol val="square"/>
              <c:size val="3"/>
              <c:spPr>
                <a:solidFill>
                  <a:srgbClr val="4B96C8"/>
                </a:solidFill>
                <a:ln>
                  <a:solidFill>
                    <a:srgbClr val="003296"/>
                  </a:solidFill>
                  <a:prstDash val="solid"/>
                </a:ln>
              </c:spPr>
            </c:marker>
            <c:bubble3D val="0"/>
          </c:dPt>
          <c:dPt>
            <c:idx val="69"/>
            <c:marker>
              <c:symbol val="square"/>
              <c:size val="3"/>
              <c:spPr>
                <a:solidFill>
                  <a:srgbClr val="4B96C8"/>
                </a:solidFill>
                <a:ln>
                  <a:solidFill>
                    <a:srgbClr val="003296"/>
                  </a:solidFill>
                  <a:prstDash val="solid"/>
                </a:ln>
              </c:spPr>
            </c:marker>
            <c:bubble3D val="0"/>
          </c:dPt>
          <c:dPt>
            <c:idx val="70"/>
            <c:marker>
              <c:symbol val="square"/>
              <c:size val="3"/>
              <c:spPr>
                <a:solidFill>
                  <a:srgbClr val="4B96C8"/>
                </a:solidFill>
                <a:ln>
                  <a:solidFill>
                    <a:srgbClr val="003296"/>
                  </a:solidFill>
                  <a:prstDash val="solid"/>
                </a:ln>
              </c:spPr>
            </c:marker>
            <c:bubble3D val="0"/>
          </c:dPt>
          <c:errBars>
            <c:errDir val="x"/>
            <c:errBarType val="both"/>
            <c:errValType val="cust"/>
            <c:noEndCap val="1"/>
            <c:plus>
              <c:numLit>
                <c:formatCode>General</c:formatCode>
                <c:ptCount val="71"/>
                <c:pt idx="0">
                  <c:v>0.955910524222856</c:v>
                </c:pt>
                <c:pt idx="1">
                  <c:v>0.604639227003642</c:v>
                </c:pt>
                <c:pt idx="2">
                  <c:v>0.372104161869812</c:v>
                </c:pt>
                <c:pt idx="3">
                  <c:v>0.682819628390375</c:v>
                </c:pt>
                <c:pt idx="4">
                  <c:v>0.710343478965234</c:v>
                </c:pt>
                <c:pt idx="5">
                  <c:v>0.397341747725258</c:v>
                </c:pt>
                <c:pt idx="6">
                  <c:v>0.150547821604167</c:v>
                </c:pt>
                <c:pt idx="7">
                  <c:v>0.331674285422563</c:v>
                </c:pt>
                <c:pt idx="8">
                  <c:v>0.320421512080741</c:v>
                </c:pt>
                <c:pt idx="9">
                  <c:v>0.389243475748268</c:v>
                </c:pt>
                <c:pt idx="10">
                  <c:v>0.388894346884036</c:v>
                </c:pt>
                <c:pt idx="11">
                  <c:v>0.587857261341007</c:v>
                </c:pt>
                <c:pt idx="12">
                  <c:v>1.051485315633287</c:v>
                </c:pt>
                <c:pt idx="13">
                  <c:v>0.383489374796004</c:v>
                </c:pt>
                <c:pt idx="14">
                  <c:v>0.881913042986958</c:v>
                </c:pt>
                <c:pt idx="15">
                  <c:v>1.199582481866412</c:v>
                </c:pt>
                <c:pt idx="16">
                  <c:v>0.52583547692652</c:v>
                </c:pt>
                <c:pt idx="17">
                  <c:v>0.495837535024533</c:v>
                </c:pt>
                <c:pt idx="18">
                  <c:v>0.276122998947397</c:v>
                </c:pt>
                <c:pt idx="19">
                  <c:v>0.76136259769642</c:v>
                </c:pt>
                <c:pt idx="20">
                  <c:v>0.657559358229549</c:v>
                </c:pt>
                <c:pt idx="21">
                  <c:v>0.392873691958196</c:v>
                </c:pt>
                <c:pt idx="22">
                  <c:v>0.508624282418076</c:v>
                </c:pt>
                <c:pt idx="23">
                  <c:v>0.56119718444574</c:v>
                </c:pt>
                <c:pt idx="24">
                  <c:v>0.435743606609568</c:v>
                </c:pt>
                <c:pt idx="25">
                  <c:v>0.589492121132213</c:v>
                </c:pt>
                <c:pt idx="26">
                  <c:v>0.525243344389594</c:v>
                </c:pt>
                <c:pt idx="27">
                  <c:v>0.937819314257093</c:v>
                </c:pt>
                <c:pt idx="28">
                  <c:v>0.420890068898505</c:v>
                </c:pt>
                <c:pt idx="29">
                  <c:v>0.308341518890412</c:v>
                </c:pt>
                <c:pt idx="30">
                  <c:v>0.500200996886403</c:v>
                </c:pt>
                <c:pt idx="31">
                  <c:v>0.737546619744971</c:v>
                </c:pt>
                <c:pt idx="32">
                  <c:v>0.703372826440662</c:v>
                </c:pt>
                <c:pt idx="33">
                  <c:v>0.54521164888476</c:v>
                </c:pt>
                <c:pt idx="34">
                  <c:v>0.66503625427146</c:v>
                </c:pt>
                <c:pt idx="35">
                  <c:v>0.543683373574599</c:v>
                </c:pt>
                <c:pt idx="36">
                  <c:v>0.462354958365569</c:v>
                </c:pt>
                <c:pt idx="37">
                  <c:v>0.248242598205413</c:v>
                </c:pt>
                <c:pt idx="38">
                  <c:v>0.672605454073017</c:v>
                </c:pt>
                <c:pt idx="39">
                  <c:v>0.529979042212571</c:v>
                </c:pt>
                <c:pt idx="40">
                  <c:v>0.263919324309237</c:v>
                </c:pt>
                <c:pt idx="41">
                  <c:v>0.372406172781991</c:v>
                </c:pt>
                <c:pt idx="42">
                  <c:v>0.703926522034911</c:v>
                </c:pt>
                <c:pt idx="43">
                  <c:v>0.401433573614836</c:v>
                </c:pt>
                <c:pt idx="44">
                  <c:v>0.784565432502569</c:v>
                </c:pt>
                <c:pt idx="45">
                  <c:v>0.587921075121679</c:v>
                </c:pt>
                <c:pt idx="46">
                  <c:v>0.643885698292816</c:v>
                </c:pt>
                <c:pt idx="47">
                  <c:v>0.635814623371068</c:v>
                </c:pt>
                <c:pt idx="48">
                  <c:v>0.0752895401872072</c:v>
                </c:pt>
                <c:pt idx="49">
                  <c:v>0.526821864106266</c:v>
                </c:pt>
                <c:pt idx="50">
                  <c:v>0.42718852288596</c:v>
                </c:pt>
                <c:pt idx="51">
                  <c:v>0.592028999787389</c:v>
                </c:pt>
                <c:pt idx="52">
                  <c:v>0.535786266320093</c:v>
                </c:pt>
                <c:pt idx="53">
                  <c:v>0.530785011612856</c:v>
                </c:pt>
                <c:pt idx="54">
                  <c:v>0.365539265389579</c:v>
                </c:pt>
                <c:pt idx="55">
                  <c:v>0.637334165435402</c:v>
                </c:pt>
                <c:pt idx="56">
                  <c:v>0.247905545169403</c:v>
                </c:pt>
                <c:pt idx="57">
                  <c:v>0.558280644325206</c:v>
                </c:pt>
                <c:pt idx="58">
                  <c:v>0.374174713711786</c:v>
                </c:pt>
                <c:pt idx="59">
                  <c:v>0.550581374648686</c:v>
                </c:pt>
                <c:pt idx="60">
                  <c:v>0.434959089148277</c:v>
                </c:pt>
                <c:pt idx="61">
                  <c:v>0.880099030681335</c:v>
                </c:pt>
                <c:pt idx="62">
                  <c:v>0.744644427662234</c:v>
                </c:pt>
                <c:pt idx="63">
                  <c:v>0.291083805274048</c:v>
                </c:pt>
                <c:pt idx="64">
                  <c:v>0.266706240124869</c:v>
                </c:pt>
                <c:pt idx="65">
                  <c:v>0.283581495073002</c:v>
                </c:pt>
                <c:pt idx="66">
                  <c:v>0.30103508704693</c:v>
                </c:pt>
                <c:pt idx="67">
                  <c:v>0.363213968452118</c:v>
                </c:pt>
                <c:pt idx="68">
                  <c:v>0.549888313457494</c:v>
                </c:pt>
                <c:pt idx="69">
                  <c:v>1.142444272488658</c:v>
                </c:pt>
                <c:pt idx="70">
                  <c:v>0.800785866550271</c:v>
                </c:pt>
              </c:numLit>
            </c:plus>
            <c:minus>
              <c:numLit>
                <c:formatCode>General</c:formatCode>
                <c:ptCount val="71"/>
                <c:pt idx="0">
                  <c:v>0.955910524222856</c:v>
                </c:pt>
                <c:pt idx="1">
                  <c:v>0.604639227003642</c:v>
                </c:pt>
                <c:pt idx="2">
                  <c:v>0.372104161869812</c:v>
                </c:pt>
                <c:pt idx="3">
                  <c:v>0.682819628390375</c:v>
                </c:pt>
                <c:pt idx="4">
                  <c:v>0.710343478965234</c:v>
                </c:pt>
                <c:pt idx="5">
                  <c:v>0.397341747725258</c:v>
                </c:pt>
                <c:pt idx="6">
                  <c:v>0.150547821604167</c:v>
                </c:pt>
                <c:pt idx="7">
                  <c:v>0.331674285422563</c:v>
                </c:pt>
                <c:pt idx="8">
                  <c:v>0.320421512080741</c:v>
                </c:pt>
                <c:pt idx="9">
                  <c:v>0.389243475748268</c:v>
                </c:pt>
                <c:pt idx="10">
                  <c:v>0.388894346884036</c:v>
                </c:pt>
                <c:pt idx="11">
                  <c:v>0.587857261341007</c:v>
                </c:pt>
                <c:pt idx="12">
                  <c:v>1.051485315633287</c:v>
                </c:pt>
                <c:pt idx="13">
                  <c:v>0.383489374796004</c:v>
                </c:pt>
                <c:pt idx="14">
                  <c:v>0.881913042986958</c:v>
                </c:pt>
                <c:pt idx="15">
                  <c:v>1.199582481866413</c:v>
                </c:pt>
                <c:pt idx="16">
                  <c:v>0.52583547692652</c:v>
                </c:pt>
                <c:pt idx="17">
                  <c:v>0.495837535024533</c:v>
                </c:pt>
                <c:pt idx="18">
                  <c:v>0.276122998947397</c:v>
                </c:pt>
                <c:pt idx="19">
                  <c:v>0.76136259769642</c:v>
                </c:pt>
                <c:pt idx="20">
                  <c:v>0.657559358229549</c:v>
                </c:pt>
                <c:pt idx="21">
                  <c:v>0.392873691958196</c:v>
                </c:pt>
                <c:pt idx="22">
                  <c:v>0.508624282418076</c:v>
                </c:pt>
                <c:pt idx="23">
                  <c:v>0.56119718444574</c:v>
                </c:pt>
                <c:pt idx="24">
                  <c:v>0.435743606609567</c:v>
                </c:pt>
                <c:pt idx="25">
                  <c:v>0.589492121132213</c:v>
                </c:pt>
                <c:pt idx="26">
                  <c:v>0.525243344389594</c:v>
                </c:pt>
                <c:pt idx="27">
                  <c:v>0.937819314257093</c:v>
                </c:pt>
                <c:pt idx="28">
                  <c:v>0.420890068898505</c:v>
                </c:pt>
                <c:pt idx="29">
                  <c:v>0.308341518890412</c:v>
                </c:pt>
                <c:pt idx="30">
                  <c:v>0.500200996886403</c:v>
                </c:pt>
                <c:pt idx="31">
                  <c:v>0.737546619744971</c:v>
                </c:pt>
                <c:pt idx="32">
                  <c:v>0.703372826440662</c:v>
                </c:pt>
                <c:pt idx="33">
                  <c:v>0.54521164888476</c:v>
                </c:pt>
                <c:pt idx="34">
                  <c:v>0.66503625427146</c:v>
                </c:pt>
                <c:pt idx="35">
                  <c:v>0.543683373574599</c:v>
                </c:pt>
                <c:pt idx="36">
                  <c:v>0.462354958365569</c:v>
                </c:pt>
                <c:pt idx="37">
                  <c:v>0.248242598205413</c:v>
                </c:pt>
                <c:pt idx="38">
                  <c:v>0.672605454073017</c:v>
                </c:pt>
                <c:pt idx="39">
                  <c:v>0.529979042212571</c:v>
                </c:pt>
                <c:pt idx="40">
                  <c:v>0.263919324309237</c:v>
                </c:pt>
                <c:pt idx="41">
                  <c:v>0.372406172781991</c:v>
                </c:pt>
                <c:pt idx="42">
                  <c:v>0.703926522034911</c:v>
                </c:pt>
                <c:pt idx="43">
                  <c:v>0.401433573614836</c:v>
                </c:pt>
                <c:pt idx="44">
                  <c:v>0.784565432502569</c:v>
                </c:pt>
                <c:pt idx="45">
                  <c:v>0.587921075121679</c:v>
                </c:pt>
                <c:pt idx="46">
                  <c:v>0.643885698292816</c:v>
                </c:pt>
                <c:pt idx="47">
                  <c:v>0.635814623371068</c:v>
                </c:pt>
                <c:pt idx="48">
                  <c:v>0.0752895401872072</c:v>
                </c:pt>
                <c:pt idx="49">
                  <c:v>0.526821864106266</c:v>
                </c:pt>
                <c:pt idx="50">
                  <c:v>0.42718852288596</c:v>
                </c:pt>
                <c:pt idx="51">
                  <c:v>0.592028999787389</c:v>
                </c:pt>
                <c:pt idx="52">
                  <c:v>0.535786266320093</c:v>
                </c:pt>
                <c:pt idx="53">
                  <c:v>0.530785011612856</c:v>
                </c:pt>
                <c:pt idx="54">
                  <c:v>0.365539265389579</c:v>
                </c:pt>
                <c:pt idx="55">
                  <c:v>0.637334165435402</c:v>
                </c:pt>
                <c:pt idx="56">
                  <c:v>0.247905545169403</c:v>
                </c:pt>
                <c:pt idx="57">
                  <c:v>0.558280644325206</c:v>
                </c:pt>
                <c:pt idx="58">
                  <c:v>0.374174713711786</c:v>
                </c:pt>
                <c:pt idx="59">
                  <c:v>0.550581374648686</c:v>
                </c:pt>
                <c:pt idx="60">
                  <c:v>0.434959089148277</c:v>
                </c:pt>
                <c:pt idx="61">
                  <c:v>0.880099030681335</c:v>
                </c:pt>
                <c:pt idx="62">
                  <c:v>0.744644427662234</c:v>
                </c:pt>
                <c:pt idx="63">
                  <c:v>0.291083805274048</c:v>
                </c:pt>
                <c:pt idx="64">
                  <c:v>0.266706240124869</c:v>
                </c:pt>
                <c:pt idx="65">
                  <c:v>0.283581495073002</c:v>
                </c:pt>
                <c:pt idx="66">
                  <c:v>0.30103508704693</c:v>
                </c:pt>
                <c:pt idx="67">
                  <c:v>0.363213968452118</c:v>
                </c:pt>
                <c:pt idx="68">
                  <c:v>0.549888313457494</c:v>
                </c:pt>
                <c:pt idx="69">
                  <c:v>1.142444272488658</c:v>
                </c:pt>
                <c:pt idx="70">
                  <c:v>0.800785866550271</c:v>
                </c:pt>
              </c:numLit>
            </c:minus>
            <c:spPr>
              <a:ln>
                <a:solidFill>
                  <a:srgbClr val="003296"/>
                </a:solidFill>
                <a:prstDash val="solid"/>
              </a:ln>
            </c:spPr>
          </c:errBars>
          <c:xVal>
            <c:numLit>
              <c:formatCode>General</c:formatCode>
              <c:ptCount val="71"/>
              <c:pt idx="0">
                <c:v>0.257590646523647</c:v>
              </c:pt>
              <c:pt idx="1">
                <c:v>-0.397727331988143</c:v>
              </c:pt>
              <c:pt idx="2">
                <c:v>-0.0336484967013453</c:v>
              </c:pt>
              <c:pt idx="3">
                <c:v>-0.0575217607649491</c:v>
              </c:pt>
              <c:pt idx="4">
                <c:v>-0.268278751993693</c:v>
              </c:pt>
              <c:pt idx="5">
                <c:v>0.280787540319764</c:v>
              </c:pt>
              <c:pt idx="6">
                <c:v>0.0176620974273893</c:v>
              </c:pt>
              <c:pt idx="7">
                <c:v>0.594065351529711</c:v>
              </c:pt>
              <c:pt idx="8">
                <c:v>0.274829269572107</c:v>
              </c:pt>
              <c:pt idx="9">
                <c:v>-0.471850671933159</c:v>
              </c:pt>
              <c:pt idx="10">
                <c:v>-0.227832848365214</c:v>
              </c:pt>
              <c:pt idx="11">
                <c:v>-0.675758394892697</c:v>
              </c:pt>
              <c:pt idx="12">
                <c:v>-0.480536725519135</c:v>
              </c:pt>
              <c:pt idx="13">
                <c:v>-0.0221713731691307</c:v>
              </c:pt>
              <c:pt idx="14">
                <c:v>0.600704526150061</c:v>
              </c:pt>
              <c:pt idx="15">
                <c:v>-0.456845434664702</c:v>
              </c:pt>
              <c:pt idx="16">
                <c:v>-0.384114383548863</c:v>
              </c:pt>
              <c:pt idx="17">
                <c:v>1.272979815092381</c:v>
              </c:pt>
              <c:pt idx="18">
                <c:v>0.136337296841663</c:v>
              </c:pt>
              <c:pt idx="19">
                <c:v>-0.839386054414724</c:v>
              </c:pt>
              <c:pt idx="20">
                <c:v>-0.434143054875604</c:v>
              </c:pt>
              <c:pt idx="21">
                <c:v>-0.313349048474531</c:v>
              </c:pt>
              <c:pt idx="22">
                <c:v>0.0216109990739083</c:v>
              </c:pt>
              <c:pt idx="23">
                <c:v>1.061864207662623</c:v>
              </c:pt>
              <c:pt idx="24">
                <c:v>-0.192648543050262</c:v>
              </c:pt>
              <c:pt idx="25">
                <c:v>-0.0653147712077587</c:v>
              </c:pt>
              <c:pt idx="26">
                <c:v>0.184908989786562</c:v>
              </c:pt>
              <c:pt idx="27">
                <c:v>0.339052195885717</c:v>
              </c:pt>
              <c:pt idx="28">
                <c:v>-0.079160222387107</c:v>
              </c:pt>
              <c:pt idx="29">
                <c:v>0.645660291990232</c:v>
              </c:pt>
              <c:pt idx="30">
                <c:v>-0.00630285567749896</c:v>
              </c:pt>
              <c:pt idx="31">
                <c:v>0.77242637152496</c:v>
              </c:pt>
              <c:pt idx="32">
                <c:v>1.13535359467213E-5</c:v>
              </c:pt>
              <c:pt idx="33">
                <c:v>7.68692350648834E-6</c:v>
              </c:pt>
              <c:pt idx="34">
                <c:v>-1.2046550310889E-5</c:v>
              </c:pt>
              <c:pt idx="35">
                <c:v>0.274838975338982</c:v>
              </c:pt>
              <c:pt idx="36">
                <c:v>-0.554356842852784</c:v>
              </c:pt>
              <c:pt idx="37">
                <c:v>0.809410061083809</c:v>
              </c:pt>
              <c:pt idx="38">
                <c:v>-0.284069537948339</c:v>
              </c:pt>
              <c:pt idx="39">
                <c:v>0.0381925347776051</c:v>
              </c:pt>
              <c:pt idx="40">
                <c:v>0.678686203822794</c:v>
              </c:pt>
              <c:pt idx="41">
                <c:v>-0.135135135135135</c:v>
              </c:pt>
              <c:pt idx="42">
                <c:v>0.712864039042294</c:v>
              </c:pt>
              <c:pt idx="43">
                <c:v>0.0124734474530885</c:v>
              </c:pt>
              <c:pt idx="44">
                <c:v>-0.595262468439154</c:v>
              </c:pt>
              <c:pt idx="45">
                <c:v>0.685594779966004</c:v>
              </c:pt>
              <c:pt idx="46">
                <c:v>-0.433433562653836</c:v>
              </c:pt>
              <c:pt idx="47">
                <c:v>-0.298429586628917</c:v>
              </c:pt>
              <c:pt idx="48">
                <c:v>0.153922115653562</c:v>
              </c:pt>
              <c:pt idx="49">
                <c:v>0.554337933348531</c:v>
              </c:pt>
              <c:pt idx="50">
                <c:v>-0.519262462261489</c:v>
              </c:pt>
              <c:pt idx="51">
                <c:v>0.133548978186037</c:v>
              </c:pt>
              <c:pt idx="52">
                <c:v>0.0063914106218974</c:v>
              </c:pt>
              <c:pt idx="53">
                <c:v>-0.0275449653827517</c:v>
              </c:pt>
              <c:pt idx="54">
                <c:v>0.0998955268268949</c:v>
              </c:pt>
              <c:pt idx="55">
                <c:v>-0.120846923167836</c:v>
              </c:pt>
              <c:pt idx="56">
                <c:v>0.0419366249390694</c:v>
              </c:pt>
              <c:pt idx="57">
                <c:v>-0.974173295125568</c:v>
              </c:pt>
              <c:pt idx="58">
                <c:v>0.121112892375323</c:v>
              </c:pt>
              <c:pt idx="59">
                <c:v>-0.217868689350388</c:v>
              </c:pt>
              <c:pt idx="60">
                <c:v>0.00440642916296673</c:v>
              </c:pt>
              <c:pt idx="61">
                <c:v>0.572464325066135</c:v>
              </c:pt>
              <c:pt idx="62">
                <c:v>0.549707008351775</c:v>
              </c:pt>
              <c:pt idx="63">
                <c:v>0.259593671904503</c:v>
              </c:pt>
              <c:pt idx="64">
                <c:v>0.472291631379335</c:v>
              </c:pt>
              <c:pt idx="65">
                <c:v>0.372354756174356</c:v>
              </c:pt>
              <c:pt idx="66">
                <c:v>0.263532836692091</c:v>
              </c:pt>
              <c:pt idx="67">
                <c:v>1.30250777540796</c:v>
              </c:pt>
              <c:pt idx="68">
                <c:v>-0.0331488408761214</c:v>
              </c:pt>
              <c:pt idx="69">
                <c:v>-1.314044031106555</c:v>
              </c:pt>
              <c:pt idx="70">
                <c:v>-0.851764132450224</c:v>
              </c:pt>
            </c:numLit>
          </c:xVal>
          <c:yVal>
            <c:numLit>
              <c:formatCode>General</c:formatCode>
              <c:ptCount val="71"/>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pt idx="41">
                <c:v>42.0</c:v>
              </c:pt>
              <c:pt idx="42">
                <c:v>43.0</c:v>
              </c:pt>
              <c:pt idx="43">
                <c:v>44.0</c:v>
              </c:pt>
              <c:pt idx="44">
                <c:v>45.0</c:v>
              </c:pt>
              <c:pt idx="45">
                <c:v>46.0</c:v>
              </c:pt>
              <c:pt idx="46">
                <c:v>47.0</c:v>
              </c:pt>
              <c:pt idx="47">
                <c:v>48.0</c:v>
              </c:pt>
              <c:pt idx="48">
                <c:v>49.0</c:v>
              </c:pt>
              <c:pt idx="49">
                <c:v>50.0</c:v>
              </c:pt>
              <c:pt idx="50">
                <c:v>51.0</c:v>
              </c:pt>
              <c:pt idx="51">
                <c:v>52.0</c:v>
              </c:pt>
              <c:pt idx="52">
                <c:v>53.0</c:v>
              </c:pt>
              <c:pt idx="53">
                <c:v>54.0</c:v>
              </c:pt>
              <c:pt idx="54">
                <c:v>55.0</c:v>
              </c:pt>
              <c:pt idx="55">
                <c:v>56.0</c:v>
              </c:pt>
              <c:pt idx="56">
                <c:v>57.0</c:v>
              </c:pt>
              <c:pt idx="57">
                <c:v>58.0</c:v>
              </c:pt>
              <c:pt idx="58">
                <c:v>59.0</c:v>
              </c:pt>
              <c:pt idx="59">
                <c:v>60.0</c:v>
              </c:pt>
              <c:pt idx="60">
                <c:v>61.0</c:v>
              </c:pt>
              <c:pt idx="61">
                <c:v>62.0</c:v>
              </c:pt>
              <c:pt idx="62">
                <c:v>63.0</c:v>
              </c:pt>
              <c:pt idx="63">
                <c:v>64.0</c:v>
              </c:pt>
              <c:pt idx="64">
                <c:v>65.0</c:v>
              </c:pt>
              <c:pt idx="65">
                <c:v>66.0</c:v>
              </c:pt>
              <c:pt idx="66">
                <c:v>67.0</c:v>
              </c:pt>
              <c:pt idx="67">
                <c:v>68.0</c:v>
              </c:pt>
              <c:pt idx="68">
                <c:v>69.0</c:v>
              </c:pt>
              <c:pt idx="69">
                <c:v>70.0</c:v>
              </c:pt>
              <c:pt idx="70">
                <c:v>71.0</c:v>
              </c:pt>
            </c:numLit>
          </c:yVal>
          <c:smooth val="0"/>
        </c:ser>
        <c:ser>
          <c:idx val="7"/>
          <c:order val="7"/>
          <c:tx>
            <c:v>Fixed effect estimate</c:v>
          </c:tx>
          <c:spPr>
            <a:ln w="25400">
              <a:solidFill>
                <a:srgbClr val="FA9646"/>
              </a:solidFill>
              <a:prstDash val="solid"/>
            </a:ln>
          </c:spPr>
          <c:marker>
            <c:symbol val="none"/>
          </c:marker>
          <c:xVal>
            <c:numLit>
              <c:formatCode>General</c:formatCode>
              <c:ptCount val="2"/>
              <c:pt idx="0">
                <c:v>0.151876735452131</c:v>
              </c:pt>
              <c:pt idx="1">
                <c:v>0.151876735452131</c:v>
              </c:pt>
            </c:numLit>
          </c:xVal>
          <c:yVal>
            <c:numLit>
              <c:formatCode>General</c:formatCode>
              <c:ptCount val="2"/>
              <c:pt idx="0">
                <c:v>71.8</c:v>
              </c:pt>
              <c:pt idx="1">
                <c:v>0.5</c:v>
              </c:pt>
            </c:numLit>
          </c:yVal>
          <c:smooth val="0"/>
        </c:ser>
        <c:ser>
          <c:idx val="8"/>
          <c:order val="8"/>
          <c:tx>
            <c:v>Fixed effect diamond top</c:v>
          </c:tx>
          <c:spPr>
            <a:ln w="25400">
              <a:solidFill>
                <a:srgbClr val="FA9646"/>
              </a:solidFill>
              <a:prstDash val="solid"/>
            </a:ln>
          </c:spPr>
          <c:marker>
            <c:symbol val="none"/>
          </c:marker>
          <c:xVal>
            <c:numLit>
              <c:formatCode>General</c:formatCode>
              <c:ptCount val="3"/>
              <c:pt idx="0">
                <c:v>0.10986543931474</c:v>
              </c:pt>
              <c:pt idx="1">
                <c:v>0.151876735452131</c:v>
              </c:pt>
              <c:pt idx="2">
                <c:v>0.193888031589522</c:v>
              </c:pt>
            </c:numLit>
          </c:xVal>
          <c:yVal>
            <c:numLit>
              <c:formatCode>General</c:formatCode>
              <c:ptCount val="3"/>
              <c:pt idx="0">
                <c:v>72.0</c:v>
              </c:pt>
              <c:pt idx="1">
                <c:v>72.2</c:v>
              </c:pt>
              <c:pt idx="2">
                <c:v>72.0</c:v>
              </c:pt>
            </c:numLit>
          </c:yVal>
          <c:smooth val="0"/>
        </c:ser>
        <c:ser>
          <c:idx val="9"/>
          <c:order val="9"/>
          <c:tx>
            <c:v>Fixed effect diamond bottom</c:v>
          </c:tx>
          <c:spPr>
            <a:ln w="25400">
              <a:solidFill>
                <a:srgbClr val="FA9646"/>
              </a:solidFill>
              <a:prstDash val="solid"/>
            </a:ln>
          </c:spPr>
          <c:marker>
            <c:symbol val="none"/>
          </c:marker>
          <c:xVal>
            <c:numLit>
              <c:formatCode>General</c:formatCode>
              <c:ptCount val="3"/>
              <c:pt idx="0">
                <c:v>0.10986543931474</c:v>
              </c:pt>
              <c:pt idx="1">
                <c:v>0.151876735452131</c:v>
              </c:pt>
              <c:pt idx="2">
                <c:v>0.193888031589522</c:v>
              </c:pt>
            </c:numLit>
          </c:xVal>
          <c:yVal>
            <c:numLit>
              <c:formatCode>General</c:formatCode>
              <c:ptCount val="3"/>
              <c:pt idx="0">
                <c:v>72.0</c:v>
              </c:pt>
              <c:pt idx="1">
                <c:v>71.8</c:v>
              </c:pt>
              <c:pt idx="2">
                <c:v>72.0</c:v>
              </c:pt>
            </c:numLit>
          </c:yVal>
          <c:smooth val="0"/>
        </c:ser>
        <c:ser>
          <c:idx val="10"/>
          <c:order val="10"/>
          <c:tx>
            <c:v>Random effects estimate</c:v>
          </c:tx>
          <c:spPr>
            <a:ln w="25400">
              <a:solidFill>
                <a:srgbClr val="E13214"/>
              </a:solidFill>
              <a:prstDash val="solid"/>
            </a:ln>
          </c:spPr>
          <c:marker>
            <c:symbol val="none"/>
          </c:marker>
          <c:xVal>
            <c:numLit>
              <c:formatCode>General</c:formatCode>
              <c:ptCount val="2"/>
              <c:pt idx="0">
                <c:v>0.0828715011142897</c:v>
              </c:pt>
              <c:pt idx="1">
                <c:v>0.0828715011142897</c:v>
              </c:pt>
            </c:numLit>
          </c:xVal>
          <c:yVal>
            <c:numLit>
              <c:formatCode>General</c:formatCode>
              <c:ptCount val="2"/>
              <c:pt idx="0">
                <c:v>72.8</c:v>
              </c:pt>
              <c:pt idx="1">
                <c:v>0.5</c:v>
              </c:pt>
            </c:numLit>
          </c:yVal>
          <c:smooth val="0"/>
        </c:ser>
        <c:ser>
          <c:idx val="11"/>
          <c:order val="11"/>
          <c:tx>
            <c:v>Random effects diamond top</c:v>
          </c:tx>
          <c:spPr>
            <a:ln w="25400">
              <a:solidFill>
                <a:srgbClr val="E13214"/>
              </a:solidFill>
              <a:prstDash val="solid"/>
            </a:ln>
          </c:spPr>
          <c:marker>
            <c:symbol val="none"/>
          </c:marker>
          <c:xVal>
            <c:numLit>
              <c:formatCode>General</c:formatCode>
              <c:ptCount val="3"/>
              <c:pt idx="0">
                <c:v>-0.0141722639927828</c:v>
              </c:pt>
              <c:pt idx="1">
                <c:v>0.0828715011142897</c:v>
              </c:pt>
              <c:pt idx="2">
                <c:v>0.179915266221362</c:v>
              </c:pt>
            </c:numLit>
          </c:xVal>
          <c:yVal>
            <c:numLit>
              <c:formatCode>General</c:formatCode>
              <c:ptCount val="3"/>
              <c:pt idx="0">
                <c:v>73.0</c:v>
              </c:pt>
              <c:pt idx="1">
                <c:v>73.2</c:v>
              </c:pt>
              <c:pt idx="2">
                <c:v>73.0</c:v>
              </c:pt>
            </c:numLit>
          </c:yVal>
          <c:smooth val="0"/>
        </c:ser>
        <c:ser>
          <c:idx val="12"/>
          <c:order val="12"/>
          <c:tx>
            <c:v>Random effects diamond bottom</c:v>
          </c:tx>
          <c:spPr>
            <a:ln w="25400">
              <a:solidFill>
                <a:srgbClr val="E13214"/>
              </a:solidFill>
              <a:prstDash val="solid"/>
            </a:ln>
          </c:spPr>
          <c:marker>
            <c:symbol val="none"/>
          </c:marker>
          <c:xVal>
            <c:numLit>
              <c:formatCode>General</c:formatCode>
              <c:ptCount val="3"/>
              <c:pt idx="0">
                <c:v>-0.0141722639927828</c:v>
              </c:pt>
              <c:pt idx="1">
                <c:v>0.0828715011142897</c:v>
              </c:pt>
              <c:pt idx="2">
                <c:v>0.179915266221362</c:v>
              </c:pt>
            </c:numLit>
          </c:xVal>
          <c:yVal>
            <c:numLit>
              <c:formatCode>General</c:formatCode>
              <c:ptCount val="3"/>
              <c:pt idx="0">
                <c:v>73.0</c:v>
              </c:pt>
              <c:pt idx="1">
                <c:v>72.8</c:v>
              </c:pt>
              <c:pt idx="2">
                <c:v>73.0</c:v>
              </c:pt>
            </c:numLit>
          </c:yVal>
          <c:smooth val="0"/>
        </c:ser>
        <c:ser>
          <c:idx val="13"/>
          <c:order val="13"/>
          <c:tx>
            <c:v>Prediction lower limit</c:v>
          </c:tx>
          <c:spPr>
            <a:ln w="25400">
              <a:solidFill>
                <a:srgbClr val="E13214"/>
              </a:solidFill>
              <a:prstDash val="solid"/>
            </a:ln>
          </c:spPr>
          <c:marker>
            <c:symbol val="none"/>
          </c:marker>
          <c:xVal>
            <c:numLit>
              <c:formatCode>General</c:formatCode>
              <c:ptCount val="2"/>
              <c:pt idx="0">
                <c:v>-0.0141722639927828</c:v>
              </c:pt>
              <c:pt idx="1">
                <c:v>-0.571132490181464</c:v>
              </c:pt>
            </c:numLit>
          </c:xVal>
          <c:yVal>
            <c:numLit>
              <c:formatCode>General</c:formatCode>
              <c:ptCount val="2"/>
              <c:pt idx="0">
                <c:v>73.0</c:v>
              </c:pt>
              <c:pt idx="1">
                <c:v>73.0</c:v>
              </c:pt>
            </c:numLit>
          </c:yVal>
          <c:smooth val="0"/>
        </c:ser>
        <c:ser>
          <c:idx val="14"/>
          <c:order val="14"/>
          <c:tx>
            <c:v>Prediction upper limit</c:v>
          </c:tx>
          <c:spPr>
            <a:ln w="25400">
              <a:solidFill>
                <a:srgbClr val="E13214"/>
              </a:solidFill>
              <a:prstDash val="solid"/>
            </a:ln>
          </c:spPr>
          <c:marker>
            <c:symbol val="none"/>
          </c:marker>
          <c:xVal>
            <c:numLit>
              <c:formatCode>General</c:formatCode>
              <c:ptCount val="2"/>
              <c:pt idx="0">
                <c:v>0.179915266221362</c:v>
              </c:pt>
              <c:pt idx="1">
                <c:v>0.736875492410045</c:v>
              </c:pt>
            </c:numLit>
          </c:xVal>
          <c:yVal>
            <c:numLit>
              <c:formatCode>General</c:formatCode>
              <c:ptCount val="2"/>
              <c:pt idx="0">
                <c:v>73.0</c:v>
              </c:pt>
              <c:pt idx="1">
                <c:v>73.0</c:v>
              </c:pt>
            </c:numLit>
          </c:yVal>
          <c:smooth val="0"/>
        </c:ser>
        <c:dLbls>
          <c:showLegendKey val="0"/>
          <c:showVal val="0"/>
          <c:showCatName val="0"/>
          <c:showSerName val="0"/>
          <c:showPercent val="0"/>
          <c:showBubbleSize val="0"/>
        </c:dLbls>
        <c:axId val="2122899592"/>
        <c:axId val="2037145432"/>
      </c:scatterChart>
      <c:valAx>
        <c:axId val="2122899592"/>
        <c:scaling>
          <c:orientation val="minMax"/>
        </c:scaling>
        <c:delete val="0"/>
        <c:axPos val="b"/>
        <c:title>
          <c:tx>
            <c:rich>
              <a:bodyPr/>
              <a:lstStyle/>
              <a:p>
                <a:pPr>
                  <a:defRPr>
                    <a:solidFill>
                      <a:srgbClr val="5082BE"/>
                    </a:solidFill>
                  </a:defRPr>
                </a:pPr>
                <a:r>
                  <a:rPr lang="en-US" sz="1200" dirty="0"/>
                  <a:t>Standardized</a:t>
                </a:r>
                <a:r>
                  <a:rPr lang="en-US" sz="1200" baseline="0" dirty="0"/>
                  <a:t> Mean Difference</a:t>
                </a:r>
                <a:endParaRPr lang="en-US" sz="1200" dirty="0"/>
              </a:p>
            </c:rich>
          </c:tx>
          <c:overlay val="0"/>
        </c:title>
        <c:numFmt formatCode="General" sourceLinked="1"/>
        <c:majorTickMark val="out"/>
        <c:minorTickMark val="none"/>
        <c:tickLblPos val="nextTo"/>
        <c:spPr>
          <a:ln>
            <a:solidFill>
              <a:srgbClr val="5082BE"/>
            </a:solidFill>
            <a:prstDash val="solid"/>
          </a:ln>
        </c:spPr>
        <c:txPr>
          <a:bodyPr/>
          <a:lstStyle/>
          <a:p>
            <a:pPr>
              <a:defRPr b="1">
                <a:solidFill>
                  <a:srgbClr val="5082BE"/>
                </a:solidFill>
              </a:defRPr>
            </a:pPr>
            <a:endParaRPr lang="en-US"/>
          </a:p>
        </c:txPr>
        <c:crossAx val="2037145432"/>
        <c:crosses val="max"/>
        <c:crossBetween val="midCat"/>
      </c:valAx>
      <c:valAx>
        <c:axId val="2037145432"/>
        <c:scaling>
          <c:orientation val="maxMin"/>
          <c:max val="74.0"/>
          <c:min val="0.0"/>
        </c:scaling>
        <c:delete val="0"/>
        <c:axPos val="l"/>
        <c:numFmt formatCode="General" sourceLinked="1"/>
        <c:majorTickMark val="none"/>
        <c:minorTickMark val="none"/>
        <c:tickLblPos val="none"/>
        <c:spPr>
          <a:ln>
            <a:solidFill>
              <a:srgbClr val="5082BE"/>
            </a:solidFill>
            <a:prstDash val="solid"/>
          </a:ln>
        </c:spPr>
        <c:crossAx val="2122899592"/>
        <c:crosses val="autoZero"/>
        <c:crossBetween val="midCat"/>
      </c:valAx>
    </c:plotArea>
    <c:plotVisOnly val="1"/>
    <c:dispBlanksAs val="gap"/>
    <c:showDLblsOverMax val="0"/>
  </c:chart>
  <c:spPr>
    <a:ln>
      <a:solidFill>
        <a:srgbClr val="5082BE"/>
      </a:solidFill>
      <a:prstDash val="solid"/>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5082BE"/>
                </a:solidFill>
              </a:defRPr>
            </a:pPr>
            <a:r>
              <a:rPr lang="en-US" dirty="0" err="1" smtClean="0"/>
              <a:t>Sitzmann</a:t>
            </a:r>
            <a:r>
              <a:rPr lang="en-US" baseline="0" dirty="0" smtClean="0"/>
              <a:t> – Web </a:t>
            </a:r>
            <a:r>
              <a:rPr lang="en-US" baseline="0" dirty="0" err="1" smtClean="0"/>
              <a:t>vs</a:t>
            </a:r>
            <a:r>
              <a:rPr lang="en-US" baseline="0" dirty="0" smtClean="0"/>
              <a:t> CI - Procedural</a:t>
            </a:r>
            <a:endParaRPr lang="en-US" dirty="0"/>
          </a:p>
        </c:rich>
      </c:tx>
      <c:overlay val="0"/>
    </c:title>
    <c:autoTitleDeleted val="0"/>
    <c:plotArea>
      <c:layout/>
      <c:scatterChart>
        <c:scatterStyle val="lineMarker"/>
        <c:varyColors val="0"/>
        <c:ser>
          <c:idx val="0"/>
          <c:order val="0"/>
          <c:tx>
            <c:v>Column 1</c:v>
          </c:tx>
          <c:spPr>
            <a:ln w="28575">
              <a:noFill/>
            </a:ln>
          </c:spPr>
          <c:marker>
            <c:spPr>
              <a:noFill/>
              <a:ln w="9525">
                <a:noFill/>
              </a:ln>
            </c:spPr>
          </c:marker>
          <c:xVal>
            <c:numLit>
              <c:formatCode>General</c:formatCode>
              <c:ptCount val="13"/>
              <c:pt idx="0">
                <c:v>0.0</c:v>
              </c:pt>
              <c:pt idx="1">
                <c:v>0.0</c:v>
              </c:pt>
              <c:pt idx="2">
                <c:v>0.0</c:v>
              </c:pt>
              <c:pt idx="3">
                <c:v>0.0</c:v>
              </c:pt>
              <c:pt idx="4">
                <c:v>0.0</c:v>
              </c:pt>
              <c:pt idx="5">
                <c:v>0.0</c:v>
              </c:pt>
              <c:pt idx="6">
                <c:v>0.0</c:v>
              </c:pt>
              <c:pt idx="7">
                <c:v>0.0</c:v>
              </c:pt>
              <c:pt idx="8">
                <c:v>0.0</c:v>
              </c:pt>
              <c:pt idx="9">
                <c:v>0.0</c:v>
              </c:pt>
              <c:pt idx="10">
                <c:v>0.0</c:v>
              </c:pt>
              <c:pt idx="11">
                <c:v>0.0</c:v>
              </c:pt>
              <c:pt idx="12">
                <c:v>0.0</c:v>
              </c:pt>
            </c:numLit>
          </c:xVal>
          <c:yVal>
            <c:numLit>
              <c:formatCode>General</c:formatCode>
              <c:ptCount val="13"/>
              <c:pt idx="0">
                <c:v>0.0</c:v>
              </c:pt>
              <c:pt idx="1">
                <c:v>1.0</c:v>
              </c:pt>
              <c:pt idx="2">
                <c:v>2.0</c:v>
              </c:pt>
              <c:pt idx="3">
                <c:v>3.0</c:v>
              </c:pt>
              <c:pt idx="4">
                <c:v>4.0</c:v>
              </c:pt>
              <c:pt idx="5">
                <c:v>5.0</c:v>
              </c:pt>
              <c:pt idx="6">
                <c:v>6.0</c:v>
              </c:pt>
              <c:pt idx="7">
                <c:v>7.0</c:v>
              </c:pt>
              <c:pt idx="8">
                <c:v>8.0</c:v>
              </c:pt>
              <c:pt idx="9">
                <c:v>9.0</c:v>
              </c:pt>
              <c:pt idx="10">
                <c:v>10.0</c:v>
              </c:pt>
              <c:pt idx="11">
                <c:v>11.0</c:v>
              </c:pt>
              <c:pt idx="12">
                <c:v>12.0</c:v>
              </c:pt>
            </c:numLit>
          </c:yVal>
          <c:smooth val="0"/>
        </c:ser>
        <c:ser>
          <c:idx val="1"/>
          <c:order val="1"/>
          <c:tx>
            <c:v>Column 2</c:v>
          </c:tx>
          <c:spPr>
            <a:ln w="28575">
              <a:noFill/>
            </a:ln>
          </c:spPr>
          <c:marker>
            <c:spPr>
              <a:noFill/>
              <a:ln w="9525">
                <a:noFill/>
              </a:ln>
            </c:spPr>
          </c:marker>
          <c:xVal>
            <c:numLit>
              <c:formatCode>General</c:formatCode>
              <c:ptCount val="13"/>
              <c:pt idx="0">
                <c:v>0.0</c:v>
              </c:pt>
              <c:pt idx="1">
                <c:v>0.0</c:v>
              </c:pt>
              <c:pt idx="2">
                <c:v>0.0</c:v>
              </c:pt>
              <c:pt idx="3">
                <c:v>0.0</c:v>
              </c:pt>
              <c:pt idx="4">
                <c:v>0.0</c:v>
              </c:pt>
              <c:pt idx="5">
                <c:v>0.0</c:v>
              </c:pt>
              <c:pt idx="6">
                <c:v>0.0</c:v>
              </c:pt>
              <c:pt idx="7">
                <c:v>0.0</c:v>
              </c:pt>
              <c:pt idx="8">
                <c:v>0.0</c:v>
              </c:pt>
              <c:pt idx="9">
                <c:v>0.0</c:v>
              </c:pt>
              <c:pt idx="10">
                <c:v>0.0</c:v>
              </c:pt>
              <c:pt idx="11">
                <c:v>0.0</c:v>
              </c:pt>
              <c:pt idx="12">
                <c:v>0.0</c:v>
              </c:pt>
            </c:numLit>
          </c:xVal>
          <c:yVal>
            <c:numLit>
              <c:formatCode>General</c:formatCode>
              <c:ptCount val="13"/>
              <c:pt idx="0">
                <c:v>0.0</c:v>
              </c:pt>
              <c:pt idx="1">
                <c:v>1.0</c:v>
              </c:pt>
              <c:pt idx="2">
                <c:v>2.0</c:v>
              </c:pt>
              <c:pt idx="3">
                <c:v>3.0</c:v>
              </c:pt>
              <c:pt idx="4">
                <c:v>4.0</c:v>
              </c:pt>
              <c:pt idx="5">
                <c:v>5.0</c:v>
              </c:pt>
              <c:pt idx="6">
                <c:v>6.0</c:v>
              </c:pt>
              <c:pt idx="7">
                <c:v>7.0</c:v>
              </c:pt>
              <c:pt idx="8">
                <c:v>8.0</c:v>
              </c:pt>
              <c:pt idx="9">
                <c:v>9.0</c:v>
              </c:pt>
              <c:pt idx="10">
                <c:v>10.0</c:v>
              </c:pt>
              <c:pt idx="11">
                <c:v>11.0</c:v>
              </c:pt>
              <c:pt idx="12">
                <c:v>12.0</c:v>
              </c:pt>
            </c:numLit>
          </c:yVal>
          <c:smooth val="0"/>
        </c:ser>
        <c:ser>
          <c:idx val="2"/>
          <c:order val="2"/>
          <c:tx>
            <c:v>Column 3</c:v>
          </c:tx>
          <c:spPr>
            <a:ln w="28575">
              <a:noFill/>
            </a:ln>
          </c:spPr>
          <c:marker>
            <c:spPr>
              <a:noFill/>
              <a:ln w="9525">
                <a:noFill/>
              </a:ln>
            </c:spPr>
          </c:marker>
          <c:xVal>
            <c:numLit>
              <c:formatCode>General</c:formatCode>
              <c:ptCount val="13"/>
              <c:pt idx="0">
                <c:v>0.0</c:v>
              </c:pt>
              <c:pt idx="1">
                <c:v>0.0</c:v>
              </c:pt>
              <c:pt idx="2">
                <c:v>0.0</c:v>
              </c:pt>
              <c:pt idx="3">
                <c:v>0.0</c:v>
              </c:pt>
              <c:pt idx="4">
                <c:v>0.0</c:v>
              </c:pt>
              <c:pt idx="5">
                <c:v>0.0</c:v>
              </c:pt>
              <c:pt idx="6">
                <c:v>0.0</c:v>
              </c:pt>
              <c:pt idx="7">
                <c:v>0.0</c:v>
              </c:pt>
              <c:pt idx="8">
                <c:v>0.0</c:v>
              </c:pt>
              <c:pt idx="9">
                <c:v>0.0</c:v>
              </c:pt>
              <c:pt idx="10">
                <c:v>0.0</c:v>
              </c:pt>
              <c:pt idx="11">
                <c:v>0.0</c:v>
              </c:pt>
              <c:pt idx="12">
                <c:v>0.0</c:v>
              </c:pt>
            </c:numLit>
          </c:xVal>
          <c:yVal>
            <c:numLit>
              <c:formatCode>General</c:formatCode>
              <c:ptCount val="13"/>
              <c:pt idx="0">
                <c:v>0.0</c:v>
              </c:pt>
              <c:pt idx="1">
                <c:v>1.0</c:v>
              </c:pt>
              <c:pt idx="2">
                <c:v>2.0</c:v>
              </c:pt>
              <c:pt idx="3">
                <c:v>3.0</c:v>
              </c:pt>
              <c:pt idx="4">
                <c:v>4.0</c:v>
              </c:pt>
              <c:pt idx="5">
                <c:v>5.0</c:v>
              </c:pt>
              <c:pt idx="6">
                <c:v>6.0</c:v>
              </c:pt>
              <c:pt idx="7">
                <c:v>7.0</c:v>
              </c:pt>
              <c:pt idx="8">
                <c:v>8.0</c:v>
              </c:pt>
              <c:pt idx="9">
                <c:v>9.0</c:v>
              </c:pt>
              <c:pt idx="10">
                <c:v>10.0</c:v>
              </c:pt>
              <c:pt idx="11">
                <c:v>11.0</c:v>
              </c:pt>
              <c:pt idx="12">
                <c:v>12.0</c:v>
              </c:pt>
            </c:numLit>
          </c:yVal>
          <c:smooth val="0"/>
        </c:ser>
        <c:ser>
          <c:idx val="3"/>
          <c:order val="3"/>
          <c:tx>
            <c:v>Column 4</c:v>
          </c:tx>
          <c:spPr>
            <a:ln w="28575">
              <a:noFill/>
            </a:ln>
          </c:spPr>
          <c:marker>
            <c:spPr>
              <a:noFill/>
              <a:ln w="9525">
                <a:noFill/>
              </a:ln>
            </c:spPr>
          </c:marker>
          <c:xVal>
            <c:numLit>
              <c:formatCode>General</c:formatCode>
              <c:ptCount val="13"/>
              <c:pt idx="0">
                <c:v>0.0</c:v>
              </c:pt>
              <c:pt idx="1">
                <c:v>0.0</c:v>
              </c:pt>
              <c:pt idx="2">
                <c:v>0.0</c:v>
              </c:pt>
              <c:pt idx="3">
                <c:v>0.0</c:v>
              </c:pt>
              <c:pt idx="4">
                <c:v>0.0</c:v>
              </c:pt>
              <c:pt idx="5">
                <c:v>0.0</c:v>
              </c:pt>
              <c:pt idx="6">
                <c:v>0.0</c:v>
              </c:pt>
              <c:pt idx="7">
                <c:v>0.0</c:v>
              </c:pt>
              <c:pt idx="8">
                <c:v>0.0</c:v>
              </c:pt>
              <c:pt idx="9">
                <c:v>0.0</c:v>
              </c:pt>
              <c:pt idx="10">
                <c:v>0.0</c:v>
              </c:pt>
              <c:pt idx="11">
                <c:v>0.0</c:v>
              </c:pt>
              <c:pt idx="12">
                <c:v>0.0</c:v>
              </c:pt>
            </c:numLit>
          </c:xVal>
          <c:yVal>
            <c:numLit>
              <c:formatCode>General</c:formatCode>
              <c:ptCount val="13"/>
              <c:pt idx="0">
                <c:v>0.0</c:v>
              </c:pt>
              <c:pt idx="1">
                <c:v>1.0</c:v>
              </c:pt>
              <c:pt idx="2">
                <c:v>2.0</c:v>
              </c:pt>
              <c:pt idx="3">
                <c:v>3.0</c:v>
              </c:pt>
              <c:pt idx="4">
                <c:v>4.0</c:v>
              </c:pt>
              <c:pt idx="5">
                <c:v>5.0</c:v>
              </c:pt>
              <c:pt idx="6">
                <c:v>6.0</c:v>
              </c:pt>
              <c:pt idx="7">
                <c:v>7.0</c:v>
              </c:pt>
              <c:pt idx="8">
                <c:v>8.0</c:v>
              </c:pt>
              <c:pt idx="9">
                <c:v>9.0</c:v>
              </c:pt>
              <c:pt idx="10">
                <c:v>10.0</c:v>
              </c:pt>
              <c:pt idx="11">
                <c:v>11.0</c:v>
              </c:pt>
              <c:pt idx="12">
                <c:v>12.0</c:v>
              </c:pt>
            </c:numLit>
          </c:yVal>
          <c:smooth val="0"/>
        </c:ser>
        <c:ser>
          <c:idx val="4"/>
          <c:order val="4"/>
          <c:tx>
            <c:v>Column 5</c:v>
          </c:tx>
          <c:spPr>
            <a:ln w="28575">
              <a:noFill/>
            </a:ln>
          </c:spPr>
          <c:marker>
            <c:spPr>
              <a:noFill/>
              <a:ln w="9525">
                <a:noFill/>
              </a:ln>
            </c:spPr>
          </c:marker>
          <c:xVal>
            <c:numLit>
              <c:formatCode>General</c:formatCode>
              <c:ptCount val="13"/>
              <c:pt idx="0">
                <c:v>0.0</c:v>
              </c:pt>
              <c:pt idx="1">
                <c:v>0.0</c:v>
              </c:pt>
              <c:pt idx="2">
                <c:v>0.0</c:v>
              </c:pt>
              <c:pt idx="3">
                <c:v>0.0</c:v>
              </c:pt>
              <c:pt idx="4">
                <c:v>0.0</c:v>
              </c:pt>
              <c:pt idx="5">
                <c:v>0.0</c:v>
              </c:pt>
              <c:pt idx="6">
                <c:v>0.0</c:v>
              </c:pt>
              <c:pt idx="7">
                <c:v>0.0</c:v>
              </c:pt>
              <c:pt idx="8">
                <c:v>0.0</c:v>
              </c:pt>
              <c:pt idx="9">
                <c:v>0.0</c:v>
              </c:pt>
              <c:pt idx="10">
                <c:v>0.0</c:v>
              </c:pt>
              <c:pt idx="11">
                <c:v>0.0</c:v>
              </c:pt>
              <c:pt idx="12">
                <c:v>0.0</c:v>
              </c:pt>
            </c:numLit>
          </c:xVal>
          <c:yVal>
            <c:numLit>
              <c:formatCode>General</c:formatCode>
              <c:ptCount val="13"/>
              <c:pt idx="0">
                <c:v>0.0</c:v>
              </c:pt>
              <c:pt idx="1">
                <c:v>1.0</c:v>
              </c:pt>
              <c:pt idx="2">
                <c:v>2.0</c:v>
              </c:pt>
              <c:pt idx="3">
                <c:v>3.0</c:v>
              </c:pt>
              <c:pt idx="4">
                <c:v>4.0</c:v>
              </c:pt>
              <c:pt idx="5">
                <c:v>5.0</c:v>
              </c:pt>
              <c:pt idx="6">
                <c:v>6.0</c:v>
              </c:pt>
              <c:pt idx="7">
                <c:v>7.0</c:v>
              </c:pt>
              <c:pt idx="8">
                <c:v>8.0</c:v>
              </c:pt>
              <c:pt idx="9">
                <c:v>9.0</c:v>
              </c:pt>
              <c:pt idx="10">
                <c:v>10.0</c:v>
              </c:pt>
              <c:pt idx="11">
                <c:v>11.0</c:v>
              </c:pt>
              <c:pt idx="12">
                <c:v>12.0</c:v>
              </c:pt>
            </c:numLit>
          </c:yVal>
          <c:smooth val="0"/>
        </c:ser>
        <c:ser>
          <c:idx val="5"/>
          <c:order val="5"/>
          <c:tx>
            <c:v>Column 6</c:v>
          </c:tx>
          <c:spPr>
            <a:ln w="28575">
              <a:noFill/>
            </a:ln>
          </c:spPr>
          <c:marker>
            <c:spPr>
              <a:noFill/>
              <a:ln w="9525">
                <a:noFill/>
              </a:ln>
            </c:spPr>
          </c:marker>
          <c:xVal>
            <c:numLit>
              <c:formatCode>General</c:formatCode>
              <c:ptCount val="13"/>
              <c:pt idx="0">
                <c:v>0.0</c:v>
              </c:pt>
              <c:pt idx="1">
                <c:v>0.0</c:v>
              </c:pt>
              <c:pt idx="2">
                <c:v>0.0</c:v>
              </c:pt>
              <c:pt idx="3">
                <c:v>0.0</c:v>
              </c:pt>
              <c:pt idx="4">
                <c:v>0.0</c:v>
              </c:pt>
              <c:pt idx="5">
                <c:v>0.0</c:v>
              </c:pt>
              <c:pt idx="6">
                <c:v>0.0</c:v>
              </c:pt>
              <c:pt idx="7">
                <c:v>0.0</c:v>
              </c:pt>
              <c:pt idx="8">
                <c:v>0.0</c:v>
              </c:pt>
              <c:pt idx="9">
                <c:v>0.0</c:v>
              </c:pt>
              <c:pt idx="10">
                <c:v>0.0</c:v>
              </c:pt>
              <c:pt idx="11">
                <c:v>0.0</c:v>
              </c:pt>
              <c:pt idx="12">
                <c:v>0.0</c:v>
              </c:pt>
            </c:numLit>
          </c:xVal>
          <c:yVal>
            <c:numLit>
              <c:formatCode>General</c:formatCode>
              <c:ptCount val="13"/>
              <c:pt idx="0">
                <c:v>0.0</c:v>
              </c:pt>
              <c:pt idx="1">
                <c:v>1.0</c:v>
              </c:pt>
              <c:pt idx="2">
                <c:v>2.0</c:v>
              </c:pt>
              <c:pt idx="3">
                <c:v>3.0</c:v>
              </c:pt>
              <c:pt idx="4">
                <c:v>4.0</c:v>
              </c:pt>
              <c:pt idx="5">
                <c:v>5.0</c:v>
              </c:pt>
              <c:pt idx="6">
                <c:v>6.0</c:v>
              </c:pt>
              <c:pt idx="7">
                <c:v>7.0</c:v>
              </c:pt>
              <c:pt idx="8">
                <c:v>8.0</c:v>
              </c:pt>
              <c:pt idx="9">
                <c:v>9.0</c:v>
              </c:pt>
              <c:pt idx="10">
                <c:v>10.0</c:v>
              </c:pt>
              <c:pt idx="11">
                <c:v>11.0</c:v>
              </c:pt>
              <c:pt idx="12">
                <c:v>12.0</c:v>
              </c:pt>
            </c:numLit>
          </c:yVal>
          <c:smooth val="0"/>
        </c:ser>
        <c:ser>
          <c:idx val="6"/>
          <c:order val="6"/>
          <c:tx>
            <c:v>Study markers</c:v>
          </c:tx>
          <c:spPr>
            <a:ln w="28575">
              <a:noFill/>
            </a:ln>
          </c:spPr>
          <c:dPt>
            <c:idx val="0"/>
            <c:marker>
              <c:symbol val="square"/>
              <c:size val="4"/>
              <c:spPr>
                <a:solidFill>
                  <a:srgbClr val="4B96C8"/>
                </a:solidFill>
                <a:ln>
                  <a:solidFill>
                    <a:srgbClr val="003296"/>
                  </a:solidFill>
                  <a:prstDash val="solid"/>
                </a:ln>
              </c:spPr>
            </c:marker>
            <c:bubble3D val="0"/>
          </c:dPt>
          <c:dPt>
            <c:idx val="1"/>
            <c:marker>
              <c:symbol val="square"/>
              <c:size val="4"/>
              <c:spPr>
                <a:solidFill>
                  <a:srgbClr val="4B96C8"/>
                </a:solidFill>
                <a:ln>
                  <a:solidFill>
                    <a:srgbClr val="003296"/>
                  </a:solidFill>
                  <a:prstDash val="solid"/>
                </a:ln>
              </c:spPr>
            </c:marker>
            <c:bubble3D val="0"/>
          </c:dPt>
          <c:dPt>
            <c:idx val="2"/>
            <c:marker>
              <c:symbol val="square"/>
              <c:size val="8"/>
              <c:spPr>
                <a:solidFill>
                  <a:srgbClr val="4B96C8"/>
                </a:solidFill>
                <a:ln>
                  <a:solidFill>
                    <a:srgbClr val="003296"/>
                  </a:solidFill>
                  <a:prstDash val="solid"/>
                </a:ln>
              </c:spPr>
            </c:marker>
            <c:bubble3D val="0"/>
          </c:dPt>
          <c:dPt>
            <c:idx val="3"/>
            <c:marker>
              <c:symbol val="square"/>
              <c:size val="4"/>
              <c:spPr>
                <a:solidFill>
                  <a:srgbClr val="4B96C8"/>
                </a:solidFill>
                <a:ln>
                  <a:solidFill>
                    <a:srgbClr val="003296"/>
                  </a:solidFill>
                  <a:prstDash val="solid"/>
                </a:ln>
              </c:spPr>
            </c:marker>
            <c:bubble3D val="0"/>
          </c:dPt>
          <c:dPt>
            <c:idx val="4"/>
            <c:marker>
              <c:symbol val="square"/>
              <c:size val="7"/>
              <c:spPr>
                <a:solidFill>
                  <a:srgbClr val="4B96C8"/>
                </a:solidFill>
                <a:ln>
                  <a:solidFill>
                    <a:srgbClr val="003296"/>
                  </a:solidFill>
                  <a:prstDash val="solid"/>
                </a:ln>
              </c:spPr>
            </c:marker>
            <c:bubble3D val="0"/>
          </c:dPt>
          <c:dPt>
            <c:idx val="5"/>
            <c:marker>
              <c:symbol val="square"/>
              <c:size val="3"/>
              <c:spPr>
                <a:solidFill>
                  <a:srgbClr val="4B96C8"/>
                </a:solidFill>
                <a:ln>
                  <a:solidFill>
                    <a:srgbClr val="003296"/>
                  </a:solidFill>
                  <a:prstDash val="solid"/>
                </a:ln>
              </c:spPr>
            </c:marker>
            <c:bubble3D val="0"/>
          </c:dPt>
          <c:dPt>
            <c:idx val="6"/>
            <c:marker>
              <c:symbol val="square"/>
              <c:size val="4"/>
              <c:spPr>
                <a:solidFill>
                  <a:srgbClr val="4B96C8"/>
                </a:solidFill>
                <a:ln>
                  <a:solidFill>
                    <a:srgbClr val="003296"/>
                  </a:solidFill>
                  <a:prstDash val="solid"/>
                </a:ln>
              </c:spPr>
            </c:marker>
            <c:bubble3D val="0"/>
          </c:dPt>
          <c:dPt>
            <c:idx val="7"/>
            <c:marker>
              <c:symbol val="square"/>
              <c:size val="4"/>
              <c:spPr>
                <a:solidFill>
                  <a:srgbClr val="4B96C8"/>
                </a:solidFill>
                <a:ln>
                  <a:solidFill>
                    <a:srgbClr val="003296"/>
                  </a:solidFill>
                  <a:prstDash val="solid"/>
                </a:ln>
              </c:spPr>
            </c:marker>
            <c:bubble3D val="0"/>
          </c:dPt>
          <c:dPt>
            <c:idx val="8"/>
            <c:marker>
              <c:symbol val="square"/>
              <c:size val="3"/>
              <c:spPr>
                <a:solidFill>
                  <a:srgbClr val="4B96C8"/>
                </a:solidFill>
                <a:ln>
                  <a:solidFill>
                    <a:srgbClr val="003296"/>
                  </a:solidFill>
                  <a:prstDash val="solid"/>
                </a:ln>
              </c:spPr>
            </c:marker>
            <c:bubble3D val="0"/>
          </c:dPt>
          <c:dPt>
            <c:idx val="9"/>
            <c:marker>
              <c:symbol val="square"/>
              <c:size val="3"/>
              <c:spPr>
                <a:solidFill>
                  <a:srgbClr val="4B96C8"/>
                </a:solidFill>
                <a:ln>
                  <a:solidFill>
                    <a:srgbClr val="003296"/>
                  </a:solidFill>
                  <a:prstDash val="solid"/>
                </a:ln>
              </c:spPr>
            </c:marker>
            <c:bubble3D val="0"/>
          </c:dPt>
          <c:dPt>
            <c:idx val="10"/>
            <c:marker>
              <c:symbol val="square"/>
              <c:size val="4"/>
              <c:spPr>
                <a:solidFill>
                  <a:srgbClr val="4B96C8"/>
                </a:solidFill>
                <a:ln>
                  <a:solidFill>
                    <a:srgbClr val="003296"/>
                  </a:solidFill>
                  <a:prstDash val="solid"/>
                </a:ln>
              </c:spPr>
            </c:marker>
            <c:bubble3D val="0"/>
          </c:dPt>
          <c:dPt>
            <c:idx val="11"/>
            <c:marker>
              <c:symbol val="square"/>
              <c:size val="3"/>
              <c:spPr>
                <a:solidFill>
                  <a:srgbClr val="4B96C8"/>
                </a:solidFill>
                <a:ln>
                  <a:solidFill>
                    <a:srgbClr val="003296"/>
                  </a:solidFill>
                  <a:prstDash val="solid"/>
                </a:ln>
              </c:spPr>
            </c:marker>
            <c:bubble3D val="0"/>
          </c:dPt>
          <c:errBars>
            <c:errDir val="x"/>
            <c:errBarType val="both"/>
            <c:errValType val="cust"/>
            <c:noEndCap val="1"/>
            <c:plus>
              <c:numLit>
                <c:formatCode>General</c:formatCode>
                <c:ptCount val="12"/>
                <c:pt idx="0">
                  <c:v>0.442552545494123</c:v>
                </c:pt>
                <c:pt idx="1">
                  <c:v>0.599885927761063</c:v>
                </c:pt>
                <c:pt idx="2">
                  <c:v>0.235514836962865</c:v>
                </c:pt>
                <c:pt idx="3">
                  <c:v>0.621485600513156</c:v>
                </c:pt>
                <c:pt idx="4">
                  <c:v>0.263873825117936</c:v>
                </c:pt>
                <c:pt idx="5">
                  <c:v>0.772207463249972</c:v>
                </c:pt>
                <c:pt idx="6">
                  <c:v>0.589724699448927</c:v>
                </c:pt>
                <c:pt idx="7">
                  <c:v>0.594825489468639</c:v>
                </c:pt>
                <c:pt idx="8">
                  <c:v>0.722685564933284</c:v>
                </c:pt>
                <c:pt idx="9">
                  <c:v>1.047652783620933</c:v>
                </c:pt>
                <c:pt idx="10">
                  <c:v>0.555834168288884</c:v>
                </c:pt>
                <c:pt idx="11">
                  <c:v>0.817881703819189</c:v>
                </c:pt>
              </c:numLit>
            </c:plus>
            <c:minus>
              <c:numLit>
                <c:formatCode>General</c:formatCode>
                <c:ptCount val="12"/>
                <c:pt idx="0">
                  <c:v>0.442552545494123</c:v>
                </c:pt>
                <c:pt idx="1">
                  <c:v>0.599885927761063</c:v>
                </c:pt>
                <c:pt idx="2">
                  <c:v>0.235514836962865</c:v>
                </c:pt>
                <c:pt idx="3">
                  <c:v>0.621485600513156</c:v>
                </c:pt>
                <c:pt idx="4">
                  <c:v>0.263873825117936</c:v>
                </c:pt>
                <c:pt idx="5">
                  <c:v>0.772207463249972</c:v>
                </c:pt>
                <c:pt idx="6">
                  <c:v>0.589724699448927</c:v>
                </c:pt>
                <c:pt idx="7">
                  <c:v>0.594825489468639</c:v>
                </c:pt>
                <c:pt idx="8">
                  <c:v>0.722685564933284</c:v>
                </c:pt>
                <c:pt idx="9">
                  <c:v>1.047652783620933</c:v>
                </c:pt>
                <c:pt idx="10">
                  <c:v>0.555834168288884</c:v>
                </c:pt>
                <c:pt idx="11">
                  <c:v>0.817881703819189</c:v>
                </c:pt>
              </c:numLit>
            </c:minus>
            <c:spPr>
              <a:ln>
                <a:solidFill>
                  <a:srgbClr val="003296"/>
                </a:solidFill>
                <a:prstDash val="solid"/>
              </a:ln>
            </c:spPr>
          </c:errBars>
          <c:xVal>
            <c:numLit>
              <c:formatCode>General</c:formatCode>
              <c:ptCount val="12"/>
              <c:pt idx="0">
                <c:v>0.538441057830505</c:v>
              </c:pt>
              <c:pt idx="1">
                <c:v>0.297730707516867</c:v>
              </c:pt>
              <c:pt idx="2">
                <c:v>0.306007763477181</c:v>
              </c:pt>
              <c:pt idx="3">
                <c:v>-0.857117931116483</c:v>
              </c:pt>
              <c:pt idx="4">
                <c:v>-0.676504116023002</c:v>
              </c:pt>
              <c:pt idx="5">
                <c:v>-0.276863246850912</c:v>
              </c:pt>
              <c:pt idx="6">
                <c:v>0.723741613448065</c:v>
              </c:pt>
              <c:pt idx="7">
                <c:v>-0.796319072154208</c:v>
              </c:pt>
              <c:pt idx="8">
                <c:v>-0.115562180927848</c:v>
              </c:pt>
              <c:pt idx="9">
                <c:v>0.0117822964540875</c:v>
              </c:pt>
              <c:pt idx="10">
                <c:v>-0.425634385080389</c:v>
              </c:pt>
              <c:pt idx="11">
                <c:v>0.631889017088605</c:v>
              </c:pt>
            </c:numLit>
          </c:xVal>
          <c:yVal>
            <c:numLit>
              <c:formatCode>General</c:formatCode>
              <c:ptCount val="12"/>
              <c:pt idx="0">
                <c:v>1.0</c:v>
              </c:pt>
              <c:pt idx="1">
                <c:v>2.0</c:v>
              </c:pt>
              <c:pt idx="2">
                <c:v>3.0</c:v>
              </c:pt>
              <c:pt idx="3">
                <c:v>4.0</c:v>
              </c:pt>
              <c:pt idx="4">
                <c:v>5.0</c:v>
              </c:pt>
              <c:pt idx="5">
                <c:v>6.0</c:v>
              </c:pt>
              <c:pt idx="6">
                <c:v>7.0</c:v>
              </c:pt>
              <c:pt idx="7">
                <c:v>8.0</c:v>
              </c:pt>
              <c:pt idx="8">
                <c:v>9.0</c:v>
              </c:pt>
              <c:pt idx="9">
                <c:v>10.0</c:v>
              </c:pt>
              <c:pt idx="10">
                <c:v>11.0</c:v>
              </c:pt>
              <c:pt idx="11">
                <c:v>12.0</c:v>
              </c:pt>
            </c:numLit>
          </c:yVal>
          <c:smooth val="0"/>
        </c:ser>
        <c:ser>
          <c:idx val="7"/>
          <c:order val="7"/>
          <c:tx>
            <c:v>Fixed effect estimate</c:v>
          </c:tx>
          <c:spPr>
            <a:ln w="25400">
              <a:solidFill>
                <a:srgbClr val="FA9646"/>
              </a:solidFill>
              <a:prstDash val="solid"/>
            </a:ln>
          </c:spPr>
          <c:marker>
            <c:symbol val="none"/>
          </c:marker>
          <c:xVal>
            <c:numLit>
              <c:formatCode>General</c:formatCode>
              <c:ptCount val="2"/>
              <c:pt idx="0">
                <c:v>-0.0712606246604058</c:v>
              </c:pt>
              <c:pt idx="1">
                <c:v>-0.0712606246604058</c:v>
              </c:pt>
            </c:numLit>
          </c:xVal>
          <c:yVal>
            <c:numLit>
              <c:formatCode>General</c:formatCode>
              <c:ptCount val="2"/>
              <c:pt idx="0">
                <c:v>12.8</c:v>
              </c:pt>
              <c:pt idx="1">
                <c:v>0.5</c:v>
              </c:pt>
            </c:numLit>
          </c:yVal>
          <c:smooth val="0"/>
        </c:ser>
        <c:ser>
          <c:idx val="8"/>
          <c:order val="8"/>
          <c:tx>
            <c:v>Fixed effect diamond top</c:v>
          </c:tx>
          <c:spPr>
            <a:ln w="25400">
              <a:solidFill>
                <a:srgbClr val="FA9646"/>
              </a:solidFill>
              <a:prstDash val="solid"/>
            </a:ln>
          </c:spPr>
          <c:marker>
            <c:symbol val="none"/>
          </c:marker>
          <c:xVal>
            <c:numLit>
              <c:formatCode>General</c:formatCode>
              <c:ptCount val="3"/>
              <c:pt idx="0">
                <c:v>-0.202793618076344</c:v>
              </c:pt>
              <c:pt idx="1">
                <c:v>-0.0712606246604058</c:v>
              </c:pt>
              <c:pt idx="2">
                <c:v>0.0602723687555323</c:v>
              </c:pt>
            </c:numLit>
          </c:xVal>
          <c:yVal>
            <c:numLit>
              <c:formatCode>General</c:formatCode>
              <c:ptCount val="3"/>
              <c:pt idx="0">
                <c:v>13.0</c:v>
              </c:pt>
              <c:pt idx="1">
                <c:v>13.2</c:v>
              </c:pt>
              <c:pt idx="2">
                <c:v>13.0</c:v>
              </c:pt>
            </c:numLit>
          </c:yVal>
          <c:smooth val="0"/>
        </c:ser>
        <c:ser>
          <c:idx val="9"/>
          <c:order val="9"/>
          <c:tx>
            <c:v>Fixed effect diamond bottom</c:v>
          </c:tx>
          <c:spPr>
            <a:ln w="25400">
              <a:solidFill>
                <a:srgbClr val="FA9646"/>
              </a:solidFill>
              <a:prstDash val="solid"/>
            </a:ln>
          </c:spPr>
          <c:marker>
            <c:symbol val="none"/>
          </c:marker>
          <c:xVal>
            <c:numLit>
              <c:formatCode>General</c:formatCode>
              <c:ptCount val="3"/>
              <c:pt idx="0">
                <c:v>-0.202793618076344</c:v>
              </c:pt>
              <c:pt idx="1">
                <c:v>-0.0712606246604058</c:v>
              </c:pt>
              <c:pt idx="2">
                <c:v>0.0602723687555323</c:v>
              </c:pt>
            </c:numLit>
          </c:xVal>
          <c:yVal>
            <c:numLit>
              <c:formatCode>General</c:formatCode>
              <c:ptCount val="3"/>
              <c:pt idx="0">
                <c:v>13.0</c:v>
              </c:pt>
              <c:pt idx="1">
                <c:v>12.8</c:v>
              </c:pt>
              <c:pt idx="2">
                <c:v>13.0</c:v>
              </c:pt>
            </c:numLit>
          </c:yVal>
          <c:smooth val="0"/>
        </c:ser>
        <c:ser>
          <c:idx val="10"/>
          <c:order val="10"/>
          <c:tx>
            <c:v>Random effects estimate</c:v>
          </c:tx>
          <c:spPr>
            <a:ln w="25400">
              <a:solidFill>
                <a:srgbClr val="E13214"/>
              </a:solidFill>
              <a:prstDash val="solid"/>
            </a:ln>
          </c:spPr>
          <c:marker>
            <c:symbol val="none"/>
          </c:marker>
          <c:xVal>
            <c:numLit>
              <c:formatCode>General</c:formatCode>
              <c:ptCount val="2"/>
              <c:pt idx="0">
                <c:v>-0.0603874400959365</c:v>
              </c:pt>
              <c:pt idx="1">
                <c:v>-0.0603874400959365</c:v>
              </c:pt>
            </c:numLit>
          </c:xVal>
          <c:yVal>
            <c:numLit>
              <c:formatCode>General</c:formatCode>
              <c:ptCount val="2"/>
              <c:pt idx="0">
                <c:v>13.8</c:v>
              </c:pt>
              <c:pt idx="1">
                <c:v>0.5</c:v>
              </c:pt>
            </c:numLit>
          </c:yVal>
          <c:smooth val="0"/>
        </c:ser>
        <c:ser>
          <c:idx val="11"/>
          <c:order val="11"/>
          <c:tx>
            <c:v>Random effects diamond top</c:v>
          </c:tx>
          <c:spPr>
            <a:ln w="25400">
              <a:solidFill>
                <a:srgbClr val="E13214"/>
              </a:solidFill>
              <a:prstDash val="solid"/>
            </a:ln>
          </c:spPr>
          <c:marker>
            <c:symbol val="none"/>
          </c:marker>
          <c:xVal>
            <c:numLit>
              <c:formatCode>General</c:formatCode>
              <c:ptCount val="3"/>
              <c:pt idx="0">
                <c:v>-0.408664864190242</c:v>
              </c:pt>
              <c:pt idx="1">
                <c:v>-0.0603874400959365</c:v>
              </c:pt>
              <c:pt idx="2">
                <c:v>0.287889983998369</c:v>
              </c:pt>
            </c:numLit>
          </c:xVal>
          <c:yVal>
            <c:numLit>
              <c:formatCode>General</c:formatCode>
              <c:ptCount val="3"/>
              <c:pt idx="0">
                <c:v>14.0</c:v>
              </c:pt>
              <c:pt idx="1">
                <c:v>14.2</c:v>
              </c:pt>
              <c:pt idx="2">
                <c:v>14.0</c:v>
              </c:pt>
            </c:numLit>
          </c:yVal>
          <c:smooth val="0"/>
        </c:ser>
        <c:ser>
          <c:idx val="12"/>
          <c:order val="12"/>
          <c:tx>
            <c:v>Random effects diamond bottom</c:v>
          </c:tx>
          <c:spPr>
            <a:ln w="25400">
              <a:solidFill>
                <a:srgbClr val="E13214"/>
              </a:solidFill>
              <a:prstDash val="solid"/>
            </a:ln>
          </c:spPr>
          <c:marker>
            <c:symbol val="none"/>
          </c:marker>
          <c:xVal>
            <c:numLit>
              <c:formatCode>General</c:formatCode>
              <c:ptCount val="3"/>
              <c:pt idx="0">
                <c:v>-0.408664864190242</c:v>
              </c:pt>
              <c:pt idx="1">
                <c:v>-0.0603874400959365</c:v>
              </c:pt>
              <c:pt idx="2">
                <c:v>0.287889983998369</c:v>
              </c:pt>
            </c:numLit>
          </c:xVal>
          <c:yVal>
            <c:numLit>
              <c:formatCode>General</c:formatCode>
              <c:ptCount val="3"/>
              <c:pt idx="0">
                <c:v>14.0</c:v>
              </c:pt>
              <c:pt idx="1">
                <c:v>13.8</c:v>
              </c:pt>
              <c:pt idx="2">
                <c:v>14.0</c:v>
              </c:pt>
            </c:numLit>
          </c:yVal>
          <c:smooth val="0"/>
        </c:ser>
        <c:ser>
          <c:idx val="13"/>
          <c:order val="13"/>
          <c:tx>
            <c:v>Prediction lower limit</c:v>
          </c:tx>
          <c:spPr>
            <a:ln w="25400">
              <a:solidFill>
                <a:srgbClr val="E13214"/>
              </a:solidFill>
              <a:prstDash val="solid"/>
            </a:ln>
          </c:spPr>
          <c:marker>
            <c:symbol val="none"/>
          </c:marker>
          <c:xVal>
            <c:numLit>
              <c:formatCode>General</c:formatCode>
              <c:ptCount val="2"/>
              <c:pt idx="0">
                <c:v>-0.408664864190242</c:v>
              </c:pt>
              <c:pt idx="1">
                <c:v>-1.309589751624721</c:v>
              </c:pt>
            </c:numLit>
          </c:xVal>
          <c:yVal>
            <c:numLit>
              <c:formatCode>General</c:formatCode>
              <c:ptCount val="2"/>
              <c:pt idx="0">
                <c:v>14.0</c:v>
              </c:pt>
              <c:pt idx="1">
                <c:v>14.0</c:v>
              </c:pt>
            </c:numLit>
          </c:yVal>
          <c:smooth val="0"/>
        </c:ser>
        <c:ser>
          <c:idx val="14"/>
          <c:order val="14"/>
          <c:tx>
            <c:v>Prediction upper limit</c:v>
          </c:tx>
          <c:spPr>
            <a:ln w="25400">
              <a:solidFill>
                <a:srgbClr val="E13214"/>
              </a:solidFill>
              <a:prstDash val="solid"/>
            </a:ln>
          </c:spPr>
          <c:marker>
            <c:symbol val="none"/>
          </c:marker>
          <c:xVal>
            <c:numLit>
              <c:formatCode>General</c:formatCode>
              <c:ptCount val="2"/>
              <c:pt idx="0">
                <c:v>0.287889983998369</c:v>
              </c:pt>
              <c:pt idx="1">
                <c:v>1.188814871432848</c:v>
              </c:pt>
            </c:numLit>
          </c:xVal>
          <c:yVal>
            <c:numLit>
              <c:formatCode>General</c:formatCode>
              <c:ptCount val="2"/>
              <c:pt idx="0">
                <c:v>14.0</c:v>
              </c:pt>
              <c:pt idx="1">
                <c:v>14.0</c:v>
              </c:pt>
            </c:numLit>
          </c:yVal>
          <c:smooth val="0"/>
        </c:ser>
        <c:dLbls>
          <c:showLegendKey val="0"/>
          <c:showVal val="0"/>
          <c:showCatName val="0"/>
          <c:showSerName val="0"/>
          <c:showPercent val="0"/>
          <c:showBubbleSize val="0"/>
        </c:dLbls>
        <c:axId val="2128201640"/>
        <c:axId val="2128190648"/>
      </c:scatterChart>
      <c:valAx>
        <c:axId val="2128201640"/>
        <c:scaling>
          <c:orientation val="minMax"/>
        </c:scaling>
        <c:delete val="0"/>
        <c:axPos val="b"/>
        <c:title>
          <c:tx>
            <c:rich>
              <a:bodyPr/>
              <a:lstStyle/>
              <a:p>
                <a:pPr>
                  <a:defRPr>
                    <a:solidFill>
                      <a:srgbClr val="5082BE"/>
                    </a:solidFill>
                  </a:defRPr>
                </a:pPr>
                <a:r>
                  <a:rPr lang="en-US" sz="1200" baseline="0" dirty="0" smtClean="0"/>
                  <a:t>Standardized Mean Difference</a:t>
                </a:r>
                <a:endParaRPr lang="en-US" sz="1200" baseline="0" dirty="0"/>
              </a:p>
            </c:rich>
          </c:tx>
          <c:overlay val="0"/>
        </c:title>
        <c:numFmt formatCode="General" sourceLinked="1"/>
        <c:majorTickMark val="out"/>
        <c:minorTickMark val="none"/>
        <c:tickLblPos val="nextTo"/>
        <c:spPr>
          <a:ln>
            <a:solidFill>
              <a:srgbClr val="5082BE"/>
            </a:solidFill>
            <a:prstDash val="solid"/>
          </a:ln>
        </c:spPr>
        <c:txPr>
          <a:bodyPr/>
          <a:lstStyle/>
          <a:p>
            <a:pPr>
              <a:defRPr b="1">
                <a:solidFill>
                  <a:srgbClr val="5082BE"/>
                </a:solidFill>
              </a:defRPr>
            </a:pPr>
            <a:endParaRPr lang="en-US"/>
          </a:p>
        </c:txPr>
        <c:crossAx val="2128190648"/>
        <c:crosses val="max"/>
        <c:crossBetween val="midCat"/>
      </c:valAx>
      <c:valAx>
        <c:axId val="2128190648"/>
        <c:scaling>
          <c:orientation val="maxMin"/>
          <c:max val="15.0"/>
          <c:min val="0.0"/>
        </c:scaling>
        <c:delete val="0"/>
        <c:axPos val="l"/>
        <c:numFmt formatCode="General" sourceLinked="1"/>
        <c:majorTickMark val="none"/>
        <c:minorTickMark val="none"/>
        <c:tickLblPos val="none"/>
        <c:spPr>
          <a:ln>
            <a:solidFill>
              <a:srgbClr val="5082BE"/>
            </a:solidFill>
            <a:prstDash val="solid"/>
          </a:ln>
        </c:spPr>
        <c:crossAx val="2128201640"/>
        <c:crosses val="autoZero"/>
        <c:crossBetween val="midCat"/>
      </c:valAx>
    </c:plotArea>
    <c:plotVisOnly val="1"/>
    <c:dispBlanksAs val="gap"/>
    <c:showDLblsOverMax val="0"/>
  </c:chart>
  <c:spPr>
    <a:ln>
      <a:solidFill>
        <a:srgbClr val="5082BE"/>
      </a:solidFill>
      <a:prstDash val="solid"/>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5082BE"/>
                </a:solidFill>
              </a:defRPr>
            </a:pPr>
            <a:r>
              <a:rPr lang="en-US" dirty="0" smtClean="0"/>
              <a:t>Cook</a:t>
            </a:r>
            <a:r>
              <a:rPr lang="en-US" baseline="0" dirty="0" smtClean="0"/>
              <a:t> – Web </a:t>
            </a:r>
            <a:r>
              <a:rPr lang="en-US" baseline="0" dirty="0" err="1" smtClean="0"/>
              <a:t>vs</a:t>
            </a:r>
            <a:r>
              <a:rPr lang="en-US" baseline="0" dirty="0" smtClean="0"/>
              <a:t> Other – Declarative</a:t>
            </a:r>
            <a:endParaRPr lang="en-US" dirty="0"/>
          </a:p>
        </c:rich>
      </c:tx>
      <c:overlay val="0"/>
    </c:title>
    <c:autoTitleDeleted val="0"/>
    <c:plotArea>
      <c:layout/>
      <c:scatterChart>
        <c:scatterStyle val="lineMarker"/>
        <c:varyColors val="0"/>
        <c:ser>
          <c:idx val="0"/>
          <c:order val="0"/>
          <c:tx>
            <c:v>Column 1</c:v>
          </c:tx>
          <c:spPr>
            <a:ln w="28575">
              <a:noFill/>
            </a:ln>
          </c:spPr>
          <c:marker>
            <c:spPr>
              <a:noFill/>
              <a:ln w="9525">
                <a:noFill/>
              </a:ln>
            </c:spPr>
          </c:marker>
          <c:xVal>
            <c:numLit>
              <c:formatCode>General</c:formatCode>
              <c:ptCount val="64"/>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numLit>
          </c:xVal>
          <c:yVal>
            <c:numLit>
              <c:formatCode>General</c:formatCode>
              <c:ptCount val="64"/>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numLit>
          </c:yVal>
          <c:smooth val="0"/>
        </c:ser>
        <c:ser>
          <c:idx val="1"/>
          <c:order val="1"/>
          <c:tx>
            <c:v>Column 2</c:v>
          </c:tx>
          <c:spPr>
            <a:ln w="28575">
              <a:noFill/>
            </a:ln>
          </c:spPr>
          <c:marker>
            <c:spPr>
              <a:noFill/>
              <a:ln w="9525">
                <a:noFill/>
              </a:ln>
            </c:spPr>
          </c:marker>
          <c:xVal>
            <c:numLit>
              <c:formatCode>General</c:formatCode>
              <c:ptCount val="64"/>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numLit>
          </c:xVal>
          <c:yVal>
            <c:numLit>
              <c:formatCode>General</c:formatCode>
              <c:ptCount val="64"/>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numLit>
          </c:yVal>
          <c:smooth val="0"/>
        </c:ser>
        <c:ser>
          <c:idx val="2"/>
          <c:order val="2"/>
          <c:tx>
            <c:v>Column 3</c:v>
          </c:tx>
          <c:spPr>
            <a:ln w="28575">
              <a:noFill/>
            </a:ln>
          </c:spPr>
          <c:marker>
            <c:spPr>
              <a:noFill/>
              <a:ln w="9525">
                <a:noFill/>
              </a:ln>
            </c:spPr>
          </c:marker>
          <c:xVal>
            <c:numLit>
              <c:formatCode>General</c:formatCode>
              <c:ptCount val="64"/>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numLit>
          </c:xVal>
          <c:yVal>
            <c:numLit>
              <c:formatCode>General</c:formatCode>
              <c:ptCount val="64"/>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numLit>
          </c:yVal>
          <c:smooth val="0"/>
        </c:ser>
        <c:ser>
          <c:idx val="3"/>
          <c:order val="3"/>
          <c:tx>
            <c:v>Column 4</c:v>
          </c:tx>
          <c:spPr>
            <a:ln w="28575">
              <a:noFill/>
            </a:ln>
          </c:spPr>
          <c:marker>
            <c:spPr>
              <a:noFill/>
              <a:ln w="9525">
                <a:noFill/>
              </a:ln>
            </c:spPr>
          </c:marker>
          <c:xVal>
            <c:numLit>
              <c:formatCode>General</c:formatCode>
              <c:ptCount val="64"/>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numLit>
          </c:xVal>
          <c:yVal>
            <c:numLit>
              <c:formatCode>General</c:formatCode>
              <c:ptCount val="64"/>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numLit>
          </c:yVal>
          <c:smooth val="0"/>
        </c:ser>
        <c:ser>
          <c:idx val="4"/>
          <c:order val="4"/>
          <c:tx>
            <c:v>Column 5</c:v>
          </c:tx>
          <c:spPr>
            <a:ln w="28575">
              <a:noFill/>
            </a:ln>
          </c:spPr>
          <c:marker>
            <c:spPr>
              <a:noFill/>
              <a:ln w="9525">
                <a:noFill/>
              </a:ln>
            </c:spPr>
          </c:marker>
          <c:xVal>
            <c:numLit>
              <c:formatCode>General</c:formatCode>
              <c:ptCount val="64"/>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numLit>
          </c:xVal>
          <c:yVal>
            <c:numLit>
              <c:formatCode>General</c:formatCode>
              <c:ptCount val="64"/>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numLit>
          </c:yVal>
          <c:smooth val="0"/>
        </c:ser>
        <c:ser>
          <c:idx val="5"/>
          <c:order val="5"/>
          <c:tx>
            <c:v>Column 6</c:v>
          </c:tx>
          <c:spPr>
            <a:ln w="28575">
              <a:noFill/>
            </a:ln>
          </c:spPr>
          <c:marker>
            <c:spPr>
              <a:noFill/>
              <a:ln w="9525">
                <a:noFill/>
              </a:ln>
            </c:spPr>
          </c:marker>
          <c:xVal>
            <c:numLit>
              <c:formatCode>General</c:formatCode>
              <c:ptCount val="64"/>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numLit>
          </c:xVal>
          <c:yVal>
            <c:numLit>
              <c:formatCode>General</c:formatCode>
              <c:ptCount val="64"/>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numLit>
          </c:yVal>
          <c:smooth val="0"/>
        </c:ser>
        <c:ser>
          <c:idx val="6"/>
          <c:order val="6"/>
          <c:tx>
            <c:v>Study markers</c:v>
          </c:tx>
          <c:spPr>
            <a:ln w="28575">
              <a:noFill/>
            </a:ln>
          </c:spPr>
          <c:dPt>
            <c:idx val="0"/>
            <c:marker>
              <c:symbol val="square"/>
              <c:size val="3"/>
              <c:spPr>
                <a:solidFill>
                  <a:srgbClr val="4B96C8"/>
                </a:solidFill>
                <a:ln>
                  <a:solidFill>
                    <a:srgbClr val="003296"/>
                  </a:solidFill>
                  <a:prstDash val="solid"/>
                </a:ln>
              </c:spPr>
            </c:marker>
            <c:bubble3D val="0"/>
          </c:dPt>
          <c:dPt>
            <c:idx val="1"/>
            <c:marker>
              <c:symbol val="square"/>
              <c:size val="3"/>
              <c:spPr>
                <a:solidFill>
                  <a:srgbClr val="4B96C8"/>
                </a:solidFill>
                <a:ln>
                  <a:solidFill>
                    <a:srgbClr val="003296"/>
                  </a:solidFill>
                  <a:prstDash val="solid"/>
                </a:ln>
              </c:spPr>
            </c:marker>
            <c:bubble3D val="0"/>
          </c:dPt>
          <c:dPt>
            <c:idx val="2"/>
            <c:marker>
              <c:symbol val="square"/>
              <c:size val="3"/>
              <c:spPr>
                <a:solidFill>
                  <a:srgbClr val="4B96C8"/>
                </a:solidFill>
                <a:ln>
                  <a:solidFill>
                    <a:srgbClr val="003296"/>
                  </a:solidFill>
                  <a:prstDash val="solid"/>
                </a:ln>
              </c:spPr>
            </c:marker>
            <c:bubble3D val="0"/>
          </c:dPt>
          <c:dPt>
            <c:idx val="3"/>
            <c:marker>
              <c:symbol val="square"/>
              <c:size val="3"/>
              <c:spPr>
                <a:solidFill>
                  <a:srgbClr val="4B96C8"/>
                </a:solidFill>
                <a:ln>
                  <a:solidFill>
                    <a:srgbClr val="003296"/>
                  </a:solidFill>
                  <a:prstDash val="solid"/>
                </a:ln>
              </c:spPr>
            </c:marker>
            <c:bubble3D val="0"/>
          </c:dPt>
          <c:dPt>
            <c:idx val="4"/>
            <c:marker>
              <c:symbol val="square"/>
              <c:size val="4"/>
              <c:spPr>
                <a:solidFill>
                  <a:srgbClr val="4B96C8"/>
                </a:solidFill>
                <a:ln>
                  <a:solidFill>
                    <a:srgbClr val="003296"/>
                  </a:solidFill>
                  <a:prstDash val="solid"/>
                </a:ln>
              </c:spPr>
            </c:marker>
            <c:bubble3D val="0"/>
          </c:dPt>
          <c:dPt>
            <c:idx val="5"/>
            <c:marker>
              <c:symbol val="square"/>
              <c:size val="3"/>
              <c:spPr>
                <a:solidFill>
                  <a:srgbClr val="4B96C8"/>
                </a:solidFill>
                <a:ln>
                  <a:solidFill>
                    <a:srgbClr val="003296"/>
                  </a:solidFill>
                  <a:prstDash val="solid"/>
                </a:ln>
              </c:spPr>
            </c:marker>
            <c:bubble3D val="0"/>
          </c:dPt>
          <c:dPt>
            <c:idx val="6"/>
            <c:marker>
              <c:symbol val="square"/>
              <c:size val="4"/>
              <c:spPr>
                <a:solidFill>
                  <a:srgbClr val="4B96C8"/>
                </a:solidFill>
                <a:ln>
                  <a:solidFill>
                    <a:srgbClr val="003296"/>
                  </a:solidFill>
                  <a:prstDash val="solid"/>
                </a:ln>
              </c:spPr>
            </c:marker>
            <c:bubble3D val="0"/>
          </c:dPt>
          <c:dPt>
            <c:idx val="7"/>
            <c:marker>
              <c:symbol val="square"/>
              <c:size val="3"/>
              <c:spPr>
                <a:solidFill>
                  <a:srgbClr val="4B96C8"/>
                </a:solidFill>
                <a:ln>
                  <a:solidFill>
                    <a:srgbClr val="003296"/>
                  </a:solidFill>
                  <a:prstDash val="solid"/>
                </a:ln>
              </c:spPr>
            </c:marker>
            <c:bubble3D val="0"/>
          </c:dPt>
          <c:dPt>
            <c:idx val="8"/>
            <c:marker>
              <c:symbol val="square"/>
              <c:size val="3"/>
              <c:spPr>
                <a:solidFill>
                  <a:srgbClr val="4B96C8"/>
                </a:solidFill>
                <a:ln>
                  <a:solidFill>
                    <a:srgbClr val="003296"/>
                  </a:solidFill>
                  <a:prstDash val="solid"/>
                </a:ln>
              </c:spPr>
            </c:marker>
            <c:bubble3D val="0"/>
          </c:dPt>
          <c:dPt>
            <c:idx val="9"/>
            <c:marker>
              <c:symbol val="square"/>
              <c:size val="3"/>
              <c:spPr>
                <a:solidFill>
                  <a:srgbClr val="4B96C8"/>
                </a:solidFill>
                <a:ln>
                  <a:solidFill>
                    <a:srgbClr val="003296"/>
                  </a:solidFill>
                  <a:prstDash val="solid"/>
                </a:ln>
              </c:spPr>
            </c:marker>
            <c:bubble3D val="0"/>
          </c:dPt>
          <c:dPt>
            <c:idx val="10"/>
            <c:marker>
              <c:symbol val="square"/>
              <c:size val="3"/>
              <c:spPr>
                <a:solidFill>
                  <a:srgbClr val="4B96C8"/>
                </a:solidFill>
                <a:ln>
                  <a:solidFill>
                    <a:srgbClr val="003296"/>
                  </a:solidFill>
                  <a:prstDash val="solid"/>
                </a:ln>
              </c:spPr>
            </c:marker>
            <c:bubble3D val="0"/>
          </c:dPt>
          <c:dPt>
            <c:idx val="11"/>
            <c:marker>
              <c:symbol val="square"/>
              <c:size val="3"/>
              <c:spPr>
                <a:solidFill>
                  <a:srgbClr val="4B96C8"/>
                </a:solidFill>
                <a:ln>
                  <a:solidFill>
                    <a:srgbClr val="003296"/>
                  </a:solidFill>
                  <a:prstDash val="solid"/>
                </a:ln>
              </c:spPr>
            </c:marker>
            <c:bubble3D val="0"/>
          </c:dPt>
          <c:dPt>
            <c:idx val="12"/>
            <c:marker>
              <c:symbol val="square"/>
              <c:size val="3"/>
              <c:spPr>
                <a:solidFill>
                  <a:srgbClr val="4B96C8"/>
                </a:solidFill>
                <a:ln>
                  <a:solidFill>
                    <a:srgbClr val="003296"/>
                  </a:solidFill>
                  <a:prstDash val="solid"/>
                </a:ln>
              </c:spPr>
            </c:marker>
            <c:bubble3D val="0"/>
          </c:dPt>
          <c:dPt>
            <c:idx val="13"/>
            <c:marker>
              <c:symbol val="square"/>
              <c:size val="3"/>
              <c:spPr>
                <a:solidFill>
                  <a:srgbClr val="4B96C8"/>
                </a:solidFill>
                <a:ln>
                  <a:solidFill>
                    <a:srgbClr val="003296"/>
                  </a:solidFill>
                  <a:prstDash val="solid"/>
                </a:ln>
              </c:spPr>
            </c:marker>
            <c:bubble3D val="0"/>
          </c:dPt>
          <c:dPt>
            <c:idx val="14"/>
            <c:marker>
              <c:symbol val="square"/>
              <c:size val="3"/>
              <c:spPr>
                <a:solidFill>
                  <a:srgbClr val="4B96C8"/>
                </a:solidFill>
                <a:ln>
                  <a:solidFill>
                    <a:srgbClr val="003296"/>
                  </a:solidFill>
                  <a:prstDash val="solid"/>
                </a:ln>
              </c:spPr>
            </c:marker>
            <c:bubble3D val="0"/>
          </c:dPt>
          <c:dPt>
            <c:idx val="15"/>
            <c:marker>
              <c:symbol val="square"/>
              <c:size val="3"/>
              <c:spPr>
                <a:solidFill>
                  <a:srgbClr val="4B96C8"/>
                </a:solidFill>
                <a:ln>
                  <a:solidFill>
                    <a:srgbClr val="003296"/>
                  </a:solidFill>
                  <a:prstDash val="solid"/>
                </a:ln>
              </c:spPr>
            </c:marker>
            <c:bubble3D val="0"/>
          </c:dPt>
          <c:dPt>
            <c:idx val="16"/>
            <c:marker>
              <c:symbol val="square"/>
              <c:size val="3"/>
              <c:spPr>
                <a:solidFill>
                  <a:srgbClr val="4B96C8"/>
                </a:solidFill>
                <a:ln>
                  <a:solidFill>
                    <a:srgbClr val="003296"/>
                  </a:solidFill>
                  <a:prstDash val="solid"/>
                </a:ln>
              </c:spPr>
            </c:marker>
            <c:bubble3D val="0"/>
          </c:dPt>
          <c:dPt>
            <c:idx val="17"/>
            <c:marker>
              <c:symbol val="square"/>
              <c:size val="3"/>
              <c:spPr>
                <a:solidFill>
                  <a:srgbClr val="4B96C8"/>
                </a:solidFill>
                <a:ln>
                  <a:solidFill>
                    <a:srgbClr val="003296"/>
                  </a:solidFill>
                  <a:prstDash val="solid"/>
                </a:ln>
              </c:spPr>
            </c:marker>
            <c:bubble3D val="0"/>
          </c:dPt>
          <c:dPt>
            <c:idx val="18"/>
            <c:marker>
              <c:symbol val="square"/>
              <c:size val="3"/>
              <c:spPr>
                <a:solidFill>
                  <a:srgbClr val="4B96C8"/>
                </a:solidFill>
                <a:ln>
                  <a:solidFill>
                    <a:srgbClr val="003296"/>
                  </a:solidFill>
                  <a:prstDash val="solid"/>
                </a:ln>
              </c:spPr>
            </c:marker>
            <c:bubble3D val="0"/>
          </c:dPt>
          <c:dPt>
            <c:idx val="19"/>
            <c:marker>
              <c:symbol val="square"/>
              <c:size val="3"/>
              <c:spPr>
                <a:solidFill>
                  <a:srgbClr val="4B96C8"/>
                </a:solidFill>
                <a:ln>
                  <a:solidFill>
                    <a:srgbClr val="003296"/>
                  </a:solidFill>
                  <a:prstDash val="solid"/>
                </a:ln>
              </c:spPr>
            </c:marker>
            <c:bubble3D val="0"/>
          </c:dPt>
          <c:dPt>
            <c:idx val="20"/>
            <c:marker>
              <c:symbol val="square"/>
              <c:size val="3"/>
              <c:spPr>
                <a:solidFill>
                  <a:srgbClr val="4B96C8"/>
                </a:solidFill>
                <a:ln>
                  <a:solidFill>
                    <a:srgbClr val="003296"/>
                  </a:solidFill>
                  <a:prstDash val="solid"/>
                </a:ln>
              </c:spPr>
            </c:marker>
            <c:bubble3D val="0"/>
          </c:dPt>
          <c:dPt>
            <c:idx val="21"/>
            <c:marker>
              <c:symbol val="square"/>
              <c:size val="3"/>
              <c:spPr>
                <a:solidFill>
                  <a:srgbClr val="4B96C8"/>
                </a:solidFill>
                <a:ln>
                  <a:solidFill>
                    <a:srgbClr val="003296"/>
                  </a:solidFill>
                  <a:prstDash val="solid"/>
                </a:ln>
              </c:spPr>
            </c:marker>
            <c:bubble3D val="0"/>
          </c:dPt>
          <c:dPt>
            <c:idx val="22"/>
            <c:marker>
              <c:symbol val="square"/>
              <c:size val="3"/>
              <c:spPr>
                <a:solidFill>
                  <a:srgbClr val="4B96C8"/>
                </a:solidFill>
                <a:ln>
                  <a:solidFill>
                    <a:srgbClr val="003296"/>
                  </a:solidFill>
                  <a:prstDash val="solid"/>
                </a:ln>
              </c:spPr>
            </c:marker>
            <c:bubble3D val="0"/>
          </c:dPt>
          <c:dPt>
            <c:idx val="23"/>
            <c:marker>
              <c:symbol val="square"/>
              <c:size val="3"/>
              <c:spPr>
                <a:solidFill>
                  <a:srgbClr val="4B96C8"/>
                </a:solidFill>
                <a:ln>
                  <a:solidFill>
                    <a:srgbClr val="003296"/>
                  </a:solidFill>
                  <a:prstDash val="solid"/>
                </a:ln>
              </c:spPr>
            </c:marker>
            <c:bubble3D val="0"/>
          </c:dPt>
          <c:dPt>
            <c:idx val="24"/>
            <c:marker>
              <c:symbol val="square"/>
              <c:size val="3"/>
              <c:spPr>
                <a:solidFill>
                  <a:srgbClr val="4B96C8"/>
                </a:solidFill>
                <a:ln>
                  <a:solidFill>
                    <a:srgbClr val="003296"/>
                  </a:solidFill>
                  <a:prstDash val="solid"/>
                </a:ln>
              </c:spPr>
            </c:marker>
            <c:bubble3D val="0"/>
          </c:dPt>
          <c:dPt>
            <c:idx val="25"/>
            <c:marker>
              <c:symbol val="square"/>
              <c:size val="3"/>
              <c:spPr>
                <a:solidFill>
                  <a:srgbClr val="4B96C8"/>
                </a:solidFill>
                <a:ln>
                  <a:solidFill>
                    <a:srgbClr val="003296"/>
                  </a:solidFill>
                  <a:prstDash val="solid"/>
                </a:ln>
              </c:spPr>
            </c:marker>
            <c:bubble3D val="0"/>
          </c:dPt>
          <c:dPt>
            <c:idx val="26"/>
            <c:marker>
              <c:symbol val="square"/>
              <c:size val="3"/>
              <c:spPr>
                <a:solidFill>
                  <a:srgbClr val="4B96C8"/>
                </a:solidFill>
                <a:ln>
                  <a:solidFill>
                    <a:srgbClr val="003296"/>
                  </a:solidFill>
                  <a:prstDash val="solid"/>
                </a:ln>
              </c:spPr>
            </c:marker>
            <c:bubble3D val="0"/>
          </c:dPt>
          <c:dPt>
            <c:idx val="27"/>
            <c:marker>
              <c:symbol val="square"/>
              <c:size val="3"/>
              <c:spPr>
                <a:solidFill>
                  <a:srgbClr val="4B96C8"/>
                </a:solidFill>
                <a:ln>
                  <a:solidFill>
                    <a:srgbClr val="003296"/>
                  </a:solidFill>
                  <a:prstDash val="solid"/>
                </a:ln>
              </c:spPr>
            </c:marker>
            <c:bubble3D val="0"/>
          </c:dPt>
          <c:dPt>
            <c:idx val="28"/>
            <c:marker>
              <c:symbol val="square"/>
              <c:size val="3"/>
              <c:spPr>
                <a:solidFill>
                  <a:srgbClr val="4B96C8"/>
                </a:solidFill>
                <a:ln>
                  <a:solidFill>
                    <a:srgbClr val="003296"/>
                  </a:solidFill>
                  <a:prstDash val="solid"/>
                </a:ln>
              </c:spPr>
            </c:marker>
            <c:bubble3D val="0"/>
          </c:dPt>
          <c:dPt>
            <c:idx val="29"/>
            <c:marker>
              <c:symbol val="square"/>
              <c:size val="3"/>
              <c:spPr>
                <a:solidFill>
                  <a:srgbClr val="4B96C8"/>
                </a:solidFill>
                <a:ln>
                  <a:solidFill>
                    <a:srgbClr val="003296"/>
                  </a:solidFill>
                  <a:prstDash val="solid"/>
                </a:ln>
              </c:spPr>
            </c:marker>
            <c:bubble3D val="0"/>
          </c:dPt>
          <c:dPt>
            <c:idx val="30"/>
            <c:marker>
              <c:symbol val="square"/>
              <c:size val="3"/>
              <c:spPr>
                <a:solidFill>
                  <a:srgbClr val="4B96C8"/>
                </a:solidFill>
                <a:ln>
                  <a:solidFill>
                    <a:srgbClr val="003296"/>
                  </a:solidFill>
                  <a:prstDash val="solid"/>
                </a:ln>
              </c:spPr>
            </c:marker>
            <c:bubble3D val="0"/>
          </c:dPt>
          <c:dPt>
            <c:idx val="31"/>
            <c:marker>
              <c:symbol val="square"/>
              <c:size val="3"/>
              <c:spPr>
                <a:solidFill>
                  <a:srgbClr val="4B96C8"/>
                </a:solidFill>
                <a:ln>
                  <a:solidFill>
                    <a:srgbClr val="003296"/>
                  </a:solidFill>
                  <a:prstDash val="solid"/>
                </a:ln>
              </c:spPr>
            </c:marker>
            <c:bubble3D val="0"/>
          </c:dPt>
          <c:dPt>
            <c:idx val="32"/>
            <c:marker>
              <c:symbol val="square"/>
              <c:size val="3"/>
              <c:spPr>
                <a:solidFill>
                  <a:srgbClr val="4B96C8"/>
                </a:solidFill>
                <a:ln>
                  <a:solidFill>
                    <a:srgbClr val="003296"/>
                  </a:solidFill>
                  <a:prstDash val="solid"/>
                </a:ln>
              </c:spPr>
            </c:marker>
            <c:bubble3D val="0"/>
          </c:dPt>
          <c:dPt>
            <c:idx val="33"/>
            <c:marker>
              <c:symbol val="square"/>
              <c:size val="3"/>
              <c:spPr>
                <a:solidFill>
                  <a:srgbClr val="4B96C8"/>
                </a:solidFill>
                <a:ln>
                  <a:solidFill>
                    <a:srgbClr val="003296"/>
                  </a:solidFill>
                  <a:prstDash val="solid"/>
                </a:ln>
              </c:spPr>
            </c:marker>
            <c:bubble3D val="0"/>
          </c:dPt>
          <c:dPt>
            <c:idx val="34"/>
            <c:marker>
              <c:symbol val="square"/>
              <c:size val="3"/>
              <c:spPr>
                <a:solidFill>
                  <a:srgbClr val="4B96C8"/>
                </a:solidFill>
                <a:ln>
                  <a:solidFill>
                    <a:srgbClr val="003296"/>
                  </a:solidFill>
                  <a:prstDash val="solid"/>
                </a:ln>
              </c:spPr>
            </c:marker>
            <c:bubble3D val="0"/>
          </c:dPt>
          <c:dPt>
            <c:idx val="35"/>
            <c:marker>
              <c:symbol val="square"/>
              <c:size val="3"/>
              <c:spPr>
                <a:solidFill>
                  <a:srgbClr val="4B96C8"/>
                </a:solidFill>
                <a:ln>
                  <a:solidFill>
                    <a:srgbClr val="003296"/>
                  </a:solidFill>
                  <a:prstDash val="solid"/>
                </a:ln>
              </c:spPr>
            </c:marker>
            <c:bubble3D val="0"/>
          </c:dPt>
          <c:dPt>
            <c:idx val="36"/>
            <c:marker>
              <c:symbol val="square"/>
              <c:size val="3"/>
              <c:spPr>
                <a:solidFill>
                  <a:srgbClr val="4B96C8"/>
                </a:solidFill>
                <a:ln>
                  <a:solidFill>
                    <a:srgbClr val="003296"/>
                  </a:solidFill>
                  <a:prstDash val="solid"/>
                </a:ln>
              </c:spPr>
            </c:marker>
            <c:bubble3D val="0"/>
          </c:dPt>
          <c:dPt>
            <c:idx val="37"/>
            <c:marker>
              <c:symbol val="square"/>
              <c:size val="4"/>
              <c:spPr>
                <a:solidFill>
                  <a:srgbClr val="4B96C8"/>
                </a:solidFill>
                <a:ln>
                  <a:solidFill>
                    <a:srgbClr val="003296"/>
                  </a:solidFill>
                  <a:prstDash val="solid"/>
                </a:ln>
              </c:spPr>
            </c:marker>
            <c:bubble3D val="0"/>
          </c:dPt>
          <c:dPt>
            <c:idx val="38"/>
            <c:marker>
              <c:symbol val="square"/>
              <c:size val="3"/>
              <c:spPr>
                <a:solidFill>
                  <a:srgbClr val="4B96C8"/>
                </a:solidFill>
                <a:ln>
                  <a:solidFill>
                    <a:srgbClr val="003296"/>
                  </a:solidFill>
                  <a:prstDash val="solid"/>
                </a:ln>
              </c:spPr>
            </c:marker>
            <c:bubble3D val="0"/>
          </c:dPt>
          <c:dPt>
            <c:idx val="39"/>
            <c:marker>
              <c:symbol val="square"/>
              <c:size val="4"/>
              <c:spPr>
                <a:solidFill>
                  <a:srgbClr val="4B96C8"/>
                </a:solidFill>
                <a:ln>
                  <a:solidFill>
                    <a:srgbClr val="003296"/>
                  </a:solidFill>
                  <a:prstDash val="solid"/>
                </a:ln>
              </c:spPr>
            </c:marker>
            <c:bubble3D val="0"/>
          </c:dPt>
          <c:dPt>
            <c:idx val="40"/>
            <c:marker>
              <c:symbol val="square"/>
              <c:size val="3"/>
              <c:spPr>
                <a:solidFill>
                  <a:srgbClr val="4B96C8"/>
                </a:solidFill>
                <a:ln>
                  <a:solidFill>
                    <a:srgbClr val="003296"/>
                  </a:solidFill>
                  <a:prstDash val="solid"/>
                </a:ln>
              </c:spPr>
            </c:marker>
            <c:bubble3D val="0"/>
          </c:dPt>
          <c:dPt>
            <c:idx val="41"/>
            <c:marker>
              <c:symbol val="square"/>
              <c:size val="3"/>
              <c:spPr>
                <a:solidFill>
                  <a:srgbClr val="4B96C8"/>
                </a:solidFill>
                <a:ln>
                  <a:solidFill>
                    <a:srgbClr val="003296"/>
                  </a:solidFill>
                  <a:prstDash val="solid"/>
                </a:ln>
              </c:spPr>
            </c:marker>
            <c:bubble3D val="0"/>
          </c:dPt>
          <c:dPt>
            <c:idx val="42"/>
            <c:marker>
              <c:symbol val="square"/>
              <c:size val="4"/>
              <c:spPr>
                <a:solidFill>
                  <a:srgbClr val="4B96C8"/>
                </a:solidFill>
                <a:ln>
                  <a:solidFill>
                    <a:srgbClr val="003296"/>
                  </a:solidFill>
                  <a:prstDash val="solid"/>
                </a:ln>
              </c:spPr>
            </c:marker>
            <c:bubble3D val="0"/>
          </c:dPt>
          <c:dPt>
            <c:idx val="43"/>
            <c:marker>
              <c:symbol val="square"/>
              <c:size val="3"/>
              <c:spPr>
                <a:solidFill>
                  <a:srgbClr val="4B96C8"/>
                </a:solidFill>
                <a:ln>
                  <a:solidFill>
                    <a:srgbClr val="003296"/>
                  </a:solidFill>
                  <a:prstDash val="solid"/>
                </a:ln>
              </c:spPr>
            </c:marker>
            <c:bubble3D val="0"/>
          </c:dPt>
          <c:dPt>
            <c:idx val="44"/>
            <c:marker>
              <c:symbol val="square"/>
              <c:size val="3"/>
              <c:spPr>
                <a:solidFill>
                  <a:srgbClr val="4B96C8"/>
                </a:solidFill>
                <a:ln>
                  <a:solidFill>
                    <a:srgbClr val="003296"/>
                  </a:solidFill>
                  <a:prstDash val="solid"/>
                </a:ln>
              </c:spPr>
            </c:marker>
            <c:bubble3D val="0"/>
          </c:dPt>
          <c:dPt>
            <c:idx val="45"/>
            <c:marker>
              <c:symbol val="square"/>
              <c:size val="4"/>
              <c:spPr>
                <a:solidFill>
                  <a:srgbClr val="4B96C8"/>
                </a:solidFill>
                <a:ln>
                  <a:solidFill>
                    <a:srgbClr val="003296"/>
                  </a:solidFill>
                  <a:prstDash val="solid"/>
                </a:ln>
              </c:spPr>
            </c:marker>
            <c:bubble3D val="0"/>
          </c:dPt>
          <c:dPt>
            <c:idx val="46"/>
            <c:marker>
              <c:symbol val="square"/>
              <c:size val="3"/>
              <c:spPr>
                <a:solidFill>
                  <a:srgbClr val="4B96C8"/>
                </a:solidFill>
                <a:ln>
                  <a:solidFill>
                    <a:srgbClr val="003296"/>
                  </a:solidFill>
                  <a:prstDash val="solid"/>
                </a:ln>
              </c:spPr>
            </c:marker>
            <c:bubble3D val="0"/>
          </c:dPt>
          <c:dPt>
            <c:idx val="47"/>
            <c:marker>
              <c:symbol val="square"/>
              <c:size val="3"/>
              <c:spPr>
                <a:solidFill>
                  <a:srgbClr val="4B96C8"/>
                </a:solidFill>
                <a:ln>
                  <a:solidFill>
                    <a:srgbClr val="003296"/>
                  </a:solidFill>
                  <a:prstDash val="solid"/>
                </a:ln>
              </c:spPr>
            </c:marker>
            <c:bubble3D val="0"/>
          </c:dPt>
          <c:dPt>
            <c:idx val="48"/>
            <c:marker>
              <c:symbol val="square"/>
              <c:size val="4"/>
              <c:spPr>
                <a:solidFill>
                  <a:srgbClr val="4B96C8"/>
                </a:solidFill>
                <a:ln>
                  <a:solidFill>
                    <a:srgbClr val="003296"/>
                  </a:solidFill>
                  <a:prstDash val="solid"/>
                </a:ln>
              </c:spPr>
            </c:marker>
            <c:bubble3D val="0"/>
          </c:dPt>
          <c:dPt>
            <c:idx val="49"/>
            <c:marker>
              <c:symbol val="square"/>
              <c:size val="4"/>
              <c:spPr>
                <a:solidFill>
                  <a:srgbClr val="4B96C8"/>
                </a:solidFill>
                <a:ln>
                  <a:solidFill>
                    <a:srgbClr val="003296"/>
                  </a:solidFill>
                  <a:prstDash val="solid"/>
                </a:ln>
              </c:spPr>
            </c:marker>
            <c:bubble3D val="0"/>
          </c:dPt>
          <c:dPt>
            <c:idx val="50"/>
            <c:marker>
              <c:symbol val="square"/>
              <c:size val="3"/>
              <c:spPr>
                <a:solidFill>
                  <a:srgbClr val="4B96C8"/>
                </a:solidFill>
                <a:ln>
                  <a:solidFill>
                    <a:srgbClr val="003296"/>
                  </a:solidFill>
                  <a:prstDash val="solid"/>
                </a:ln>
              </c:spPr>
            </c:marker>
            <c:bubble3D val="0"/>
          </c:dPt>
          <c:dPt>
            <c:idx val="51"/>
            <c:marker>
              <c:symbol val="square"/>
              <c:size val="4"/>
              <c:spPr>
                <a:solidFill>
                  <a:srgbClr val="4B96C8"/>
                </a:solidFill>
                <a:ln>
                  <a:solidFill>
                    <a:srgbClr val="003296"/>
                  </a:solidFill>
                  <a:prstDash val="solid"/>
                </a:ln>
              </c:spPr>
            </c:marker>
            <c:bubble3D val="0"/>
          </c:dPt>
          <c:dPt>
            <c:idx val="52"/>
            <c:marker>
              <c:symbol val="square"/>
              <c:size val="3"/>
              <c:spPr>
                <a:solidFill>
                  <a:srgbClr val="4B96C8"/>
                </a:solidFill>
                <a:ln>
                  <a:solidFill>
                    <a:srgbClr val="003296"/>
                  </a:solidFill>
                  <a:prstDash val="solid"/>
                </a:ln>
              </c:spPr>
            </c:marker>
            <c:bubble3D val="0"/>
          </c:dPt>
          <c:dPt>
            <c:idx val="53"/>
            <c:marker>
              <c:symbol val="square"/>
              <c:size val="3"/>
              <c:spPr>
                <a:solidFill>
                  <a:srgbClr val="4B96C8"/>
                </a:solidFill>
                <a:ln>
                  <a:solidFill>
                    <a:srgbClr val="003296"/>
                  </a:solidFill>
                  <a:prstDash val="solid"/>
                </a:ln>
              </c:spPr>
            </c:marker>
            <c:bubble3D val="0"/>
          </c:dPt>
          <c:dPt>
            <c:idx val="54"/>
            <c:marker>
              <c:symbol val="square"/>
              <c:size val="3"/>
              <c:spPr>
                <a:solidFill>
                  <a:srgbClr val="4B96C8"/>
                </a:solidFill>
                <a:ln>
                  <a:solidFill>
                    <a:srgbClr val="003296"/>
                  </a:solidFill>
                  <a:prstDash val="solid"/>
                </a:ln>
              </c:spPr>
            </c:marker>
            <c:bubble3D val="0"/>
          </c:dPt>
          <c:dPt>
            <c:idx val="55"/>
            <c:marker>
              <c:symbol val="square"/>
              <c:size val="3"/>
              <c:spPr>
                <a:solidFill>
                  <a:srgbClr val="4B96C8"/>
                </a:solidFill>
                <a:ln>
                  <a:solidFill>
                    <a:srgbClr val="003296"/>
                  </a:solidFill>
                  <a:prstDash val="solid"/>
                </a:ln>
              </c:spPr>
            </c:marker>
            <c:bubble3D val="0"/>
          </c:dPt>
          <c:dPt>
            <c:idx val="56"/>
            <c:marker>
              <c:symbol val="square"/>
              <c:size val="3"/>
              <c:spPr>
                <a:solidFill>
                  <a:srgbClr val="4B96C8"/>
                </a:solidFill>
                <a:ln>
                  <a:solidFill>
                    <a:srgbClr val="003296"/>
                  </a:solidFill>
                  <a:prstDash val="solid"/>
                </a:ln>
              </c:spPr>
            </c:marker>
            <c:bubble3D val="0"/>
          </c:dPt>
          <c:dPt>
            <c:idx val="57"/>
            <c:marker>
              <c:symbol val="square"/>
              <c:size val="4"/>
              <c:spPr>
                <a:solidFill>
                  <a:srgbClr val="4B96C8"/>
                </a:solidFill>
                <a:ln>
                  <a:solidFill>
                    <a:srgbClr val="003296"/>
                  </a:solidFill>
                  <a:prstDash val="solid"/>
                </a:ln>
              </c:spPr>
            </c:marker>
            <c:bubble3D val="0"/>
          </c:dPt>
          <c:dPt>
            <c:idx val="58"/>
            <c:marker>
              <c:symbol val="square"/>
              <c:size val="4"/>
              <c:spPr>
                <a:solidFill>
                  <a:srgbClr val="4B96C8"/>
                </a:solidFill>
                <a:ln>
                  <a:solidFill>
                    <a:srgbClr val="003296"/>
                  </a:solidFill>
                  <a:prstDash val="solid"/>
                </a:ln>
              </c:spPr>
            </c:marker>
            <c:bubble3D val="0"/>
          </c:dPt>
          <c:dPt>
            <c:idx val="59"/>
            <c:marker>
              <c:symbol val="square"/>
              <c:size val="3"/>
              <c:spPr>
                <a:solidFill>
                  <a:srgbClr val="4B96C8"/>
                </a:solidFill>
                <a:ln>
                  <a:solidFill>
                    <a:srgbClr val="003296"/>
                  </a:solidFill>
                  <a:prstDash val="solid"/>
                </a:ln>
              </c:spPr>
            </c:marker>
            <c:bubble3D val="0"/>
          </c:dPt>
          <c:dPt>
            <c:idx val="60"/>
            <c:marker>
              <c:symbol val="square"/>
              <c:size val="3"/>
              <c:spPr>
                <a:solidFill>
                  <a:srgbClr val="4B96C8"/>
                </a:solidFill>
                <a:ln>
                  <a:solidFill>
                    <a:srgbClr val="003296"/>
                  </a:solidFill>
                  <a:prstDash val="solid"/>
                </a:ln>
              </c:spPr>
            </c:marker>
            <c:bubble3D val="0"/>
          </c:dPt>
          <c:dPt>
            <c:idx val="61"/>
            <c:marker>
              <c:symbol val="square"/>
              <c:size val="3"/>
              <c:spPr>
                <a:solidFill>
                  <a:srgbClr val="4B96C8"/>
                </a:solidFill>
                <a:ln>
                  <a:solidFill>
                    <a:srgbClr val="003296"/>
                  </a:solidFill>
                  <a:prstDash val="solid"/>
                </a:ln>
              </c:spPr>
            </c:marker>
            <c:bubble3D val="0"/>
          </c:dPt>
          <c:dPt>
            <c:idx val="62"/>
            <c:marker>
              <c:symbol val="square"/>
              <c:size val="3"/>
              <c:spPr>
                <a:solidFill>
                  <a:srgbClr val="4B96C8"/>
                </a:solidFill>
                <a:ln>
                  <a:solidFill>
                    <a:srgbClr val="003296"/>
                  </a:solidFill>
                  <a:prstDash val="solid"/>
                </a:ln>
              </c:spPr>
            </c:marker>
            <c:bubble3D val="0"/>
          </c:dPt>
          <c:errBars>
            <c:errDir val="x"/>
            <c:errBarType val="both"/>
            <c:errValType val="cust"/>
            <c:noEndCap val="1"/>
            <c:plus>
              <c:numLit>
                <c:formatCode>General</c:formatCode>
                <c:ptCount val="63"/>
                <c:pt idx="0">
                  <c:v>0.625988497103099</c:v>
                </c:pt>
                <c:pt idx="1">
                  <c:v>0.235995663444619</c:v>
                </c:pt>
                <c:pt idx="2">
                  <c:v>0.41799231915191</c:v>
                </c:pt>
                <c:pt idx="3">
                  <c:v>0.878983848168729</c:v>
                </c:pt>
                <c:pt idx="4">
                  <c:v>0.159997059962454</c:v>
                </c:pt>
                <c:pt idx="5">
                  <c:v>0.29799452418007</c:v>
                </c:pt>
                <c:pt idx="6">
                  <c:v>0.206996196326424</c:v>
                </c:pt>
                <c:pt idx="7">
                  <c:v>0.543990003872341</c:v>
                </c:pt>
                <c:pt idx="8">
                  <c:v>0.227995810446496</c:v>
                </c:pt>
                <c:pt idx="9">
                  <c:v>0.619988607354507</c:v>
                </c:pt>
                <c:pt idx="10">
                  <c:v>0.351993531917397</c:v>
                </c:pt>
                <c:pt idx="11">
                  <c:v>0.399992649906133</c:v>
                </c:pt>
                <c:pt idx="12">
                  <c:v>0.608988809482088</c:v>
                </c:pt>
                <c:pt idx="13">
                  <c:v>1.111979566739051</c:v>
                </c:pt>
                <c:pt idx="14">
                  <c:v>0.351993531917397</c:v>
                </c:pt>
                <c:pt idx="15">
                  <c:v>0.381992980660358</c:v>
                </c:pt>
                <c:pt idx="16">
                  <c:v>0.369993201163173</c:v>
                </c:pt>
                <c:pt idx="17">
                  <c:v>0.771985814318838</c:v>
                </c:pt>
                <c:pt idx="18">
                  <c:v>0.401992613155664</c:v>
                </c:pt>
                <c:pt idx="19">
                  <c:v>0.512990573504617</c:v>
                </c:pt>
                <c:pt idx="20">
                  <c:v>0.370993182787939</c:v>
                </c:pt>
                <c:pt idx="21">
                  <c:v>0.715986843331979</c:v>
                </c:pt>
                <c:pt idx="22">
                  <c:v>0.675987578341366</c:v>
                </c:pt>
                <c:pt idx="23">
                  <c:v>0.397992686656603</c:v>
                </c:pt>
                <c:pt idx="24">
                  <c:v>0.346993623793571</c:v>
                </c:pt>
                <c:pt idx="25">
                  <c:v>0.476991235013064</c:v>
                </c:pt>
                <c:pt idx="26">
                  <c:v>1.540971683763379</c:v>
                </c:pt>
                <c:pt idx="27">
                  <c:v>0.668987706968009</c:v>
                </c:pt>
                <c:pt idx="28">
                  <c:v>0.71998676983104</c:v>
                </c:pt>
                <c:pt idx="29">
                  <c:v>0.55298983849523</c:v>
                </c:pt>
                <c:pt idx="30">
                  <c:v>0.401992613155664</c:v>
                </c:pt>
                <c:pt idx="31">
                  <c:v>0.363993311414581</c:v>
                </c:pt>
                <c:pt idx="32">
                  <c:v>0.56798956286671</c:v>
                </c:pt>
                <c:pt idx="33">
                  <c:v>0.28499476305812</c:v>
                </c:pt>
                <c:pt idx="34">
                  <c:v>0.710986935208152</c:v>
                </c:pt>
                <c:pt idx="35">
                  <c:v>0.270995020311405</c:v>
                </c:pt>
                <c:pt idx="36">
                  <c:v>0.226995828821731</c:v>
                </c:pt>
                <c:pt idx="37">
                  <c:v>0.205996214701659</c:v>
                </c:pt>
                <c:pt idx="38">
                  <c:v>0.714986861707213</c:v>
                </c:pt>
                <c:pt idx="39">
                  <c:v>0.203996251452128</c:v>
                </c:pt>
                <c:pt idx="40">
                  <c:v>0.320994101549672</c:v>
                </c:pt>
                <c:pt idx="41">
                  <c:v>0.407992502904256</c:v>
                </c:pt>
                <c:pt idx="42">
                  <c:v>0.130997592844259</c:v>
                </c:pt>
                <c:pt idx="43">
                  <c:v>0.309994303677254</c:v>
                </c:pt>
                <c:pt idx="44">
                  <c:v>0.394992741782307</c:v>
                </c:pt>
                <c:pt idx="45">
                  <c:v>0.191996471954944</c:v>
                </c:pt>
                <c:pt idx="46">
                  <c:v>0.278994873309528</c:v>
                </c:pt>
                <c:pt idx="47">
                  <c:v>0.217995994198843</c:v>
                </c:pt>
                <c:pt idx="48">
                  <c:v>0.187996545455883</c:v>
                </c:pt>
                <c:pt idx="49">
                  <c:v>0.178996710832995</c:v>
                </c:pt>
                <c:pt idx="50">
                  <c:v>0.427992135399563</c:v>
                </c:pt>
                <c:pt idx="51">
                  <c:v>0.200996306577832</c:v>
                </c:pt>
                <c:pt idx="52">
                  <c:v>0.730986567703459</c:v>
                </c:pt>
                <c:pt idx="53">
                  <c:v>0.56798956286671</c:v>
                </c:pt>
                <c:pt idx="54">
                  <c:v>0.502990757256963</c:v>
                </c:pt>
                <c:pt idx="55">
                  <c:v>0.233995700195088</c:v>
                </c:pt>
                <c:pt idx="56">
                  <c:v>0.420992264026206</c:v>
                </c:pt>
                <c:pt idx="57">
                  <c:v>0.189996508705413</c:v>
                </c:pt>
                <c:pt idx="58">
                  <c:v>0.168996894585342</c:v>
                </c:pt>
                <c:pt idx="59">
                  <c:v>0.401992613155664</c:v>
                </c:pt>
                <c:pt idx="60">
                  <c:v>0.286994726307651</c:v>
                </c:pt>
                <c:pt idx="61">
                  <c:v>0.769985851069308</c:v>
                </c:pt>
                <c:pt idx="62">
                  <c:v>0.409992466153787</c:v>
                </c:pt>
              </c:numLit>
            </c:plus>
            <c:minus>
              <c:numLit>
                <c:formatCode>General</c:formatCode>
                <c:ptCount val="63"/>
                <c:pt idx="0">
                  <c:v>0.625988497103099</c:v>
                </c:pt>
                <c:pt idx="1">
                  <c:v>0.235995663444619</c:v>
                </c:pt>
                <c:pt idx="2">
                  <c:v>0.41799231915191</c:v>
                </c:pt>
                <c:pt idx="3">
                  <c:v>0.878983848168729</c:v>
                </c:pt>
                <c:pt idx="4">
                  <c:v>0.159997059962454</c:v>
                </c:pt>
                <c:pt idx="5">
                  <c:v>0.29799452418007</c:v>
                </c:pt>
                <c:pt idx="6">
                  <c:v>0.206996196326424</c:v>
                </c:pt>
                <c:pt idx="7">
                  <c:v>0.543990003872341</c:v>
                </c:pt>
                <c:pt idx="8">
                  <c:v>0.227995810446496</c:v>
                </c:pt>
                <c:pt idx="9">
                  <c:v>0.619988607354507</c:v>
                </c:pt>
                <c:pt idx="10">
                  <c:v>0.351993531917397</c:v>
                </c:pt>
                <c:pt idx="11">
                  <c:v>0.399992649906133</c:v>
                </c:pt>
                <c:pt idx="12">
                  <c:v>0.608988809482088</c:v>
                </c:pt>
                <c:pt idx="13">
                  <c:v>1.111979566739051</c:v>
                </c:pt>
                <c:pt idx="14">
                  <c:v>0.351993531917397</c:v>
                </c:pt>
                <c:pt idx="15">
                  <c:v>0.381992980660358</c:v>
                </c:pt>
                <c:pt idx="16">
                  <c:v>0.369993201163173</c:v>
                </c:pt>
                <c:pt idx="17">
                  <c:v>0.771985814318838</c:v>
                </c:pt>
                <c:pt idx="18">
                  <c:v>0.401992613155664</c:v>
                </c:pt>
                <c:pt idx="19">
                  <c:v>0.512990573504617</c:v>
                </c:pt>
                <c:pt idx="20">
                  <c:v>0.370993182787939</c:v>
                </c:pt>
                <c:pt idx="21">
                  <c:v>0.715986843331979</c:v>
                </c:pt>
                <c:pt idx="22">
                  <c:v>0.675987578341366</c:v>
                </c:pt>
                <c:pt idx="23">
                  <c:v>0.397992686656603</c:v>
                </c:pt>
                <c:pt idx="24">
                  <c:v>0.346993623793571</c:v>
                </c:pt>
                <c:pt idx="25">
                  <c:v>0.476991235013064</c:v>
                </c:pt>
                <c:pt idx="26">
                  <c:v>1.540971683763379</c:v>
                </c:pt>
                <c:pt idx="27">
                  <c:v>0.668987706968009</c:v>
                </c:pt>
                <c:pt idx="28">
                  <c:v>0.71998676983104</c:v>
                </c:pt>
                <c:pt idx="29">
                  <c:v>0.55298983849523</c:v>
                </c:pt>
                <c:pt idx="30">
                  <c:v>0.401992613155664</c:v>
                </c:pt>
                <c:pt idx="31">
                  <c:v>0.363993311414581</c:v>
                </c:pt>
                <c:pt idx="32">
                  <c:v>0.56798956286671</c:v>
                </c:pt>
                <c:pt idx="33">
                  <c:v>0.28499476305812</c:v>
                </c:pt>
                <c:pt idx="34">
                  <c:v>0.710986935208152</c:v>
                </c:pt>
                <c:pt idx="35">
                  <c:v>0.270995020311405</c:v>
                </c:pt>
                <c:pt idx="36">
                  <c:v>0.226995828821731</c:v>
                </c:pt>
                <c:pt idx="37">
                  <c:v>0.205996214701659</c:v>
                </c:pt>
                <c:pt idx="38">
                  <c:v>0.714986861707213</c:v>
                </c:pt>
                <c:pt idx="39">
                  <c:v>0.203996251452128</c:v>
                </c:pt>
                <c:pt idx="40">
                  <c:v>0.320994101549672</c:v>
                </c:pt>
                <c:pt idx="41">
                  <c:v>0.407992502904256</c:v>
                </c:pt>
                <c:pt idx="42">
                  <c:v>0.130997592844259</c:v>
                </c:pt>
                <c:pt idx="43">
                  <c:v>0.309994303677254</c:v>
                </c:pt>
                <c:pt idx="44">
                  <c:v>0.394992741782307</c:v>
                </c:pt>
                <c:pt idx="45">
                  <c:v>0.191996471954944</c:v>
                </c:pt>
                <c:pt idx="46">
                  <c:v>0.278994873309528</c:v>
                </c:pt>
                <c:pt idx="47">
                  <c:v>0.217995994198843</c:v>
                </c:pt>
                <c:pt idx="48">
                  <c:v>0.187996545455883</c:v>
                </c:pt>
                <c:pt idx="49">
                  <c:v>0.178996710832995</c:v>
                </c:pt>
                <c:pt idx="50">
                  <c:v>0.427992135399563</c:v>
                </c:pt>
                <c:pt idx="51">
                  <c:v>0.200996306577832</c:v>
                </c:pt>
                <c:pt idx="52">
                  <c:v>0.730986567703459</c:v>
                </c:pt>
                <c:pt idx="53">
                  <c:v>0.56798956286671</c:v>
                </c:pt>
                <c:pt idx="54">
                  <c:v>0.502990757256963</c:v>
                </c:pt>
                <c:pt idx="55">
                  <c:v>0.233995700195088</c:v>
                </c:pt>
                <c:pt idx="56">
                  <c:v>0.420992264026206</c:v>
                </c:pt>
                <c:pt idx="57">
                  <c:v>0.189996508705413</c:v>
                </c:pt>
                <c:pt idx="58">
                  <c:v>0.168996894585342</c:v>
                </c:pt>
                <c:pt idx="59">
                  <c:v>0.401992613155664</c:v>
                </c:pt>
                <c:pt idx="60">
                  <c:v>0.286994726307651</c:v>
                </c:pt>
                <c:pt idx="61">
                  <c:v>0.769985851069308</c:v>
                </c:pt>
                <c:pt idx="62">
                  <c:v>0.409992466153787</c:v>
                </c:pt>
              </c:numLit>
            </c:minus>
            <c:spPr>
              <a:ln>
                <a:solidFill>
                  <a:srgbClr val="003296"/>
                </a:solidFill>
                <a:prstDash val="solid"/>
              </a:ln>
            </c:spPr>
          </c:errBars>
          <c:xVal>
            <c:numLit>
              <c:formatCode>General</c:formatCode>
              <c:ptCount val="63"/>
              <c:pt idx="0">
                <c:v>0.279</c:v>
              </c:pt>
              <c:pt idx="1">
                <c:v>0.946</c:v>
              </c:pt>
              <c:pt idx="2">
                <c:v>0.128</c:v>
              </c:pt>
              <c:pt idx="3">
                <c:v>-0.522</c:v>
              </c:pt>
              <c:pt idx="4">
                <c:v>0.27</c:v>
              </c:pt>
              <c:pt idx="5">
                <c:v>0.0</c:v>
              </c:pt>
              <c:pt idx="6">
                <c:v>0.833</c:v>
              </c:pt>
              <c:pt idx="7">
                <c:v>0.269</c:v>
              </c:pt>
              <c:pt idx="8">
                <c:v>-0.028</c:v>
              </c:pt>
              <c:pt idx="9">
                <c:v>0.477</c:v>
              </c:pt>
              <c:pt idx="10">
                <c:v>-0.833</c:v>
              </c:pt>
              <c:pt idx="11">
                <c:v>-0.169</c:v>
              </c:pt>
              <c:pt idx="12">
                <c:v>-0.103</c:v>
              </c:pt>
              <c:pt idx="13">
                <c:v>0.456</c:v>
              </c:pt>
              <c:pt idx="14">
                <c:v>0.613</c:v>
              </c:pt>
              <c:pt idx="15">
                <c:v>0.5</c:v>
              </c:pt>
              <c:pt idx="16">
                <c:v>-0.362</c:v>
              </c:pt>
              <c:pt idx="17">
                <c:v>0.1</c:v>
              </c:pt>
              <c:pt idx="18">
                <c:v>-0.034</c:v>
              </c:pt>
              <c:pt idx="19">
                <c:v>-0.269</c:v>
              </c:pt>
              <c:pt idx="20">
                <c:v>0.148</c:v>
              </c:pt>
              <c:pt idx="21">
                <c:v>0.254</c:v>
              </c:pt>
              <c:pt idx="22">
                <c:v>0.308</c:v>
              </c:pt>
              <c:pt idx="23">
                <c:v>0.222</c:v>
              </c:pt>
              <c:pt idx="24">
                <c:v>-0.255</c:v>
              </c:pt>
              <c:pt idx="25">
                <c:v>1.224</c:v>
              </c:pt>
              <c:pt idx="26">
                <c:v>1.74</c:v>
              </c:pt>
              <c:pt idx="27">
                <c:v>-0.629</c:v>
              </c:pt>
              <c:pt idx="28">
                <c:v>1.43</c:v>
              </c:pt>
              <c:pt idx="29">
                <c:v>-0.443</c:v>
              </c:pt>
              <c:pt idx="30">
                <c:v>0.117</c:v>
              </c:pt>
              <c:pt idx="31">
                <c:v>0.048</c:v>
              </c:pt>
              <c:pt idx="32">
                <c:v>0.62</c:v>
              </c:pt>
              <c:pt idx="33">
                <c:v>-0.337</c:v>
              </c:pt>
              <c:pt idx="34">
                <c:v>-0.979</c:v>
              </c:pt>
              <c:pt idx="35">
                <c:v>0.236</c:v>
              </c:pt>
              <c:pt idx="36">
                <c:v>0.07</c:v>
              </c:pt>
              <c:pt idx="37">
                <c:v>-0.08</c:v>
              </c:pt>
              <c:pt idx="38">
                <c:v>1.278999999999999</c:v>
              </c:pt>
              <c:pt idx="39">
                <c:v>-0.472</c:v>
              </c:pt>
              <c:pt idx="40">
                <c:v>-0.499</c:v>
              </c:pt>
              <c:pt idx="41">
                <c:v>0.635</c:v>
              </c:pt>
              <c:pt idx="42">
                <c:v>0.162</c:v>
              </c:pt>
              <c:pt idx="43">
                <c:v>-0.667</c:v>
              </c:pt>
              <c:pt idx="44">
                <c:v>0.632</c:v>
              </c:pt>
              <c:pt idx="45">
                <c:v>0.17</c:v>
              </c:pt>
              <c:pt idx="46">
                <c:v>0.52</c:v>
              </c:pt>
              <c:pt idx="47">
                <c:v>-0.348</c:v>
              </c:pt>
              <c:pt idx="48">
                <c:v>-0.534</c:v>
              </c:pt>
              <c:pt idx="49">
                <c:v>-0.243</c:v>
              </c:pt>
              <c:pt idx="50">
                <c:v>-0.463</c:v>
              </c:pt>
              <c:pt idx="51">
                <c:v>-0.42</c:v>
              </c:pt>
              <c:pt idx="52">
                <c:v>0.228</c:v>
              </c:pt>
              <c:pt idx="53">
                <c:v>1.56</c:v>
              </c:pt>
              <c:pt idx="54">
                <c:v>0.165</c:v>
              </c:pt>
              <c:pt idx="55">
                <c:v>-0.209</c:v>
              </c:pt>
              <c:pt idx="56">
                <c:v>0.122</c:v>
              </c:pt>
              <c:pt idx="57">
                <c:v>0.193</c:v>
              </c:pt>
              <c:pt idx="58">
                <c:v>0.57</c:v>
              </c:pt>
              <c:pt idx="59">
                <c:v>-0.295</c:v>
              </c:pt>
              <c:pt idx="60">
                <c:v>0.118</c:v>
              </c:pt>
              <c:pt idx="61">
                <c:v>1.643999999999999</c:v>
              </c:pt>
              <c:pt idx="62">
                <c:v>0.145</c:v>
              </c:pt>
            </c:numLit>
          </c:xVal>
          <c:yVal>
            <c:numLit>
              <c:formatCode>General</c:formatCode>
              <c:ptCount val="63"/>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pt idx="41">
                <c:v>42.0</c:v>
              </c:pt>
              <c:pt idx="42">
                <c:v>43.0</c:v>
              </c:pt>
              <c:pt idx="43">
                <c:v>44.0</c:v>
              </c:pt>
              <c:pt idx="44">
                <c:v>45.0</c:v>
              </c:pt>
              <c:pt idx="45">
                <c:v>46.0</c:v>
              </c:pt>
              <c:pt idx="46">
                <c:v>47.0</c:v>
              </c:pt>
              <c:pt idx="47">
                <c:v>48.0</c:v>
              </c:pt>
              <c:pt idx="48">
                <c:v>49.0</c:v>
              </c:pt>
              <c:pt idx="49">
                <c:v>50.0</c:v>
              </c:pt>
              <c:pt idx="50">
                <c:v>51.0</c:v>
              </c:pt>
              <c:pt idx="51">
                <c:v>52.0</c:v>
              </c:pt>
              <c:pt idx="52">
                <c:v>53.0</c:v>
              </c:pt>
              <c:pt idx="53">
                <c:v>54.0</c:v>
              </c:pt>
              <c:pt idx="54">
                <c:v>55.0</c:v>
              </c:pt>
              <c:pt idx="55">
                <c:v>56.0</c:v>
              </c:pt>
              <c:pt idx="56">
                <c:v>57.0</c:v>
              </c:pt>
              <c:pt idx="57">
                <c:v>58.0</c:v>
              </c:pt>
              <c:pt idx="58">
                <c:v>59.0</c:v>
              </c:pt>
              <c:pt idx="59">
                <c:v>60.0</c:v>
              </c:pt>
              <c:pt idx="60">
                <c:v>61.0</c:v>
              </c:pt>
              <c:pt idx="61">
                <c:v>62.0</c:v>
              </c:pt>
              <c:pt idx="62">
                <c:v>63.0</c:v>
              </c:pt>
            </c:numLit>
          </c:yVal>
          <c:smooth val="0"/>
        </c:ser>
        <c:ser>
          <c:idx val="7"/>
          <c:order val="7"/>
          <c:tx>
            <c:v>Fixed effect estimate</c:v>
          </c:tx>
          <c:spPr>
            <a:ln w="25400">
              <a:solidFill>
                <a:srgbClr val="FA9646"/>
              </a:solidFill>
              <a:prstDash val="solid"/>
            </a:ln>
          </c:spPr>
          <c:marker>
            <c:symbol val="none"/>
          </c:marker>
          <c:xVal>
            <c:numLit>
              <c:formatCode>General</c:formatCode>
              <c:ptCount val="2"/>
              <c:pt idx="0">
                <c:v>0.0719208952505851</c:v>
              </c:pt>
              <c:pt idx="1">
                <c:v>0.0719208952505851</c:v>
              </c:pt>
            </c:numLit>
          </c:xVal>
          <c:yVal>
            <c:numLit>
              <c:formatCode>General</c:formatCode>
              <c:ptCount val="2"/>
              <c:pt idx="0">
                <c:v>63.8</c:v>
              </c:pt>
              <c:pt idx="1">
                <c:v>0.5</c:v>
              </c:pt>
            </c:numLit>
          </c:yVal>
          <c:smooth val="0"/>
        </c:ser>
        <c:ser>
          <c:idx val="8"/>
          <c:order val="8"/>
          <c:tx>
            <c:v>Fixed effect diamond top</c:v>
          </c:tx>
          <c:spPr>
            <a:ln w="25400">
              <a:solidFill>
                <a:srgbClr val="FA9646"/>
              </a:solidFill>
              <a:prstDash val="solid"/>
            </a:ln>
          </c:spPr>
          <c:marker>
            <c:symbol val="none"/>
          </c:marker>
          <c:xVal>
            <c:numLit>
              <c:formatCode>General</c:formatCode>
              <c:ptCount val="3"/>
              <c:pt idx="0">
                <c:v>0.0339381810120987</c:v>
              </c:pt>
              <c:pt idx="1">
                <c:v>0.0719208952505851</c:v>
              </c:pt>
              <c:pt idx="2">
                <c:v>0.109903609489071</c:v>
              </c:pt>
            </c:numLit>
          </c:xVal>
          <c:yVal>
            <c:numLit>
              <c:formatCode>General</c:formatCode>
              <c:ptCount val="3"/>
              <c:pt idx="0">
                <c:v>64.0</c:v>
              </c:pt>
              <c:pt idx="1">
                <c:v>64.2</c:v>
              </c:pt>
              <c:pt idx="2">
                <c:v>64.0</c:v>
              </c:pt>
            </c:numLit>
          </c:yVal>
          <c:smooth val="0"/>
        </c:ser>
        <c:ser>
          <c:idx val="9"/>
          <c:order val="9"/>
          <c:tx>
            <c:v>Fixed effect diamond bottom</c:v>
          </c:tx>
          <c:spPr>
            <a:ln w="25400">
              <a:solidFill>
                <a:srgbClr val="FA9646"/>
              </a:solidFill>
              <a:prstDash val="solid"/>
            </a:ln>
          </c:spPr>
          <c:marker>
            <c:symbol val="none"/>
          </c:marker>
          <c:xVal>
            <c:numLit>
              <c:formatCode>General</c:formatCode>
              <c:ptCount val="3"/>
              <c:pt idx="0">
                <c:v>0.0339381810120987</c:v>
              </c:pt>
              <c:pt idx="1">
                <c:v>0.0719208952505851</c:v>
              </c:pt>
              <c:pt idx="2">
                <c:v>0.109903609489071</c:v>
              </c:pt>
            </c:numLit>
          </c:xVal>
          <c:yVal>
            <c:numLit>
              <c:formatCode>General</c:formatCode>
              <c:ptCount val="3"/>
              <c:pt idx="0">
                <c:v>64.0</c:v>
              </c:pt>
              <c:pt idx="1">
                <c:v>63.8</c:v>
              </c:pt>
              <c:pt idx="2">
                <c:v>64.0</c:v>
              </c:pt>
            </c:numLit>
          </c:yVal>
          <c:smooth val="0"/>
        </c:ser>
        <c:ser>
          <c:idx val="10"/>
          <c:order val="10"/>
          <c:tx>
            <c:v>Random effects estimate</c:v>
          </c:tx>
          <c:spPr>
            <a:ln w="25400">
              <a:solidFill>
                <a:srgbClr val="E13214"/>
              </a:solidFill>
              <a:prstDash val="solid"/>
            </a:ln>
          </c:spPr>
          <c:marker>
            <c:symbol val="none"/>
          </c:marker>
          <c:xVal>
            <c:numLit>
              <c:formatCode>General</c:formatCode>
              <c:ptCount val="2"/>
              <c:pt idx="0">
                <c:v>0.121041943067959</c:v>
              </c:pt>
              <c:pt idx="1">
                <c:v>0.121041943067959</c:v>
              </c:pt>
            </c:numLit>
          </c:xVal>
          <c:yVal>
            <c:numLit>
              <c:formatCode>General</c:formatCode>
              <c:ptCount val="2"/>
              <c:pt idx="0">
                <c:v>64.8</c:v>
              </c:pt>
              <c:pt idx="1">
                <c:v>0.5</c:v>
              </c:pt>
            </c:numLit>
          </c:yVal>
          <c:smooth val="0"/>
        </c:ser>
        <c:ser>
          <c:idx val="11"/>
          <c:order val="11"/>
          <c:tx>
            <c:v>Random effects diamond top</c:v>
          </c:tx>
          <c:spPr>
            <a:ln w="25400">
              <a:solidFill>
                <a:srgbClr val="E13214"/>
              </a:solidFill>
              <a:prstDash val="solid"/>
            </a:ln>
          </c:spPr>
          <c:marker>
            <c:symbol val="none"/>
          </c:marker>
          <c:xVal>
            <c:numLit>
              <c:formatCode>General</c:formatCode>
              <c:ptCount val="3"/>
              <c:pt idx="0">
                <c:v>0.00282670185870848</c:v>
              </c:pt>
              <c:pt idx="1">
                <c:v>0.121041943067959</c:v>
              </c:pt>
              <c:pt idx="2">
                <c:v>0.239257184277209</c:v>
              </c:pt>
            </c:numLit>
          </c:xVal>
          <c:yVal>
            <c:numLit>
              <c:formatCode>General</c:formatCode>
              <c:ptCount val="3"/>
              <c:pt idx="0">
                <c:v>65.0</c:v>
              </c:pt>
              <c:pt idx="1">
                <c:v>65.2</c:v>
              </c:pt>
              <c:pt idx="2">
                <c:v>65.0</c:v>
              </c:pt>
            </c:numLit>
          </c:yVal>
          <c:smooth val="0"/>
        </c:ser>
        <c:ser>
          <c:idx val="12"/>
          <c:order val="12"/>
          <c:tx>
            <c:v>Random effects diamond bottom</c:v>
          </c:tx>
          <c:spPr>
            <a:ln w="25400">
              <a:solidFill>
                <a:srgbClr val="E13214"/>
              </a:solidFill>
              <a:prstDash val="solid"/>
            </a:ln>
          </c:spPr>
          <c:marker>
            <c:symbol val="none"/>
          </c:marker>
          <c:xVal>
            <c:numLit>
              <c:formatCode>General</c:formatCode>
              <c:ptCount val="3"/>
              <c:pt idx="0">
                <c:v>0.00282670185870848</c:v>
              </c:pt>
              <c:pt idx="1">
                <c:v>0.121041943067959</c:v>
              </c:pt>
              <c:pt idx="2">
                <c:v>0.239257184277209</c:v>
              </c:pt>
            </c:numLit>
          </c:xVal>
          <c:yVal>
            <c:numLit>
              <c:formatCode>General</c:formatCode>
              <c:ptCount val="3"/>
              <c:pt idx="0">
                <c:v>65.0</c:v>
              </c:pt>
              <c:pt idx="1">
                <c:v>64.8</c:v>
              </c:pt>
              <c:pt idx="2">
                <c:v>65.0</c:v>
              </c:pt>
            </c:numLit>
          </c:yVal>
          <c:smooth val="0"/>
        </c:ser>
        <c:ser>
          <c:idx val="13"/>
          <c:order val="13"/>
          <c:tx>
            <c:v>Prediction lower limit</c:v>
          </c:tx>
          <c:spPr>
            <a:ln w="25400">
              <a:solidFill>
                <a:srgbClr val="E13214"/>
              </a:solidFill>
              <a:prstDash val="solid"/>
            </a:ln>
          </c:spPr>
          <c:marker>
            <c:symbol val="none"/>
          </c:marker>
          <c:xVal>
            <c:numLit>
              <c:formatCode>General</c:formatCode>
              <c:ptCount val="2"/>
              <c:pt idx="0">
                <c:v>0.00282670185870848</c:v>
              </c:pt>
              <c:pt idx="1">
                <c:v>-0.732996314076685</c:v>
              </c:pt>
            </c:numLit>
          </c:xVal>
          <c:yVal>
            <c:numLit>
              <c:formatCode>General</c:formatCode>
              <c:ptCount val="2"/>
              <c:pt idx="0">
                <c:v>65.0</c:v>
              </c:pt>
              <c:pt idx="1">
                <c:v>65.0</c:v>
              </c:pt>
            </c:numLit>
          </c:yVal>
          <c:smooth val="0"/>
        </c:ser>
        <c:ser>
          <c:idx val="14"/>
          <c:order val="14"/>
          <c:tx>
            <c:v>Prediction upper limit</c:v>
          </c:tx>
          <c:spPr>
            <a:ln w="25400">
              <a:solidFill>
                <a:srgbClr val="E13214"/>
              </a:solidFill>
              <a:prstDash val="solid"/>
            </a:ln>
          </c:spPr>
          <c:marker>
            <c:symbol val="none"/>
          </c:marker>
          <c:xVal>
            <c:numLit>
              <c:formatCode>General</c:formatCode>
              <c:ptCount val="2"/>
              <c:pt idx="0">
                <c:v>0.239257184277209</c:v>
              </c:pt>
              <c:pt idx="1">
                <c:v>0.975080200212603</c:v>
              </c:pt>
            </c:numLit>
          </c:xVal>
          <c:yVal>
            <c:numLit>
              <c:formatCode>General</c:formatCode>
              <c:ptCount val="2"/>
              <c:pt idx="0">
                <c:v>65.0</c:v>
              </c:pt>
              <c:pt idx="1">
                <c:v>65.0</c:v>
              </c:pt>
            </c:numLit>
          </c:yVal>
          <c:smooth val="0"/>
        </c:ser>
        <c:dLbls>
          <c:showLegendKey val="0"/>
          <c:showVal val="0"/>
          <c:showCatName val="0"/>
          <c:showSerName val="0"/>
          <c:showPercent val="0"/>
          <c:showBubbleSize val="0"/>
        </c:dLbls>
        <c:axId val="2127852392"/>
        <c:axId val="2127846744"/>
      </c:scatterChart>
      <c:valAx>
        <c:axId val="2127852392"/>
        <c:scaling>
          <c:orientation val="minMax"/>
          <c:max val="2.0"/>
          <c:min val="-2.0"/>
        </c:scaling>
        <c:delete val="0"/>
        <c:axPos val="b"/>
        <c:title>
          <c:tx>
            <c:rich>
              <a:bodyPr/>
              <a:lstStyle/>
              <a:p>
                <a:pPr>
                  <a:defRPr sz="1200">
                    <a:solidFill>
                      <a:srgbClr val="5082BE"/>
                    </a:solidFill>
                  </a:defRPr>
                </a:pPr>
                <a:r>
                  <a:rPr lang="en-US" sz="1200" dirty="0" smtClean="0"/>
                  <a:t>Standardized</a:t>
                </a:r>
                <a:r>
                  <a:rPr lang="en-US" sz="1200" baseline="0" dirty="0" smtClean="0"/>
                  <a:t> Mean Difference</a:t>
                </a:r>
                <a:endParaRPr lang="en-US" sz="1200" dirty="0"/>
              </a:p>
            </c:rich>
          </c:tx>
          <c:overlay val="0"/>
        </c:title>
        <c:numFmt formatCode="General" sourceLinked="1"/>
        <c:majorTickMark val="out"/>
        <c:minorTickMark val="none"/>
        <c:tickLblPos val="nextTo"/>
        <c:spPr>
          <a:ln>
            <a:solidFill>
              <a:srgbClr val="5082BE"/>
            </a:solidFill>
            <a:prstDash val="solid"/>
          </a:ln>
        </c:spPr>
        <c:txPr>
          <a:bodyPr/>
          <a:lstStyle/>
          <a:p>
            <a:pPr>
              <a:defRPr b="1">
                <a:solidFill>
                  <a:srgbClr val="5082BE"/>
                </a:solidFill>
              </a:defRPr>
            </a:pPr>
            <a:endParaRPr lang="en-US"/>
          </a:p>
        </c:txPr>
        <c:crossAx val="2127846744"/>
        <c:crosses val="max"/>
        <c:crossBetween val="midCat"/>
        <c:majorUnit val="0.5"/>
      </c:valAx>
      <c:valAx>
        <c:axId val="2127846744"/>
        <c:scaling>
          <c:orientation val="maxMin"/>
          <c:max val="66.0"/>
          <c:min val="0.0"/>
        </c:scaling>
        <c:delete val="0"/>
        <c:axPos val="l"/>
        <c:numFmt formatCode="General" sourceLinked="1"/>
        <c:majorTickMark val="none"/>
        <c:minorTickMark val="none"/>
        <c:tickLblPos val="none"/>
        <c:spPr>
          <a:ln>
            <a:solidFill>
              <a:srgbClr val="5082BE"/>
            </a:solidFill>
            <a:prstDash val="solid"/>
          </a:ln>
        </c:spPr>
        <c:crossAx val="2127852392"/>
        <c:crosses val="autoZero"/>
        <c:crossBetween val="midCat"/>
      </c:valAx>
    </c:plotArea>
    <c:plotVisOnly val="1"/>
    <c:dispBlanksAs val="gap"/>
    <c:showDLblsOverMax val="0"/>
  </c:chart>
  <c:spPr>
    <a:ln>
      <a:solidFill>
        <a:srgbClr val="5082BE"/>
      </a:solidFill>
      <a:prstDash val="solid"/>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5082BE"/>
                </a:solidFill>
              </a:defRPr>
            </a:pPr>
            <a:r>
              <a:rPr lang="en-US" dirty="0" smtClean="0"/>
              <a:t>Cook</a:t>
            </a:r>
            <a:r>
              <a:rPr lang="en-US" baseline="0" dirty="0" smtClean="0"/>
              <a:t> – Web vs. Alternate - Procedural</a:t>
            </a:r>
            <a:endParaRPr lang="en-US" dirty="0"/>
          </a:p>
        </c:rich>
      </c:tx>
      <c:overlay val="0"/>
    </c:title>
    <c:autoTitleDeleted val="0"/>
    <c:plotArea>
      <c:layout/>
      <c:scatterChart>
        <c:scatterStyle val="lineMarker"/>
        <c:varyColors val="0"/>
        <c:ser>
          <c:idx val="0"/>
          <c:order val="0"/>
          <c:tx>
            <c:v>Column 1</c:v>
          </c:tx>
          <c:spPr>
            <a:ln w="28575">
              <a:noFill/>
            </a:ln>
          </c:spPr>
          <c:marker>
            <c:spPr>
              <a:noFill/>
              <a:ln w="9525">
                <a:noFill/>
              </a:ln>
            </c:spPr>
          </c:marker>
          <c:xVal>
            <c:numLit>
              <c:formatCode>General</c:formatCode>
              <c:ptCount val="13"/>
              <c:pt idx="0">
                <c:v>0.0</c:v>
              </c:pt>
              <c:pt idx="1">
                <c:v>0.0</c:v>
              </c:pt>
              <c:pt idx="2">
                <c:v>0.0</c:v>
              </c:pt>
              <c:pt idx="3">
                <c:v>0.0</c:v>
              </c:pt>
              <c:pt idx="4">
                <c:v>0.0</c:v>
              </c:pt>
              <c:pt idx="5">
                <c:v>0.0</c:v>
              </c:pt>
              <c:pt idx="6">
                <c:v>0.0</c:v>
              </c:pt>
              <c:pt idx="7">
                <c:v>0.0</c:v>
              </c:pt>
              <c:pt idx="8">
                <c:v>0.0</c:v>
              </c:pt>
              <c:pt idx="9">
                <c:v>0.0</c:v>
              </c:pt>
              <c:pt idx="10">
                <c:v>0.0</c:v>
              </c:pt>
              <c:pt idx="11">
                <c:v>0.0</c:v>
              </c:pt>
              <c:pt idx="12">
                <c:v>0.0</c:v>
              </c:pt>
            </c:numLit>
          </c:xVal>
          <c:yVal>
            <c:numLit>
              <c:formatCode>General</c:formatCode>
              <c:ptCount val="13"/>
              <c:pt idx="0">
                <c:v>0.0</c:v>
              </c:pt>
              <c:pt idx="1">
                <c:v>1.0</c:v>
              </c:pt>
              <c:pt idx="2">
                <c:v>2.0</c:v>
              </c:pt>
              <c:pt idx="3">
                <c:v>3.0</c:v>
              </c:pt>
              <c:pt idx="4">
                <c:v>4.0</c:v>
              </c:pt>
              <c:pt idx="5">
                <c:v>5.0</c:v>
              </c:pt>
              <c:pt idx="6">
                <c:v>6.0</c:v>
              </c:pt>
              <c:pt idx="7">
                <c:v>7.0</c:v>
              </c:pt>
              <c:pt idx="8">
                <c:v>8.0</c:v>
              </c:pt>
              <c:pt idx="9">
                <c:v>9.0</c:v>
              </c:pt>
              <c:pt idx="10">
                <c:v>10.0</c:v>
              </c:pt>
              <c:pt idx="11">
                <c:v>11.0</c:v>
              </c:pt>
              <c:pt idx="12">
                <c:v>12.0</c:v>
              </c:pt>
            </c:numLit>
          </c:yVal>
          <c:smooth val="0"/>
        </c:ser>
        <c:ser>
          <c:idx val="1"/>
          <c:order val="1"/>
          <c:tx>
            <c:v>Column 2</c:v>
          </c:tx>
          <c:spPr>
            <a:ln w="28575">
              <a:noFill/>
            </a:ln>
          </c:spPr>
          <c:marker>
            <c:spPr>
              <a:noFill/>
              <a:ln w="9525">
                <a:noFill/>
              </a:ln>
            </c:spPr>
          </c:marker>
          <c:xVal>
            <c:numLit>
              <c:formatCode>General</c:formatCode>
              <c:ptCount val="13"/>
              <c:pt idx="0">
                <c:v>0.0</c:v>
              </c:pt>
              <c:pt idx="1">
                <c:v>0.0</c:v>
              </c:pt>
              <c:pt idx="2">
                <c:v>0.0</c:v>
              </c:pt>
              <c:pt idx="3">
                <c:v>0.0</c:v>
              </c:pt>
              <c:pt idx="4">
                <c:v>0.0</c:v>
              </c:pt>
              <c:pt idx="5">
                <c:v>0.0</c:v>
              </c:pt>
              <c:pt idx="6">
                <c:v>0.0</c:v>
              </c:pt>
              <c:pt idx="7">
                <c:v>0.0</c:v>
              </c:pt>
              <c:pt idx="8">
                <c:v>0.0</c:v>
              </c:pt>
              <c:pt idx="9">
                <c:v>0.0</c:v>
              </c:pt>
              <c:pt idx="10">
                <c:v>0.0</c:v>
              </c:pt>
              <c:pt idx="11">
                <c:v>0.0</c:v>
              </c:pt>
              <c:pt idx="12">
                <c:v>0.0</c:v>
              </c:pt>
            </c:numLit>
          </c:xVal>
          <c:yVal>
            <c:numLit>
              <c:formatCode>General</c:formatCode>
              <c:ptCount val="13"/>
              <c:pt idx="0">
                <c:v>0.0</c:v>
              </c:pt>
              <c:pt idx="1">
                <c:v>1.0</c:v>
              </c:pt>
              <c:pt idx="2">
                <c:v>2.0</c:v>
              </c:pt>
              <c:pt idx="3">
                <c:v>3.0</c:v>
              </c:pt>
              <c:pt idx="4">
                <c:v>4.0</c:v>
              </c:pt>
              <c:pt idx="5">
                <c:v>5.0</c:v>
              </c:pt>
              <c:pt idx="6">
                <c:v>6.0</c:v>
              </c:pt>
              <c:pt idx="7">
                <c:v>7.0</c:v>
              </c:pt>
              <c:pt idx="8">
                <c:v>8.0</c:v>
              </c:pt>
              <c:pt idx="9">
                <c:v>9.0</c:v>
              </c:pt>
              <c:pt idx="10">
                <c:v>10.0</c:v>
              </c:pt>
              <c:pt idx="11">
                <c:v>11.0</c:v>
              </c:pt>
              <c:pt idx="12">
                <c:v>12.0</c:v>
              </c:pt>
            </c:numLit>
          </c:yVal>
          <c:smooth val="0"/>
        </c:ser>
        <c:ser>
          <c:idx val="2"/>
          <c:order val="2"/>
          <c:tx>
            <c:v>Column 3</c:v>
          </c:tx>
          <c:spPr>
            <a:ln w="28575">
              <a:noFill/>
            </a:ln>
          </c:spPr>
          <c:marker>
            <c:spPr>
              <a:noFill/>
              <a:ln w="9525">
                <a:noFill/>
              </a:ln>
            </c:spPr>
          </c:marker>
          <c:xVal>
            <c:numLit>
              <c:formatCode>General</c:formatCode>
              <c:ptCount val="13"/>
              <c:pt idx="0">
                <c:v>0.0</c:v>
              </c:pt>
              <c:pt idx="1">
                <c:v>0.0</c:v>
              </c:pt>
              <c:pt idx="2">
                <c:v>0.0</c:v>
              </c:pt>
              <c:pt idx="3">
                <c:v>0.0</c:v>
              </c:pt>
              <c:pt idx="4">
                <c:v>0.0</c:v>
              </c:pt>
              <c:pt idx="5">
                <c:v>0.0</c:v>
              </c:pt>
              <c:pt idx="6">
                <c:v>0.0</c:v>
              </c:pt>
              <c:pt idx="7">
                <c:v>0.0</c:v>
              </c:pt>
              <c:pt idx="8">
                <c:v>0.0</c:v>
              </c:pt>
              <c:pt idx="9">
                <c:v>0.0</c:v>
              </c:pt>
              <c:pt idx="10">
                <c:v>0.0</c:v>
              </c:pt>
              <c:pt idx="11">
                <c:v>0.0</c:v>
              </c:pt>
              <c:pt idx="12">
                <c:v>0.0</c:v>
              </c:pt>
            </c:numLit>
          </c:xVal>
          <c:yVal>
            <c:numLit>
              <c:formatCode>General</c:formatCode>
              <c:ptCount val="13"/>
              <c:pt idx="0">
                <c:v>0.0</c:v>
              </c:pt>
              <c:pt idx="1">
                <c:v>1.0</c:v>
              </c:pt>
              <c:pt idx="2">
                <c:v>2.0</c:v>
              </c:pt>
              <c:pt idx="3">
                <c:v>3.0</c:v>
              </c:pt>
              <c:pt idx="4">
                <c:v>4.0</c:v>
              </c:pt>
              <c:pt idx="5">
                <c:v>5.0</c:v>
              </c:pt>
              <c:pt idx="6">
                <c:v>6.0</c:v>
              </c:pt>
              <c:pt idx="7">
                <c:v>7.0</c:v>
              </c:pt>
              <c:pt idx="8">
                <c:v>8.0</c:v>
              </c:pt>
              <c:pt idx="9">
                <c:v>9.0</c:v>
              </c:pt>
              <c:pt idx="10">
                <c:v>10.0</c:v>
              </c:pt>
              <c:pt idx="11">
                <c:v>11.0</c:v>
              </c:pt>
              <c:pt idx="12">
                <c:v>12.0</c:v>
              </c:pt>
            </c:numLit>
          </c:yVal>
          <c:smooth val="0"/>
        </c:ser>
        <c:ser>
          <c:idx val="3"/>
          <c:order val="3"/>
          <c:tx>
            <c:v>Column 4</c:v>
          </c:tx>
          <c:spPr>
            <a:ln w="28575">
              <a:noFill/>
            </a:ln>
          </c:spPr>
          <c:marker>
            <c:spPr>
              <a:noFill/>
              <a:ln w="9525">
                <a:noFill/>
              </a:ln>
            </c:spPr>
          </c:marker>
          <c:xVal>
            <c:numLit>
              <c:formatCode>General</c:formatCode>
              <c:ptCount val="13"/>
              <c:pt idx="0">
                <c:v>0.0</c:v>
              </c:pt>
              <c:pt idx="1">
                <c:v>0.0</c:v>
              </c:pt>
              <c:pt idx="2">
                <c:v>0.0</c:v>
              </c:pt>
              <c:pt idx="3">
                <c:v>0.0</c:v>
              </c:pt>
              <c:pt idx="4">
                <c:v>0.0</c:v>
              </c:pt>
              <c:pt idx="5">
                <c:v>0.0</c:v>
              </c:pt>
              <c:pt idx="6">
                <c:v>0.0</c:v>
              </c:pt>
              <c:pt idx="7">
                <c:v>0.0</c:v>
              </c:pt>
              <c:pt idx="8">
                <c:v>0.0</c:v>
              </c:pt>
              <c:pt idx="9">
                <c:v>0.0</c:v>
              </c:pt>
              <c:pt idx="10">
                <c:v>0.0</c:v>
              </c:pt>
              <c:pt idx="11">
                <c:v>0.0</c:v>
              </c:pt>
              <c:pt idx="12">
                <c:v>0.0</c:v>
              </c:pt>
            </c:numLit>
          </c:xVal>
          <c:yVal>
            <c:numLit>
              <c:formatCode>General</c:formatCode>
              <c:ptCount val="13"/>
              <c:pt idx="0">
                <c:v>0.0</c:v>
              </c:pt>
              <c:pt idx="1">
                <c:v>1.0</c:v>
              </c:pt>
              <c:pt idx="2">
                <c:v>2.0</c:v>
              </c:pt>
              <c:pt idx="3">
                <c:v>3.0</c:v>
              </c:pt>
              <c:pt idx="4">
                <c:v>4.0</c:v>
              </c:pt>
              <c:pt idx="5">
                <c:v>5.0</c:v>
              </c:pt>
              <c:pt idx="6">
                <c:v>6.0</c:v>
              </c:pt>
              <c:pt idx="7">
                <c:v>7.0</c:v>
              </c:pt>
              <c:pt idx="8">
                <c:v>8.0</c:v>
              </c:pt>
              <c:pt idx="9">
                <c:v>9.0</c:v>
              </c:pt>
              <c:pt idx="10">
                <c:v>10.0</c:v>
              </c:pt>
              <c:pt idx="11">
                <c:v>11.0</c:v>
              </c:pt>
              <c:pt idx="12">
                <c:v>12.0</c:v>
              </c:pt>
            </c:numLit>
          </c:yVal>
          <c:smooth val="0"/>
        </c:ser>
        <c:ser>
          <c:idx val="4"/>
          <c:order val="4"/>
          <c:tx>
            <c:v>Column 5</c:v>
          </c:tx>
          <c:spPr>
            <a:ln w="28575">
              <a:noFill/>
            </a:ln>
          </c:spPr>
          <c:marker>
            <c:spPr>
              <a:noFill/>
              <a:ln w="9525">
                <a:noFill/>
              </a:ln>
            </c:spPr>
          </c:marker>
          <c:xVal>
            <c:numLit>
              <c:formatCode>General</c:formatCode>
              <c:ptCount val="13"/>
              <c:pt idx="0">
                <c:v>0.0</c:v>
              </c:pt>
              <c:pt idx="1">
                <c:v>0.0</c:v>
              </c:pt>
              <c:pt idx="2">
                <c:v>0.0</c:v>
              </c:pt>
              <c:pt idx="3">
                <c:v>0.0</c:v>
              </c:pt>
              <c:pt idx="4">
                <c:v>0.0</c:v>
              </c:pt>
              <c:pt idx="5">
                <c:v>0.0</c:v>
              </c:pt>
              <c:pt idx="6">
                <c:v>0.0</c:v>
              </c:pt>
              <c:pt idx="7">
                <c:v>0.0</c:v>
              </c:pt>
              <c:pt idx="8">
                <c:v>0.0</c:v>
              </c:pt>
              <c:pt idx="9">
                <c:v>0.0</c:v>
              </c:pt>
              <c:pt idx="10">
                <c:v>0.0</c:v>
              </c:pt>
              <c:pt idx="11">
                <c:v>0.0</c:v>
              </c:pt>
              <c:pt idx="12">
                <c:v>0.0</c:v>
              </c:pt>
            </c:numLit>
          </c:xVal>
          <c:yVal>
            <c:numLit>
              <c:formatCode>General</c:formatCode>
              <c:ptCount val="13"/>
              <c:pt idx="0">
                <c:v>0.0</c:v>
              </c:pt>
              <c:pt idx="1">
                <c:v>1.0</c:v>
              </c:pt>
              <c:pt idx="2">
                <c:v>2.0</c:v>
              </c:pt>
              <c:pt idx="3">
                <c:v>3.0</c:v>
              </c:pt>
              <c:pt idx="4">
                <c:v>4.0</c:v>
              </c:pt>
              <c:pt idx="5">
                <c:v>5.0</c:v>
              </c:pt>
              <c:pt idx="6">
                <c:v>6.0</c:v>
              </c:pt>
              <c:pt idx="7">
                <c:v>7.0</c:v>
              </c:pt>
              <c:pt idx="8">
                <c:v>8.0</c:v>
              </c:pt>
              <c:pt idx="9">
                <c:v>9.0</c:v>
              </c:pt>
              <c:pt idx="10">
                <c:v>10.0</c:v>
              </c:pt>
              <c:pt idx="11">
                <c:v>11.0</c:v>
              </c:pt>
              <c:pt idx="12">
                <c:v>12.0</c:v>
              </c:pt>
            </c:numLit>
          </c:yVal>
          <c:smooth val="0"/>
        </c:ser>
        <c:ser>
          <c:idx val="5"/>
          <c:order val="5"/>
          <c:tx>
            <c:v>Column 6</c:v>
          </c:tx>
          <c:spPr>
            <a:ln w="28575">
              <a:noFill/>
            </a:ln>
          </c:spPr>
          <c:marker>
            <c:spPr>
              <a:noFill/>
              <a:ln w="9525">
                <a:noFill/>
              </a:ln>
            </c:spPr>
          </c:marker>
          <c:xVal>
            <c:numLit>
              <c:formatCode>General</c:formatCode>
              <c:ptCount val="13"/>
              <c:pt idx="0">
                <c:v>0.0</c:v>
              </c:pt>
              <c:pt idx="1">
                <c:v>0.0</c:v>
              </c:pt>
              <c:pt idx="2">
                <c:v>0.0</c:v>
              </c:pt>
              <c:pt idx="3">
                <c:v>0.0</c:v>
              </c:pt>
              <c:pt idx="4">
                <c:v>0.0</c:v>
              </c:pt>
              <c:pt idx="5">
                <c:v>0.0</c:v>
              </c:pt>
              <c:pt idx="6">
                <c:v>0.0</c:v>
              </c:pt>
              <c:pt idx="7">
                <c:v>0.0</c:v>
              </c:pt>
              <c:pt idx="8">
                <c:v>0.0</c:v>
              </c:pt>
              <c:pt idx="9">
                <c:v>0.0</c:v>
              </c:pt>
              <c:pt idx="10">
                <c:v>0.0</c:v>
              </c:pt>
              <c:pt idx="11">
                <c:v>0.0</c:v>
              </c:pt>
              <c:pt idx="12">
                <c:v>0.0</c:v>
              </c:pt>
            </c:numLit>
          </c:xVal>
          <c:yVal>
            <c:numLit>
              <c:formatCode>General</c:formatCode>
              <c:ptCount val="13"/>
              <c:pt idx="0">
                <c:v>0.0</c:v>
              </c:pt>
              <c:pt idx="1">
                <c:v>1.0</c:v>
              </c:pt>
              <c:pt idx="2">
                <c:v>2.0</c:v>
              </c:pt>
              <c:pt idx="3">
                <c:v>3.0</c:v>
              </c:pt>
              <c:pt idx="4">
                <c:v>4.0</c:v>
              </c:pt>
              <c:pt idx="5">
                <c:v>5.0</c:v>
              </c:pt>
              <c:pt idx="6">
                <c:v>6.0</c:v>
              </c:pt>
              <c:pt idx="7">
                <c:v>7.0</c:v>
              </c:pt>
              <c:pt idx="8">
                <c:v>8.0</c:v>
              </c:pt>
              <c:pt idx="9">
                <c:v>9.0</c:v>
              </c:pt>
              <c:pt idx="10">
                <c:v>10.0</c:v>
              </c:pt>
              <c:pt idx="11">
                <c:v>11.0</c:v>
              </c:pt>
              <c:pt idx="12">
                <c:v>12.0</c:v>
              </c:pt>
            </c:numLit>
          </c:yVal>
          <c:smooth val="0"/>
        </c:ser>
        <c:ser>
          <c:idx val="6"/>
          <c:order val="6"/>
          <c:tx>
            <c:v>Study markers</c:v>
          </c:tx>
          <c:spPr>
            <a:ln w="28575">
              <a:noFill/>
            </a:ln>
          </c:spPr>
          <c:dPt>
            <c:idx val="0"/>
            <c:marker>
              <c:symbol val="square"/>
              <c:size val="5"/>
              <c:spPr>
                <a:solidFill>
                  <a:srgbClr val="4B96C8"/>
                </a:solidFill>
                <a:ln>
                  <a:solidFill>
                    <a:srgbClr val="003296"/>
                  </a:solidFill>
                  <a:prstDash val="solid"/>
                </a:ln>
              </c:spPr>
            </c:marker>
            <c:bubble3D val="0"/>
          </c:dPt>
          <c:dPt>
            <c:idx val="1"/>
            <c:marker>
              <c:symbol val="square"/>
              <c:size val="4"/>
              <c:spPr>
                <a:solidFill>
                  <a:srgbClr val="4B96C8"/>
                </a:solidFill>
                <a:ln>
                  <a:solidFill>
                    <a:srgbClr val="003296"/>
                  </a:solidFill>
                  <a:prstDash val="solid"/>
                </a:ln>
              </c:spPr>
            </c:marker>
            <c:bubble3D val="0"/>
          </c:dPt>
          <c:dPt>
            <c:idx val="2"/>
            <c:marker>
              <c:symbol val="square"/>
              <c:size val="4"/>
              <c:spPr>
                <a:solidFill>
                  <a:srgbClr val="4B96C8"/>
                </a:solidFill>
                <a:ln>
                  <a:solidFill>
                    <a:srgbClr val="003296"/>
                  </a:solidFill>
                  <a:prstDash val="solid"/>
                </a:ln>
              </c:spPr>
            </c:marker>
            <c:bubble3D val="0"/>
          </c:dPt>
          <c:dPt>
            <c:idx val="3"/>
            <c:marker>
              <c:symbol val="square"/>
              <c:size val="3"/>
              <c:spPr>
                <a:solidFill>
                  <a:srgbClr val="4B96C8"/>
                </a:solidFill>
                <a:ln>
                  <a:solidFill>
                    <a:srgbClr val="003296"/>
                  </a:solidFill>
                  <a:prstDash val="solid"/>
                </a:ln>
              </c:spPr>
            </c:marker>
            <c:bubble3D val="0"/>
          </c:dPt>
          <c:dPt>
            <c:idx val="4"/>
            <c:marker>
              <c:symbol val="square"/>
              <c:size val="7"/>
              <c:spPr>
                <a:solidFill>
                  <a:srgbClr val="4B96C8"/>
                </a:solidFill>
                <a:ln>
                  <a:solidFill>
                    <a:srgbClr val="003296"/>
                  </a:solidFill>
                  <a:prstDash val="solid"/>
                </a:ln>
              </c:spPr>
            </c:marker>
            <c:bubble3D val="0"/>
          </c:dPt>
          <c:dPt>
            <c:idx val="5"/>
            <c:marker>
              <c:symbol val="square"/>
              <c:size val="5"/>
              <c:spPr>
                <a:solidFill>
                  <a:srgbClr val="4B96C8"/>
                </a:solidFill>
                <a:ln>
                  <a:solidFill>
                    <a:srgbClr val="003296"/>
                  </a:solidFill>
                  <a:prstDash val="solid"/>
                </a:ln>
              </c:spPr>
            </c:marker>
            <c:bubble3D val="0"/>
          </c:dPt>
          <c:dPt>
            <c:idx val="6"/>
            <c:marker>
              <c:symbol val="square"/>
              <c:size val="4"/>
              <c:spPr>
                <a:solidFill>
                  <a:srgbClr val="4B96C8"/>
                </a:solidFill>
                <a:ln>
                  <a:solidFill>
                    <a:srgbClr val="003296"/>
                  </a:solidFill>
                  <a:prstDash val="solid"/>
                </a:ln>
              </c:spPr>
            </c:marker>
            <c:bubble3D val="0"/>
          </c:dPt>
          <c:dPt>
            <c:idx val="7"/>
            <c:marker>
              <c:symbol val="square"/>
              <c:size val="4"/>
              <c:spPr>
                <a:solidFill>
                  <a:srgbClr val="4B96C8"/>
                </a:solidFill>
                <a:ln>
                  <a:solidFill>
                    <a:srgbClr val="003296"/>
                  </a:solidFill>
                  <a:prstDash val="solid"/>
                </a:ln>
              </c:spPr>
            </c:marker>
            <c:bubble3D val="0"/>
          </c:dPt>
          <c:dPt>
            <c:idx val="8"/>
            <c:marker>
              <c:symbol val="square"/>
              <c:size val="4"/>
              <c:spPr>
                <a:solidFill>
                  <a:srgbClr val="4B96C8"/>
                </a:solidFill>
                <a:ln>
                  <a:solidFill>
                    <a:srgbClr val="003296"/>
                  </a:solidFill>
                  <a:prstDash val="solid"/>
                </a:ln>
              </c:spPr>
            </c:marker>
            <c:bubble3D val="0"/>
          </c:dPt>
          <c:dPt>
            <c:idx val="9"/>
            <c:marker>
              <c:symbol val="square"/>
              <c:size val="3"/>
              <c:spPr>
                <a:solidFill>
                  <a:srgbClr val="4B96C8"/>
                </a:solidFill>
                <a:ln>
                  <a:solidFill>
                    <a:srgbClr val="003296"/>
                  </a:solidFill>
                  <a:prstDash val="solid"/>
                </a:ln>
              </c:spPr>
            </c:marker>
            <c:bubble3D val="0"/>
          </c:dPt>
          <c:dPt>
            <c:idx val="10"/>
            <c:marker>
              <c:symbol val="square"/>
              <c:size val="4"/>
              <c:spPr>
                <a:solidFill>
                  <a:srgbClr val="4B96C8"/>
                </a:solidFill>
                <a:ln>
                  <a:solidFill>
                    <a:srgbClr val="003296"/>
                  </a:solidFill>
                  <a:prstDash val="solid"/>
                </a:ln>
              </c:spPr>
            </c:marker>
            <c:bubble3D val="0"/>
          </c:dPt>
          <c:dPt>
            <c:idx val="11"/>
            <c:marker>
              <c:symbol val="square"/>
              <c:size val="3"/>
              <c:spPr>
                <a:solidFill>
                  <a:srgbClr val="4B96C8"/>
                </a:solidFill>
                <a:ln>
                  <a:solidFill>
                    <a:srgbClr val="003296"/>
                  </a:solidFill>
                  <a:prstDash val="solid"/>
                </a:ln>
              </c:spPr>
            </c:marker>
            <c:bubble3D val="0"/>
          </c:dPt>
          <c:errBars>
            <c:errDir val="x"/>
            <c:errBarType val="both"/>
            <c:errValType val="cust"/>
            <c:noEndCap val="1"/>
            <c:plus>
              <c:numLit>
                <c:formatCode>General</c:formatCode>
                <c:ptCount val="12"/>
                <c:pt idx="0">
                  <c:v>0.298994505804835</c:v>
                </c:pt>
                <c:pt idx="1">
                  <c:v>0.510990610255086</c:v>
                </c:pt>
                <c:pt idx="2">
                  <c:v>0.430992080273859</c:v>
                </c:pt>
                <c:pt idx="3">
                  <c:v>0.724986677954867</c:v>
                </c:pt>
                <c:pt idx="4">
                  <c:v>0.216996012574078</c:v>
                </c:pt>
                <c:pt idx="5">
                  <c:v>0.301994450679131</c:v>
                </c:pt>
                <c:pt idx="6">
                  <c:v>0.423992208900502</c:v>
                </c:pt>
                <c:pt idx="7">
                  <c:v>0.418992300776675</c:v>
                </c:pt>
                <c:pt idx="8">
                  <c:v>0.346993623793571</c:v>
                </c:pt>
                <c:pt idx="9">
                  <c:v>0.738986420701582</c:v>
                </c:pt>
                <c:pt idx="10">
                  <c:v>0.373993127662235</c:v>
                </c:pt>
                <c:pt idx="11">
                  <c:v>0.676987559966131</c:v>
                </c:pt>
              </c:numLit>
            </c:plus>
            <c:minus>
              <c:numLit>
                <c:formatCode>General</c:formatCode>
                <c:ptCount val="12"/>
                <c:pt idx="0">
                  <c:v>0.298994505804835</c:v>
                </c:pt>
                <c:pt idx="1">
                  <c:v>0.510990610255086</c:v>
                </c:pt>
                <c:pt idx="2">
                  <c:v>0.430992080273859</c:v>
                </c:pt>
                <c:pt idx="3">
                  <c:v>0.724986677954867</c:v>
                </c:pt>
                <c:pt idx="4">
                  <c:v>0.216996012574078</c:v>
                </c:pt>
                <c:pt idx="5">
                  <c:v>0.301994450679131</c:v>
                </c:pt>
                <c:pt idx="6">
                  <c:v>0.423992208900502</c:v>
                </c:pt>
                <c:pt idx="7">
                  <c:v>0.418992300776675</c:v>
                </c:pt>
                <c:pt idx="8">
                  <c:v>0.346993623793571</c:v>
                </c:pt>
                <c:pt idx="9">
                  <c:v>0.738986420701582</c:v>
                </c:pt>
                <c:pt idx="10">
                  <c:v>0.373993127662235</c:v>
                </c:pt>
                <c:pt idx="11">
                  <c:v>0.676987559966131</c:v>
                </c:pt>
              </c:numLit>
            </c:minus>
            <c:spPr>
              <a:ln>
                <a:solidFill>
                  <a:srgbClr val="003296"/>
                </a:solidFill>
                <a:prstDash val="solid"/>
              </a:ln>
            </c:spPr>
          </c:errBars>
          <c:xVal>
            <c:numLit>
              <c:formatCode>General</c:formatCode>
              <c:ptCount val="12"/>
              <c:pt idx="0">
                <c:v>-0.2</c:v>
              </c:pt>
              <c:pt idx="1">
                <c:v>0.054</c:v>
              </c:pt>
              <c:pt idx="2">
                <c:v>0.932</c:v>
              </c:pt>
              <c:pt idx="3">
                <c:v>-1.026</c:v>
              </c:pt>
              <c:pt idx="4">
                <c:v>0.715</c:v>
              </c:pt>
              <c:pt idx="5">
                <c:v>-0.561</c:v>
              </c:pt>
              <c:pt idx="6">
                <c:v>0.21</c:v>
              </c:pt>
              <c:pt idx="7">
                <c:v>0.665</c:v>
              </c:pt>
              <c:pt idx="8">
                <c:v>0.409</c:v>
              </c:pt>
              <c:pt idx="9">
                <c:v>-1.464999999999999</c:v>
              </c:pt>
              <c:pt idx="10">
                <c:v>0.423</c:v>
              </c:pt>
              <c:pt idx="11">
                <c:v>0.43</c:v>
              </c:pt>
            </c:numLit>
          </c:xVal>
          <c:yVal>
            <c:numLit>
              <c:formatCode>General</c:formatCode>
              <c:ptCount val="12"/>
              <c:pt idx="0">
                <c:v>1.0</c:v>
              </c:pt>
              <c:pt idx="1">
                <c:v>2.0</c:v>
              </c:pt>
              <c:pt idx="2">
                <c:v>3.0</c:v>
              </c:pt>
              <c:pt idx="3">
                <c:v>4.0</c:v>
              </c:pt>
              <c:pt idx="4">
                <c:v>5.0</c:v>
              </c:pt>
              <c:pt idx="5">
                <c:v>6.0</c:v>
              </c:pt>
              <c:pt idx="6">
                <c:v>7.0</c:v>
              </c:pt>
              <c:pt idx="7">
                <c:v>8.0</c:v>
              </c:pt>
              <c:pt idx="8">
                <c:v>9.0</c:v>
              </c:pt>
              <c:pt idx="9">
                <c:v>10.0</c:v>
              </c:pt>
              <c:pt idx="10">
                <c:v>11.0</c:v>
              </c:pt>
              <c:pt idx="11">
                <c:v>12.0</c:v>
              </c:pt>
            </c:numLit>
          </c:yVal>
          <c:smooth val="0"/>
        </c:ser>
        <c:ser>
          <c:idx val="7"/>
          <c:order val="7"/>
          <c:tx>
            <c:v>Fixed effect estimate</c:v>
          </c:tx>
          <c:spPr>
            <a:ln w="25400">
              <a:solidFill>
                <a:srgbClr val="FA9646"/>
              </a:solidFill>
              <a:prstDash val="solid"/>
            </a:ln>
          </c:spPr>
          <c:marker>
            <c:symbol val="none"/>
          </c:marker>
          <c:xVal>
            <c:numLit>
              <c:formatCode>General</c:formatCode>
              <c:ptCount val="2"/>
              <c:pt idx="0">
                <c:v>0.231150588640096</c:v>
              </c:pt>
              <c:pt idx="1">
                <c:v>0.231150588640096</c:v>
              </c:pt>
            </c:numLit>
          </c:xVal>
          <c:yVal>
            <c:numLit>
              <c:formatCode>General</c:formatCode>
              <c:ptCount val="2"/>
              <c:pt idx="0">
                <c:v>12.8</c:v>
              </c:pt>
              <c:pt idx="1">
                <c:v>0.5</c:v>
              </c:pt>
            </c:numLit>
          </c:yVal>
          <c:smooth val="0"/>
        </c:ser>
        <c:ser>
          <c:idx val="8"/>
          <c:order val="8"/>
          <c:tx>
            <c:v>Fixed effect diamond top</c:v>
          </c:tx>
          <c:spPr>
            <a:ln w="25400">
              <a:solidFill>
                <a:srgbClr val="FA9646"/>
              </a:solidFill>
              <a:prstDash val="solid"/>
            </a:ln>
          </c:spPr>
          <c:marker>
            <c:symbol val="none"/>
          </c:marker>
          <c:xVal>
            <c:numLit>
              <c:formatCode>General</c:formatCode>
              <c:ptCount val="3"/>
              <c:pt idx="0">
                <c:v>0.122832164438229</c:v>
              </c:pt>
              <c:pt idx="1">
                <c:v>0.231150588640096</c:v>
              </c:pt>
              <c:pt idx="2">
                <c:v>0.339469012841963</c:v>
              </c:pt>
            </c:numLit>
          </c:xVal>
          <c:yVal>
            <c:numLit>
              <c:formatCode>General</c:formatCode>
              <c:ptCount val="3"/>
              <c:pt idx="0">
                <c:v>13.0</c:v>
              </c:pt>
              <c:pt idx="1">
                <c:v>13.2</c:v>
              </c:pt>
              <c:pt idx="2">
                <c:v>13.0</c:v>
              </c:pt>
            </c:numLit>
          </c:yVal>
          <c:smooth val="0"/>
        </c:ser>
        <c:ser>
          <c:idx val="9"/>
          <c:order val="9"/>
          <c:tx>
            <c:v>Fixed effect diamond bottom</c:v>
          </c:tx>
          <c:spPr>
            <a:ln w="25400">
              <a:solidFill>
                <a:srgbClr val="FA9646"/>
              </a:solidFill>
              <a:prstDash val="solid"/>
            </a:ln>
          </c:spPr>
          <c:marker>
            <c:symbol val="none"/>
          </c:marker>
          <c:xVal>
            <c:numLit>
              <c:formatCode>General</c:formatCode>
              <c:ptCount val="3"/>
              <c:pt idx="0">
                <c:v>0.122832164438229</c:v>
              </c:pt>
              <c:pt idx="1">
                <c:v>0.231150588640096</c:v>
              </c:pt>
              <c:pt idx="2">
                <c:v>0.339469012841963</c:v>
              </c:pt>
            </c:numLit>
          </c:xVal>
          <c:yVal>
            <c:numLit>
              <c:formatCode>General</c:formatCode>
              <c:ptCount val="3"/>
              <c:pt idx="0">
                <c:v>13.0</c:v>
              </c:pt>
              <c:pt idx="1">
                <c:v>12.8</c:v>
              </c:pt>
              <c:pt idx="2">
                <c:v>13.0</c:v>
              </c:pt>
            </c:numLit>
          </c:yVal>
          <c:smooth val="0"/>
        </c:ser>
        <c:ser>
          <c:idx val="10"/>
          <c:order val="10"/>
          <c:tx>
            <c:v>Random effects estimate</c:v>
          </c:tx>
          <c:spPr>
            <a:ln w="25400">
              <a:solidFill>
                <a:srgbClr val="E13214"/>
              </a:solidFill>
              <a:prstDash val="solid"/>
            </a:ln>
          </c:spPr>
          <c:marker>
            <c:symbol val="none"/>
          </c:marker>
          <c:xVal>
            <c:numLit>
              <c:formatCode>General</c:formatCode>
              <c:ptCount val="2"/>
              <c:pt idx="0">
                <c:v>0.0913247892718762</c:v>
              </c:pt>
              <c:pt idx="1">
                <c:v>0.0913247892718762</c:v>
              </c:pt>
            </c:numLit>
          </c:xVal>
          <c:yVal>
            <c:numLit>
              <c:formatCode>General</c:formatCode>
              <c:ptCount val="2"/>
              <c:pt idx="0">
                <c:v>13.8</c:v>
              </c:pt>
              <c:pt idx="1">
                <c:v>0.5</c:v>
              </c:pt>
            </c:numLit>
          </c:yVal>
          <c:smooth val="0"/>
        </c:ser>
        <c:ser>
          <c:idx val="11"/>
          <c:order val="11"/>
          <c:tx>
            <c:v>Random effects diamond top</c:v>
          </c:tx>
          <c:spPr>
            <a:ln w="25400">
              <a:solidFill>
                <a:srgbClr val="E13214"/>
              </a:solidFill>
              <a:prstDash val="solid"/>
            </a:ln>
          </c:spPr>
          <c:marker>
            <c:symbol val="none"/>
          </c:marker>
          <c:xVal>
            <c:numLit>
              <c:formatCode>General</c:formatCode>
              <c:ptCount val="3"/>
              <c:pt idx="0">
                <c:v>-0.256079073613997</c:v>
              </c:pt>
              <c:pt idx="1">
                <c:v>0.0913247892718762</c:v>
              </c:pt>
              <c:pt idx="2">
                <c:v>0.438728652157749</c:v>
              </c:pt>
            </c:numLit>
          </c:xVal>
          <c:yVal>
            <c:numLit>
              <c:formatCode>General</c:formatCode>
              <c:ptCount val="3"/>
              <c:pt idx="0">
                <c:v>14.0</c:v>
              </c:pt>
              <c:pt idx="1">
                <c:v>14.2</c:v>
              </c:pt>
              <c:pt idx="2">
                <c:v>14.0</c:v>
              </c:pt>
            </c:numLit>
          </c:yVal>
          <c:smooth val="0"/>
        </c:ser>
        <c:ser>
          <c:idx val="12"/>
          <c:order val="12"/>
          <c:tx>
            <c:v>Random effects diamond bottom</c:v>
          </c:tx>
          <c:spPr>
            <a:ln w="25400">
              <a:solidFill>
                <a:srgbClr val="E13214"/>
              </a:solidFill>
              <a:prstDash val="solid"/>
            </a:ln>
          </c:spPr>
          <c:marker>
            <c:symbol val="none"/>
          </c:marker>
          <c:xVal>
            <c:numLit>
              <c:formatCode>General</c:formatCode>
              <c:ptCount val="3"/>
              <c:pt idx="0">
                <c:v>-0.256079073613997</c:v>
              </c:pt>
              <c:pt idx="1">
                <c:v>0.0913247892718762</c:v>
              </c:pt>
              <c:pt idx="2">
                <c:v>0.438728652157749</c:v>
              </c:pt>
            </c:numLit>
          </c:xVal>
          <c:yVal>
            <c:numLit>
              <c:formatCode>General</c:formatCode>
              <c:ptCount val="3"/>
              <c:pt idx="0">
                <c:v>14.0</c:v>
              </c:pt>
              <c:pt idx="1">
                <c:v>13.8</c:v>
              </c:pt>
              <c:pt idx="2">
                <c:v>14.0</c:v>
              </c:pt>
            </c:numLit>
          </c:yVal>
          <c:smooth val="0"/>
        </c:ser>
        <c:ser>
          <c:idx val="13"/>
          <c:order val="13"/>
          <c:tx>
            <c:v>Prediction lower limit</c:v>
          </c:tx>
          <c:spPr>
            <a:ln w="25400">
              <a:solidFill>
                <a:srgbClr val="E13214"/>
              </a:solidFill>
              <a:prstDash val="solid"/>
            </a:ln>
          </c:spPr>
          <c:marker>
            <c:symbol val="none"/>
          </c:marker>
          <c:xVal>
            <c:numLit>
              <c:formatCode>General</c:formatCode>
              <c:ptCount val="2"/>
              <c:pt idx="0">
                <c:v>-0.256079073613997</c:v>
              </c:pt>
              <c:pt idx="1">
                <c:v>-1.23033703439805</c:v>
              </c:pt>
            </c:numLit>
          </c:xVal>
          <c:yVal>
            <c:numLit>
              <c:formatCode>General</c:formatCode>
              <c:ptCount val="2"/>
              <c:pt idx="0">
                <c:v>14.0</c:v>
              </c:pt>
              <c:pt idx="1">
                <c:v>14.0</c:v>
              </c:pt>
            </c:numLit>
          </c:yVal>
          <c:smooth val="0"/>
        </c:ser>
        <c:ser>
          <c:idx val="14"/>
          <c:order val="14"/>
          <c:tx>
            <c:v>Prediction upper limit</c:v>
          </c:tx>
          <c:spPr>
            <a:ln w="25400">
              <a:solidFill>
                <a:srgbClr val="E13214"/>
              </a:solidFill>
              <a:prstDash val="solid"/>
            </a:ln>
          </c:spPr>
          <c:marker>
            <c:symbol val="none"/>
          </c:marker>
          <c:xVal>
            <c:numLit>
              <c:formatCode>General</c:formatCode>
              <c:ptCount val="2"/>
              <c:pt idx="0">
                <c:v>0.438728652157749</c:v>
              </c:pt>
              <c:pt idx="1">
                <c:v>1.4129866129418</c:v>
              </c:pt>
            </c:numLit>
          </c:xVal>
          <c:yVal>
            <c:numLit>
              <c:formatCode>General</c:formatCode>
              <c:ptCount val="2"/>
              <c:pt idx="0">
                <c:v>14.0</c:v>
              </c:pt>
              <c:pt idx="1">
                <c:v>14.0</c:v>
              </c:pt>
            </c:numLit>
          </c:yVal>
          <c:smooth val="0"/>
        </c:ser>
        <c:dLbls>
          <c:showLegendKey val="0"/>
          <c:showVal val="0"/>
          <c:showCatName val="0"/>
          <c:showSerName val="0"/>
          <c:showPercent val="0"/>
          <c:showBubbleSize val="0"/>
        </c:dLbls>
        <c:axId val="2127681288"/>
        <c:axId val="2127672600"/>
      </c:scatterChart>
      <c:valAx>
        <c:axId val="2127681288"/>
        <c:scaling>
          <c:orientation val="minMax"/>
        </c:scaling>
        <c:delete val="0"/>
        <c:axPos val="b"/>
        <c:title>
          <c:tx>
            <c:rich>
              <a:bodyPr/>
              <a:lstStyle/>
              <a:p>
                <a:pPr>
                  <a:defRPr>
                    <a:solidFill>
                      <a:srgbClr val="5082BE"/>
                    </a:solidFill>
                  </a:defRPr>
                </a:pPr>
                <a:r>
                  <a:rPr lang="en-US" sz="1200" baseline="0" dirty="0" err="1" smtClean="0"/>
                  <a:t>Stamdardized</a:t>
                </a:r>
                <a:r>
                  <a:rPr lang="en-US" sz="1200" baseline="0" dirty="0" smtClean="0"/>
                  <a:t> Mean Difference</a:t>
                </a:r>
                <a:endParaRPr lang="en-US" sz="1200" baseline="0" dirty="0"/>
              </a:p>
            </c:rich>
          </c:tx>
          <c:overlay val="0"/>
        </c:title>
        <c:numFmt formatCode="General" sourceLinked="1"/>
        <c:majorTickMark val="out"/>
        <c:minorTickMark val="none"/>
        <c:tickLblPos val="nextTo"/>
        <c:spPr>
          <a:ln>
            <a:solidFill>
              <a:srgbClr val="5082BE"/>
            </a:solidFill>
            <a:prstDash val="solid"/>
          </a:ln>
        </c:spPr>
        <c:txPr>
          <a:bodyPr/>
          <a:lstStyle/>
          <a:p>
            <a:pPr>
              <a:defRPr b="1">
                <a:solidFill>
                  <a:srgbClr val="5082BE"/>
                </a:solidFill>
              </a:defRPr>
            </a:pPr>
            <a:endParaRPr lang="en-US"/>
          </a:p>
        </c:txPr>
        <c:crossAx val="2127672600"/>
        <c:crosses val="max"/>
        <c:crossBetween val="midCat"/>
      </c:valAx>
      <c:valAx>
        <c:axId val="2127672600"/>
        <c:scaling>
          <c:orientation val="maxMin"/>
          <c:max val="15.0"/>
          <c:min val="0.0"/>
        </c:scaling>
        <c:delete val="0"/>
        <c:axPos val="l"/>
        <c:numFmt formatCode="General" sourceLinked="1"/>
        <c:majorTickMark val="none"/>
        <c:minorTickMark val="none"/>
        <c:tickLblPos val="none"/>
        <c:spPr>
          <a:ln>
            <a:solidFill>
              <a:srgbClr val="5082BE"/>
            </a:solidFill>
            <a:prstDash val="solid"/>
          </a:ln>
        </c:spPr>
        <c:crossAx val="2127681288"/>
        <c:crosses val="autoZero"/>
        <c:crossBetween val="midCat"/>
      </c:valAx>
    </c:plotArea>
    <c:plotVisOnly val="1"/>
    <c:dispBlanksAs val="gap"/>
    <c:showDLblsOverMax val="0"/>
  </c:chart>
  <c:spPr>
    <a:ln>
      <a:solidFill>
        <a:srgbClr val="5082BE"/>
      </a:solidFill>
      <a:prstDash val="solid"/>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433507699649433"/>
          <c:y val="0.0352035203520352"/>
          <c:w val="0.923921957307786"/>
          <c:h val="0.901503425933144"/>
        </c:manualLayout>
      </c:layout>
      <c:scatterChart>
        <c:scatterStyle val="lineMarker"/>
        <c:varyColors val="0"/>
        <c:ser>
          <c:idx val="0"/>
          <c:order val="0"/>
          <c:spPr>
            <a:ln w="28575">
              <a:solidFill>
                <a:schemeClr val="tx1"/>
              </a:solidFill>
            </a:ln>
          </c:spPr>
          <c:dPt>
            <c:idx val="107"/>
            <c:marker>
              <c:symbol val="diamond"/>
              <c:size val="7"/>
              <c:spPr>
                <a:solidFill>
                  <a:schemeClr val="accent1"/>
                </a:solidFill>
              </c:spPr>
            </c:marker>
            <c:bubble3D val="0"/>
          </c:dPt>
          <c:xVal>
            <c:numRef>
              <c:f>Sheet3!$A$1:$A$108</c:f>
              <c:numCache>
                <c:formatCode>General</c:formatCode>
                <c:ptCount val="108"/>
                <c:pt idx="0">
                  <c:v>0.871941900000002</c:v>
                </c:pt>
                <c:pt idx="1">
                  <c:v>0.842221000000001</c:v>
                </c:pt>
                <c:pt idx="2">
                  <c:v>0.897674000000002</c:v>
                </c:pt>
                <c:pt idx="3">
                  <c:v>0.8715</c:v>
                </c:pt>
                <c:pt idx="4">
                  <c:v>0.8394</c:v>
                </c:pt>
                <c:pt idx="5">
                  <c:v>0.899900000000001</c:v>
                </c:pt>
                <c:pt idx="6">
                  <c:v>0.871941900000002</c:v>
                </c:pt>
                <c:pt idx="7">
                  <c:v>0.717000000000001</c:v>
                </c:pt>
                <c:pt idx="8">
                  <c:v>0.9565</c:v>
                </c:pt>
                <c:pt idx="9">
                  <c:v>0.8715</c:v>
                </c:pt>
                <c:pt idx="10">
                  <c:v>0.7224</c:v>
                </c:pt>
                <c:pt idx="11">
                  <c:v>0.9523</c:v>
                </c:pt>
                <c:pt idx="12">
                  <c:v>0.93</c:v>
                </c:pt>
                <c:pt idx="13">
                  <c:v>0.91</c:v>
                </c:pt>
                <c:pt idx="14">
                  <c:v>0.940000000000001</c:v>
                </c:pt>
                <c:pt idx="15">
                  <c:v>0.927800000000001</c:v>
                </c:pt>
                <c:pt idx="16">
                  <c:v>0.913</c:v>
                </c:pt>
                <c:pt idx="17">
                  <c:v>0.9415</c:v>
                </c:pt>
                <c:pt idx="18">
                  <c:v>0.92</c:v>
                </c:pt>
                <c:pt idx="19">
                  <c:v>0.890000000000001</c:v>
                </c:pt>
                <c:pt idx="20">
                  <c:v>0.940000000000001</c:v>
                </c:pt>
                <c:pt idx="21">
                  <c:v>0.915700000000001</c:v>
                </c:pt>
                <c:pt idx="22">
                  <c:v>0.891100000000001</c:v>
                </c:pt>
                <c:pt idx="23">
                  <c:v>0.9374</c:v>
                </c:pt>
                <c:pt idx="24">
                  <c:v>0.92</c:v>
                </c:pt>
                <c:pt idx="25">
                  <c:v>0.91</c:v>
                </c:pt>
                <c:pt idx="26">
                  <c:v>0.93</c:v>
                </c:pt>
                <c:pt idx="27">
                  <c:v>0.9189</c:v>
                </c:pt>
                <c:pt idx="28">
                  <c:v>0.9064</c:v>
                </c:pt>
                <c:pt idx="29">
                  <c:v>0.9304</c:v>
                </c:pt>
                <c:pt idx="30">
                  <c:v>0.91</c:v>
                </c:pt>
                <c:pt idx="31">
                  <c:v>0.850000000000001</c:v>
                </c:pt>
                <c:pt idx="32">
                  <c:v>0.950000000000001</c:v>
                </c:pt>
                <c:pt idx="33">
                  <c:v>0.9001</c:v>
                </c:pt>
                <c:pt idx="34">
                  <c:v>0.851000000000001</c:v>
                </c:pt>
                <c:pt idx="35">
                  <c:v>0.939900000000001</c:v>
                </c:pt>
                <c:pt idx="36">
                  <c:v>0.9</c:v>
                </c:pt>
                <c:pt idx="37">
                  <c:v>0.870000000000001</c:v>
                </c:pt>
                <c:pt idx="38">
                  <c:v>0.93</c:v>
                </c:pt>
                <c:pt idx="39">
                  <c:v>0.896300000000001</c:v>
                </c:pt>
                <c:pt idx="40">
                  <c:v>0.863100000000001</c:v>
                </c:pt>
                <c:pt idx="41">
                  <c:v>0.9241</c:v>
                </c:pt>
                <c:pt idx="42">
                  <c:v>0.9</c:v>
                </c:pt>
                <c:pt idx="43">
                  <c:v>0.870000000000001</c:v>
                </c:pt>
                <c:pt idx="44">
                  <c:v>0.92</c:v>
                </c:pt>
                <c:pt idx="45">
                  <c:v>0.898000000000001</c:v>
                </c:pt>
                <c:pt idx="46">
                  <c:v>0.8735</c:v>
                </c:pt>
                <c:pt idx="47">
                  <c:v>0.9195</c:v>
                </c:pt>
                <c:pt idx="48">
                  <c:v>0.880000000000001</c:v>
                </c:pt>
                <c:pt idx="49">
                  <c:v>0.850000000000001</c:v>
                </c:pt>
                <c:pt idx="50">
                  <c:v>0.91</c:v>
                </c:pt>
                <c:pt idx="51">
                  <c:v>0.878900000000001</c:v>
                </c:pt>
                <c:pt idx="52">
                  <c:v>0.849700000000001</c:v>
                </c:pt>
                <c:pt idx="53">
                  <c:v>0.9053</c:v>
                </c:pt>
                <c:pt idx="54">
                  <c:v>0.880000000000001</c:v>
                </c:pt>
                <c:pt idx="55">
                  <c:v>0.820000000000001</c:v>
                </c:pt>
                <c:pt idx="56">
                  <c:v>0.92</c:v>
                </c:pt>
                <c:pt idx="57">
                  <c:v>0.877300000000001</c:v>
                </c:pt>
                <c:pt idx="58">
                  <c:v>0.8291</c:v>
                </c:pt>
                <c:pt idx="59">
                  <c:v>0.9176</c:v>
                </c:pt>
                <c:pt idx="60">
                  <c:v>0.880000000000001</c:v>
                </c:pt>
                <c:pt idx="61">
                  <c:v>0.820000000000001</c:v>
                </c:pt>
                <c:pt idx="62">
                  <c:v>0.92</c:v>
                </c:pt>
                <c:pt idx="63">
                  <c:v>0.876800000000002</c:v>
                </c:pt>
                <c:pt idx="64">
                  <c:v>0.827000000000001</c:v>
                </c:pt>
                <c:pt idx="65">
                  <c:v>0.9186</c:v>
                </c:pt>
                <c:pt idx="66">
                  <c:v>0.870000000000001</c:v>
                </c:pt>
                <c:pt idx="67">
                  <c:v>0.81</c:v>
                </c:pt>
                <c:pt idx="68">
                  <c:v>0.92</c:v>
                </c:pt>
                <c:pt idx="69">
                  <c:v>0.869100000000001</c:v>
                </c:pt>
                <c:pt idx="70">
                  <c:v>0.8174</c:v>
                </c:pt>
                <c:pt idx="71">
                  <c:v>0.9128</c:v>
                </c:pt>
                <c:pt idx="72">
                  <c:v>0.870000000000001</c:v>
                </c:pt>
                <c:pt idx="73">
                  <c:v>0.81</c:v>
                </c:pt>
                <c:pt idx="74">
                  <c:v>0.92</c:v>
                </c:pt>
                <c:pt idx="75">
                  <c:v>0.868900000000001</c:v>
                </c:pt>
                <c:pt idx="76">
                  <c:v>0.8172</c:v>
                </c:pt>
                <c:pt idx="77">
                  <c:v>0.9113</c:v>
                </c:pt>
                <c:pt idx="78">
                  <c:v>0.860000000000001</c:v>
                </c:pt>
                <c:pt idx="79">
                  <c:v>0.820000000000001</c:v>
                </c:pt>
                <c:pt idx="80">
                  <c:v>0.9</c:v>
                </c:pt>
                <c:pt idx="81">
                  <c:v>0.861000000000001</c:v>
                </c:pt>
                <c:pt idx="82">
                  <c:v>0.820700000000001</c:v>
                </c:pt>
                <c:pt idx="83">
                  <c:v>0.896500000000001</c:v>
                </c:pt>
                <c:pt idx="84">
                  <c:v>0.850000000000001</c:v>
                </c:pt>
                <c:pt idx="85">
                  <c:v>0.8</c:v>
                </c:pt>
                <c:pt idx="86">
                  <c:v>0.890000000000001</c:v>
                </c:pt>
                <c:pt idx="87">
                  <c:v>0.852000000000001</c:v>
                </c:pt>
                <c:pt idx="88">
                  <c:v>0.8094</c:v>
                </c:pt>
                <c:pt idx="89">
                  <c:v>0.889100000000001</c:v>
                </c:pt>
                <c:pt idx="90">
                  <c:v>0.79</c:v>
                </c:pt>
                <c:pt idx="91">
                  <c:v>0.710000000000001</c:v>
                </c:pt>
                <c:pt idx="92">
                  <c:v>0.850000000000001</c:v>
                </c:pt>
                <c:pt idx="93">
                  <c:v>0.8066</c:v>
                </c:pt>
                <c:pt idx="94">
                  <c:v>0.737700000000002</c:v>
                </c:pt>
                <c:pt idx="95">
                  <c:v>0.864200000000001</c:v>
                </c:pt>
                <c:pt idx="96">
                  <c:v>0.77</c:v>
                </c:pt>
                <c:pt idx="97">
                  <c:v>0.720000000000001</c:v>
                </c:pt>
                <c:pt idx="98">
                  <c:v>0.81</c:v>
                </c:pt>
                <c:pt idx="99">
                  <c:v>0.7794</c:v>
                </c:pt>
                <c:pt idx="100">
                  <c:v>0.7335</c:v>
                </c:pt>
                <c:pt idx="101">
                  <c:v>0.821</c:v>
                </c:pt>
                <c:pt idx="102">
                  <c:v>0.640000000000001</c:v>
                </c:pt>
                <c:pt idx="103">
                  <c:v>0.51</c:v>
                </c:pt>
                <c:pt idx="104">
                  <c:v>0.750000000000001</c:v>
                </c:pt>
                <c:pt idx="105">
                  <c:v>0.7093</c:v>
                </c:pt>
                <c:pt idx="106">
                  <c:v>0.599900000000001</c:v>
                </c:pt>
                <c:pt idx="107">
                  <c:v>0.7992</c:v>
                </c:pt>
              </c:numCache>
            </c:numRef>
          </c:xVal>
          <c:yVal>
            <c:numRef>
              <c:f>Sheet3!$B$1:$B$108</c:f>
              <c:numCache>
                <c:formatCode>General</c:formatCode>
                <c:ptCount val="108"/>
                <c:pt idx="1">
                  <c:v>1.0</c:v>
                </c:pt>
                <c:pt idx="2">
                  <c:v>1.0</c:v>
                </c:pt>
                <c:pt idx="4">
                  <c:v>2.0</c:v>
                </c:pt>
                <c:pt idx="5">
                  <c:v>2.0</c:v>
                </c:pt>
                <c:pt idx="7">
                  <c:v>3.0</c:v>
                </c:pt>
                <c:pt idx="8">
                  <c:v>3.0</c:v>
                </c:pt>
                <c:pt idx="10">
                  <c:v>4.0</c:v>
                </c:pt>
                <c:pt idx="11">
                  <c:v>4.0</c:v>
                </c:pt>
                <c:pt idx="13">
                  <c:v>5.0</c:v>
                </c:pt>
                <c:pt idx="14">
                  <c:v>5.0</c:v>
                </c:pt>
                <c:pt idx="16">
                  <c:v>6.0</c:v>
                </c:pt>
                <c:pt idx="17">
                  <c:v>6.0</c:v>
                </c:pt>
                <c:pt idx="19">
                  <c:v>7.0</c:v>
                </c:pt>
                <c:pt idx="20">
                  <c:v>7.0</c:v>
                </c:pt>
                <c:pt idx="22">
                  <c:v>8.0</c:v>
                </c:pt>
                <c:pt idx="23">
                  <c:v>8.0</c:v>
                </c:pt>
                <c:pt idx="25">
                  <c:v>9.0</c:v>
                </c:pt>
                <c:pt idx="26">
                  <c:v>9.0</c:v>
                </c:pt>
                <c:pt idx="28">
                  <c:v>10.0</c:v>
                </c:pt>
                <c:pt idx="29">
                  <c:v>10.0</c:v>
                </c:pt>
                <c:pt idx="31">
                  <c:v>11.0</c:v>
                </c:pt>
                <c:pt idx="32">
                  <c:v>11.0</c:v>
                </c:pt>
                <c:pt idx="34">
                  <c:v>12.0</c:v>
                </c:pt>
                <c:pt idx="35">
                  <c:v>12.0</c:v>
                </c:pt>
                <c:pt idx="37">
                  <c:v>13.0</c:v>
                </c:pt>
                <c:pt idx="38">
                  <c:v>13.0</c:v>
                </c:pt>
                <c:pt idx="40">
                  <c:v>14.0</c:v>
                </c:pt>
                <c:pt idx="41">
                  <c:v>14.0</c:v>
                </c:pt>
                <c:pt idx="43">
                  <c:v>15.0</c:v>
                </c:pt>
                <c:pt idx="44">
                  <c:v>15.0</c:v>
                </c:pt>
                <c:pt idx="46">
                  <c:v>16.0</c:v>
                </c:pt>
                <c:pt idx="47">
                  <c:v>16.0</c:v>
                </c:pt>
                <c:pt idx="49">
                  <c:v>17.0</c:v>
                </c:pt>
                <c:pt idx="50">
                  <c:v>17.0</c:v>
                </c:pt>
                <c:pt idx="52">
                  <c:v>18.0</c:v>
                </c:pt>
                <c:pt idx="53">
                  <c:v>18.0</c:v>
                </c:pt>
                <c:pt idx="55">
                  <c:v>19.0</c:v>
                </c:pt>
                <c:pt idx="56">
                  <c:v>19.0</c:v>
                </c:pt>
                <c:pt idx="58">
                  <c:v>20.0</c:v>
                </c:pt>
                <c:pt idx="59">
                  <c:v>20.0</c:v>
                </c:pt>
                <c:pt idx="61">
                  <c:v>21.0</c:v>
                </c:pt>
                <c:pt idx="62">
                  <c:v>21.0</c:v>
                </c:pt>
                <c:pt idx="64">
                  <c:v>22.0</c:v>
                </c:pt>
                <c:pt idx="65">
                  <c:v>22.0</c:v>
                </c:pt>
                <c:pt idx="67">
                  <c:v>23.0</c:v>
                </c:pt>
                <c:pt idx="68">
                  <c:v>23.0</c:v>
                </c:pt>
                <c:pt idx="70">
                  <c:v>24.0</c:v>
                </c:pt>
                <c:pt idx="71">
                  <c:v>24.0</c:v>
                </c:pt>
                <c:pt idx="73">
                  <c:v>25.0</c:v>
                </c:pt>
                <c:pt idx="74">
                  <c:v>25.0</c:v>
                </c:pt>
                <c:pt idx="76">
                  <c:v>26.0</c:v>
                </c:pt>
                <c:pt idx="77">
                  <c:v>26.0</c:v>
                </c:pt>
                <c:pt idx="79">
                  <c:v>27.0</c:v>
                </c:pt>
                <c:pt idx="80">
                  <c:v>27.0</c:v>
                </c:pt>
                <c:pt idx="82">
                  <c:v>28.0</c:v>
                </c:pt>
                <c:pt idx="83">
                  <c:v>28.0</c:v>
                </c:pt>
                <c:pt idx="85">
                  <c:v>29.0</c:v>
                </c:pt>
                <c:pt idx="86">
                  <c:v>29.0</c:v>
                </c:pt>
                <c:pt idx="88">
                  <c:v>30.0</c:v>
                </c:pt>
                <c:pt idx="89">
                  <c:v>30.0</c:v>
                </c:pt>
                <c:pt idx="91">
                  <c:v>31.0</c:v>
                </c:pt>
                <c:pt idx="92">
                  <c:v>31.0</c:v>
                </c:pt>
                <c:pt idx="94">
                  <c:v>32.0</c:v>
                </c:pt>
                <c:pt idx="95">
                  <c:v>32.0</c:v>
                </c:pt>
                <c:pt idx="97">
                  <c:v>33.0</c:v>
                </c:pt>
                <c:pt idx="98">
                  <c:v>33.0</c:v>
                </c:pt>
                <c:pt idx="100">
                  <c:v>34.0</c:v>
                </c:pt>
                <c:pt idx="101">
                  <c:v>34.0</c:v>
                </c:pt>
                <c:pt idx="103">
                  <c:v>35.0</c:v>
                </c:pt>
                <c:pt idx="104">
                  <c:v>35.0</c:v>
                </c:pt>
                <c:pt idx="106">
                  <c:v>36.0</c:v>
                </c:pt>
                <c:pt idx="107">
                  <c:v>36.0</c:v>
                </c:pt>
              </c:numCache>
            </c:numRef>
          </c:yVal>
          <c:smooth val="0"/>
        </c:ser>
        <c:ser>
          <c:idx val="1"/>
          <c:order val="1"/>
          <c:spPr>
            <a:ln w="28575">
              <a:noFill/>
            </a:ln>
          </c:spPr>
          <c:dPt>
            <c:idx val="0"/>
            <c:marker>
              <c:spPr>
                <a:solidFill>
                  <a:srgbClr val="00B050"/>
                </a:solidFill>
              </c:spPr>
            </c:marker>
            <c:bubble3D val="0"/>
          </c:dPt>
          <c:dPt>
            <c:idx val="3"/>
            <c:marker>
              <c:symbol val="triangle"/>
              <c:size val="12"/>
              <c:spPr>
                <a:solidFill>
                  <a:srgbClr val="00B050"/>
                </a:solidFill>
              </c:spPr>
            </c:marker>
            <c:bubble3D val="0"/>
          </c:dPt>
          <c:dPt>
            <c:idx val="6"/>
            <c:marker>
              <c:spPr>
                <a:solidFill>
                  <a:srgbClr val="FFFF00"/>
                </a:solidFill>
              </c:spPr>
            </c:marker>
            <c:bubble3D val="0"/>
          </c:dPt>
          <c:dPt>
            <c:idx val="9"/>
            <c:marker>
              <c:symbol val="triangle"/>
              <c:size val="12"/>
              <c:spPr>
                <a:solidFill>
                  <a:srgbClr val="FFFF00"/>
                </a:solidFill>
              </c:spPr>
            </c:marker>
            <c:bubble3D val="0"/>
          </c:dPt>
          <c:dPt>
            <c:idx val="15"/>
            <c:marker>
              <c:symbol val="triangle"/>
              <c:size val="12"/>
              <c:spPr>
                <a:solidFill>
                  <a:srgbClr val="4F81BD"/>
                </a:solidFill>
              </c:spPr>
            </c:marker>
            <c:bubble3D val="0"/>
          </c:dPt>
          <c:dPt>
            <c:idx val="21"/>
            <c:marker>
              <c:symbol val="triangle"/>
              <c:size val="12"/>
              <c:spPr>
                <a:solidFill>
                  <a:srgbClr val="4F81BD"/>
                </a:solidFill>
              </c:spPr>
            </c:marker>
            <c:bubble3D val="0"/>
          </c:dPt>
          <c:dPt>
            <c:idx val="27"/>
            <c:marker>
              <c:symbol val="triangle"/>
              <c:size val="12"/>
              <c:spPr>
                <a:solidFill>
                  <a:srgbClr val="4F81BD"/>
                </a:solidFill>
              </c:spPr>
            </c:marker>
            <c:bubble3D val="0"/>
          </c:dPt>
          <c:dPt>
            <c:idx val="33"/>
            <c:marker>
              <c:symbol val="triangle"/>
              <c:size val="12"/>
              <c:spPr>
                <a:solidFill>
                  <a:srgbClr val="4F81BD"/>
                </a:solidFill>
              </c:spPr>
            </c:marker>
            <c:bubble3D val="0"/>
          </c:dPt>
          <c:dPt>
            <c:idx val="39"/>
            <c:marker>
              <c:symbol val="triangle"/>
              <c:size val="12"/>
              <c:spPr>
                <a:solidFill>
                  <a:srgbClr val="4F81BD"/>
                </a:solidFill>
              </c:spPr>
            </c:marker>
            <c:bubble3D val="0"/>
          </c:dPt>
          <c:dPt>
            <c:idx val="45"/>
            <c:marker>
              <c:symbol val="triangle"/>
              <c:size val="12"/>
              <c:spPr>
                <a:solidFill>
                  <a:srgbClr val="4F81BD"/>
                </a:solidFill>
              </c:spPr>
            </c:marker>
            <c:bubble3D val="0"/>
          </c:dPt>
          <c:dPt>
            <c:idx val="51"/>
            <c:marker>
              <c:symbol val="triangle"/>
              <c:size val="12"/>
              <c:spPr>
                <a:solidFill>
                  <a:srgbClr val="4F81BD"/>
                </a:solidFill>
              </c:spPr>
            </c:marker>
            <c:bubble3D val="0"/>
          </c:dPt>
          <c:dPt>
            <c:idx val="57"/>
            <c:marker>
              <c:symbol val="triangle"/>
              <c:size val="12"/>
              <c:spPr>
                <a:solidFill>
                  <a:srgbClr val="4F81BD"/>
                </a:solidFill>
              </c:spPr>
            </c:marker>
            <c:bubble3D val="0"/>
          </c:dPt>
          <c:dPt>
            <c:idx val="63"/>
            <c:marker>
              <c:symbol val="triangle"/>
              <c:size val="12"/>
              <c:spPr>
                <a:solidFill>
                  <a:srgbClr val="4F81BD"/>
                </a:solidFill>
              </c:spPr>
            </c:marker>
            <c:bubble3D val="0"/>
          </c:dPt>
          <c:dPt>
            <c:idx val="69"/>
            <c:marker>
              <c:symbol val="triangle"/>
              <c:size val="12"/>
              <c:spPr>
                <a:solidFill>
                  <a:srgbClr val="4F81BD"/>
                </a:solidFill>
              </c:spPr>
            </c:marker>
            <c:bubble3D val="0"/>
          </c:dPt>
          <c:dPt>
            <c:idx val="75"/>
            <c:marker>
              <c:symbol val="triangle"/>
              <c:size val="12"/>
              <c:spPr>
                <a:solidFill>
                  <a:srgbClr val="4F81BD"/>
                </a:solidFill>
              </c:spPr>
            </c:marker>
            <c:bubble3D val="0"/>
          </c:dPt>
          <c:dPt>
            <c:idx val="81"/>
            <c:marker>
              <c:symbol val="triangle"/>
              <c:size val="12"/>
              <c:spPr>
                <a:solidFill>
                  <a:srgbClr val="4F81BD"/>
                </a:solidFill>
              </c:spPr>
            </c:marker>
            <c:bubble3D val="0"/>
          </c:dPt>
          <c:dPt>
            <c:idx val="87"/>
            <c:marker>
              <c:symbol val="triangle"/>
              <c:size val="12"/>
              <c:spPr>
                <a:solidFill>
                  <a:srgbClr val="4F81BD"/>
                </a:solidFill>
              </c:spPr>
            </c:marker>
            <c:bubble3D val="0"/>
          </c:dPt>
          <c:dPt>
            <c:idx val="93"/>
            <c:marker>
              <c:symbol val="triangle"/>
              <c:size val="12"/>
              <c:spPr>
                <a:solidFill>
                  <a:srgbClr val="4F81BD"/>
                </a:solidFill>
              </c:spPr>
            </c:marker>
            <c:bubble3D val="0"/>
          </c:dPt>
          <c:dPt>
            <c:idx val="99"/>
            <c:marker>
              <c:symbol val="triangle"/>
              <c:size val="12"/>
              <c:spPr>
                <a:solidFill>
                  <a:schemeClr val="accent1"/>
                </a:solidFill>
              </c:spPr>
            </c:marker>
            <c:bubble3D val="0"/>
          </c:dPt>
          <c:dPt>
            <c:idx val="105"/>
            <c:marker>
              <c:symbol val="triangle"/>
              <c:size val="12"/>
              <c:spPr>
                <a:solidFill>
                  <a:schemeClr val="accent1"/>
                </a:solidFill>
              </c:spPr>
            </c:marker>
            <c:bubble3D val="0"/>
          </c:dPt>
          <c:xVal>
            <c:numRef>
              <c:f>Sheet3!$A$1:$A$108</c:f>
              <c:numCache>
                <c:formatCode>General</c:formatCode>
                <c:ptCount val="108"/>
                <c:pt idx="0">
                  <c:v>0.871941900000002</c:v>
                </c:pt>
                <c:pt idx="1">
                  <c:v>0.842221000000001</c:v>
                </c:pt>
                <c:pt idx="2">
                  <c:v>0.897674000000002</c:v>
                </c:pt>
                <c:pt idx="3">
                  <c:v>0.8715</c:v>
                </c:pt>
                <c:pt idx="4">
                  <c:v>0.8394</c:v>
                </c:pt>
                <c:pt idx="5">
                  <c:v>0.899900000000001</c:v>
                </c:pt>
                <c:pt idx="6">
                  <c:v>0.871941900000002</c:v>
                </c:pt>
                <c:pt idx="7">
                  <c:v>0.717000000000001</c:v>
                </c:pt>
                <c:pt idx="8">
                  <c:v>0.9565</c:v>
                </c:pt>
                <c:pt idx="9">
                  <c:v>0.8715</c:v>
                </c:pt>
                <c:pt idx="10">
                  <c:v>0.7224</c:v>
                </c:pt>
                <c:pt idx="11">
                  <c:v>0.9523</c:v>
                </c:pt>
                <c:pt idx="12">
                  <c:v>0.93</c:v>
                </c:pt>
                <c:pt idx="13">
                  <c:v>0.91</c:v>
                </c:pt>
                <c:pt idx="14">
                  <c:v>0.940000000000001</c:v>
                </c:pt>
                <c:pt idx="15">
                  <c:v>0.927800000000001</c:v>
                </c:pt>
                <c:pt idx="16">
                  <c:v>0.913</c:v>
                </c:pt>
                <c:pt idx="17">
                  <c:v>0.9415</c:v>
                </c:pt>
                <c:pt idx="18">
                  <c:v>0.92</c:v>
                </c:pt>
                <c:pt idx="19">
                  <c:v>0.890000000000001</c:v>
                </c:pt>
                <c:pt idx="20">
                  <c:v>0.940000000000001</c:v>
                </c:pt>
                <c:pt idx="21">
                  <c:v>0.915700000000001</c:v>
                </c:pt>
                <c:pt idx="22">
                  <c:v>0.891100000000001</c:v>
                </c:pt>
                <c:pt idx="23">
                  <c:v>0.9374</c:v>
                </c:pt>
                <c:pt idx="24">
                  <c:v>0.92</c:v>
                </c:pt>
                <c:pt idx="25">
                  <c:v>0.91</c:v>
                </c:pt>
                <c:pt idx="26">
                  <c:v>0.93</c:v>
                </c:pt>
                <c:pt idx="27">
                  <c:v>0.9189</c:v>
                </c:pt>
                <c:pt idx="28">
                  <c:v>0.9064</c:v>
                </c:pt>
                <c:pt idx="29">
                  <c:v>0.9304</c:v>
                </c:pt>
                <c:pt idx="30">
                  <c:v>0.91</c:v>
                </c:pt>
                <c:pt idx="31">
                  <c:v>0.850000000000001</c:v>
                </c:pt>
                <c:pt idx="32">
                  <c:v>0.950000000000001</c:v>
                </c:pt>
                <c:pt idx="33">
                  <c:v>0.9001</c:v>
                </c:pt>
                <c:pt idx="34">
                  <c:v>0.851000000000001</c:v>
                </c:pt>
                <c:pt idx="35">
                  <c:v>0.939900000000001</c:v>
                </c:pt>
                <c:pt idx="36">
                  <c:v>0.9</c:v>
                </c:pt>
                <c:pt idx="37">
                  <c:v>0.870000000000001</c:v>
                </c:pt>
                <c:pt idx="38">
                  <c:v>0.93</c:v>
                </c:pt>
                <c:pt idx="39">
                  <c:v>0.896300000000001</c:v>
                </c:pt>
                <c:pt idx="40">
                  <c:v>0.863100000000001</c:v>
                </c:pt>
                <c:pt idx="41">
                  <c:v>0.9241</c:v>
                </c:pt>
                <c:pt idx="42">
                  <c:v>0.9</c:v>
                </c:pt>
                <c:pt idx="43">
                  <c:v>0.870000000000001</c:v>
                </c:pt>
                <c:pt idx="44">
                  <c:v>0.92</c:v>
                </c:pt>
                <c:pt idx="45">
                  <c:v>0.898000000000001</c:v>
                </c:pt>
                <c:pt idx="46">
                  <c:v>0.8735</c:v>
                </c:pt>
                <c:pt idx="47">
                  <c:v>0.9195</c:v>
                </c:pt>
                <c:pt idx="48">
                  <c:v>0.880000000000001</c:v>
                </c:pt>
                <c:pt idx="49">
                  <c:v>0.850000000000001</c:v>
                </c:pt>
                <c:pt idx="50">
                  <c:v>0.91</c:v>
                </c:pt>
                <c:pt idx="51">
                  <c:v>0.878900000000001</c:v>
                </c:pt>
                <c:pt idx="52">
                  <c:v>0.849700000000001</c:v>
                </c:pt>
                <c:pt idx="53">
                  <c:v>0.9053</c:v>
                </c:pt>
                <c:pt idx="54">
                  <c:v>0.880000000000001</c:v>
                </c:pt>
                <c:pt idx="55">
                  <c:v>0.820000000000001</c:v>
                </c:pt>
                <c:pt idx="56">
                  <c:v>0.92</c:v>
                </c:pt>
                <c:pt idx="57">
                  <c:v>0.877300000000001</c:v>
                </c:pt>
                <c:pt idx="58">
                  <c:v>0.8291</c:v>
                </c:pt>
                <c:pt idx="59">
                  <c:v>0.9176</c:v>
                </c:pt>
                <c:pt idx="60">
                  <c:v>0.880000000000001</c:v>
                </c:pt>
                <c:pt idx="61">
                  <c:v>0.820000000000001</c:v>
                </c:pt>
                <c:pt idx="62">
                  <c:v>0.92</c:v>
                </c:pt>
                <c:pt idx="63">
                  <c:v>0.876800000000002</c:v>
                </c:pt>
                <c:pt idx="64">
                  <c:v>0.827000000000001</c:v>
                </c:pt>
                <c:pt idx="65">
                  <c:v>0.9186</c:v>
                </c:pt>
                <c:pt idx="66">
                  <c:v>0.870000000000001</c:v>
                </c:pt>
                <c:pt idx="67">
                  <c:v>0.81</c:v>
                </c:pt>
                <c:pt idx="68">
                  <c:v>0.92</c:v>
                </c:pt>
                <c:pt idx="69">
                  <c:v>0.869100000000001</c:v>
                </c:pt>
                <c:pt idx="70">
                  <c:v>0.8174</c:v>
                </c:pt>
                <c:pt idx="71">
                  <c:v>0.9128</c:v>
                </c:pt>
                <c:pt idx="72">
                  <c:v>0.870000000000001</c:v>
                </c:pt>
                <c:pt idx="73">
                  <c:v>0.81</c:v>
                </c:pt>
                <c:pt idx="74">
                  <c:v>0.92</c:v>
                </c:pt>
                <c:pt idx="75">
                  <c:v>0.868900000000001</c:v>
                </c:pt>
                <c:pt idx="76">
                  <c:v>0.8172</c:v>
                </c:pt>
                <c:pt idx="77">
                  <c:v>0.9113</c:v>
                </c:pt>
                <c:pt idx="78">
                  <c:v>0.860000000000001</c:v>
                </c:pt>
                <c:pt idx="79">
                  <c:v>0.820000000000001</c:v>
                </c:pt>
                <c:pt idx="80">
                  <c:v>0.9</c:v>
                </c:pt>
                <c:pt idx="81">
                  <c:v>0.861000000000001</c:v>
                </c:pt>
                <c:pt idx="82">
                  <c:v>0.820700000000001</c:v>
                </c:pt>
                <c:pt idx="83">
                  <c:v>0.896500000000001</c:v>
                </c:pt>
                <c:pt idx="84">
                  <c:v>0.850000000000001</c:v>
                </c:pt>
                <c:pt idx="85">
                  <c:v>0.8</c:v>
                </c:pt>
                <c:pt idx="86">
                  <c:v>0.890000000000001</c:v>
                </c:pt>
                <c:pt idx="87">
                  <c:v>0.852000000000001</c:v>
                </c:pt>
                <c:pt idx="88">
                  <c:v>0.8094</c:v>
                </c:pt>
                <c:pt idx="89">
                  <c:v>0.889100000000001</c:v>
                </c:pt>
                <c:pt idx="90">
                  <c:v>0.79</c:v>
                </c:pt>
                <c:pt idx="91">
                  <c:v>0.710000000000001</c:v>
                </c:pt>
                <c:pt idx="92">
                  <c:v>0.850000000000001</c:v>
                </c:pt>
                <c:pt idx="93">
                  <c:v>0.8066</c:v>
                </c:pt>
                <c:pt idx="94">
                  <c:v>0.737700000000002</c:v>
                </c:pt>
                <c:pt idx="95">
                  <c:v>0.864200000000001</c:v>
                </c:pt>
                <c:pt idx="96">
                  <c:v>0.77</c:v>
                </c:pt>
                <c:pt idx="97">
                  <c:v>0.720000000000001</c:v>
                </c:pt>
                <c:pt idx="98">
                  <c:v>0.81</c:v>
                </c:pt>
                <c:pt idx="99">
                  <c:v>0.7794</c:v>
                </c:pt>
                <c:pt idx="100">
                  <c:v>0.7335</c:v>
                </c:pt>
                <c:pt idx="101">
                  <c:v>0.821</c:v>
                </c:pt>
                <c:pt idx="102">
                  <c:v>0.640000000000001</c:v>
                </c:pt>
                <c:pt idx="103">
                  <c:v>0.51</c:v>
                </c:pt>
                <c:pt idx="104">
                  <c:v>0.750000000000001</c:v>
                </c:pt>
                <c:pt idx="105">
                  <c:v>0.7093</c:v>
                </c:pt>
                <c:pt idx="106">
                  <c:v>0.599900000000001</c:v>
                </c:pt>
                <c:pt idx="107">
                  <c:v>0.7992</c:v>
                </c:pt>
              </c:numCache>
            </c:numRef>
          </c:xVal>
          <c:yVal>
            <c:numRef>
              <c:f>Sheet3!$C$1:$C$108</c:f>
              <c:numCache>
                <c:formatCode>General</c:formatCode>
                <c:ptCount val="108"/>
                <c:pt idx="0">
                  <c:v>1.0</c:v>
                </c:pt>
                <c:pt idx="3">
                  <c:v>2.0</c:v>
                </c:pt>
                <c:pt idx="6">
                  <c:v>3.0</c:v>
                </c:pt>
                <c:pt idx="9">
                  <c:v>4.0</c:v>
                </c:pt>
                <c:pt idx="12">
                  <c:v>5.0</c:v>
                </c:pt>
                <c:pt idx="15">
                  <c:v>6.0</c:v>
                </c:pt>
                <c:pt idx="18">
                  <c:v>7.0</c:v>
                </c:pt>
                <c:pt idx="21">
                  <c:v>8.0</c:v>
                </c:pt>
                <c:pt idx="24">
                  <c:v>9.0</c:v>
                </c:pt>
                <c:pt idx="27">
                  <c:v>10.0</c:v>
                </c:pt>
                <c:pt idx="30">
                  <c:v>11.0</c:v>
                </c:pt>
                <c:pt idx="33">
                  <c:v>12.0</c:v>
                </c:pt>
                <c:pt idx="36">
                  <c:v>13.0</c:v>
                </c:pt>
                <c:pt idx="39">
                  <c:v>14.0</c:v>
                </c:pt>
                <c:pt idx="42">
                  <c:v>15.0</c:v>
                </c:pt>
                <c:pt idx="45">
                  <c:v>16.0</c:v>
                </c:pt>
                <c:pt idx="48">
                  <c:v>17.0</c:v>
                </c:pt>
                <c:pt idx="51">
                  <c:v>18.0</c:v>
                </c:pt>
                <c:pt idx="54">
                  <c:v>19.0</c:v>
                </c:pt>
                <c:pt idx="57">
                  <c:v>20.0</c:v>
                </c:pt>
                <c:pt idx="60">
                  <c:v>21.0</c:v>
                </c:pt>
                <c:pt idx="63">
                  <c:v>22.0</c:v>
                </c:pt>
                <c:pt idx="66">
                  <c:v>23.0</c:v>
                </c:pt>
                <c:pt idx="69">
                  <c:v>24.0</c:v>
                </c:pt>
                <c:pt idx="72">
                  <c:v>25.0</c:v>
                </c:pt>
                <c:pt idx="75">
                  <c:v>26.0</c:v>
                </c:pt>
                <c:pt idx="78">
                  <c:v>27.0</c:v>
                </c:pt>
                <c:pt idx="81">
                  <c:v>28.0</c:v>
                </c:pt>
                <c:pt idx="84">
                  <c:v>29.0</c:v>
                </c:pt>
                <c:pt idx="87">
                  <c:v>30.0</c:v>
                </c:pt>
                <c:pt idx="90">
                  <c:v>31.0</c:v>
                </c:pt>
                <c:pt idx="93">
                  <c:v>32.0</c:v>
                </c:pt>
                <c:pt idx="96">
                  <c:v>33.0</c:v>
                </c:pt>
                <c:pt idx="99">
                  <c:v>34.0</c:v>
                </c:pt>
                <c:pt idx="102">
                  <c:v>35.0</c:v>
                </c:pt>
                <c:pt idx="105">
                  <c:v>36.0</c:v>
                </c:pt>
              </c:numCache>
            </c:numRef>
          </c:yVal>
          <c:smooth val="0"/>
        </c:ser>
        <c:dLbls>
          <c:showLegendKey val="0"/>
          <c:showVal val="0"/>
          <c:showCatName val="0"/>
          <c:showSerName val="0"/>
          <c:showPercent val="0"/>
          <c:showBubbleSize val="0"/>
        </c:dLbls>
        <c:axId val="2127654184"/>
        <c:axId val="2127629736"/>
      </c:scatterChart>
      <c:valAx>
        <c:axId val="2127654184"/>
        <c:scaling>
          <c:orientation val="minMax"/>
          <c:min val="0.5"/>
        </c:scaling>
        <c:delete val="0"/>
        <c:axPos val="b"/>
        <c:majorGridlines/>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2127629736"/>
        <c:crosses val="autoZero"/>
        <c:crossBetween val="midCat"/>
      </c:valAx>
      <c:valAx>
        <c:axId val="2127629736"/>
        <c:scaling>
          <c:orientation val="minMax"/>
        </c:scaling>
        <c:delete val="1"/>
        <c:axPos val="l"/>
        <c:numFmt formatCode="General" sourceLinked="1"/>
        <c:majorTickMark val="out"/>
        <c:minorTickMark val="none"/>
        <c:tickLblPos val="none"/>
        <c:crossAx val="2127654184"/>
        <c:crosses val="autoZero"/>
        <c:crossBetween val="midCat"/>
      </c:valAx>
      <c:spPr>
        <a:noFill/>
        <a:ln w="25400">
          <a:noFill/>
        </a:ln>
      </c:spPr>
    </c:plotArea>
    <c:plotVisOnly val="1"/>
    <c:dispBlanksAs val="gap"/>
    <c:showDLblsOverMax val="0"/>
  </c:chart>
  <c:txPr>
    <a:bodyPr/>
    <a:lstStyle/>
    <a:p>
      <a:pPr>
        <a:defRPr sz="1200" baseline="0"/>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4.wmf"/><Relationship Id="rId2" Type="http://schemas.openxmlformats.org/officeDocument/2006/relationships/image" Target="../media/image45.wmf"/><Relationship Id="rId3" Type="http://schemas.openxmlformats.org/officeDocument/2006/relationships/image" Target="../media/image46.wmf"/></Relationships>
</file>

<file path=ppt/drawings/drawing1.xml><?xml version="1.0" encoding="utf-8"?>
<c:userShapes xmlns:c="http://schemas.openxmlformats.org/drawingml/2006/chart">
  <cdr:relSizeAnchor xmlns:cdr="http://schemas.openxmlformats.org/drawingml/2006/chartDrawing">
    <cdr:from>
      <cdr:x>0.74194</cdr:x>
      <cdr:y>0.29412</cdr:y>
    </cdr:from>
    <cdr:to>
      <cdr:x>0.93548</cdr:x>
      <cdr:y>0.43529</cdr:y>
    </cdr:to>
    <cdr:sp macro="" textlink="">
      <cdr:nvSpPr>
        <cdr:cNvPr id="2" name="TextBox 1"/>
        <cdr:cNvSpPr txBox="1"/>
      </cdr:nvSpPr>
      <cdr:spPr>
        <a:xfrm xmlns:a="http://schemas.openxmlformats.org/drawingml/2006/main">
          <a:off x="3505200" y="19050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smtClean="0"/>
            <a:t>Favors</a:t>
          </a:r>
        </a:p>
        <a:p xmlns:a="http://schemas.openxmlformats.org/drawingml/2006/main">
          <a:r>
            <a:rPr lang="en-US" sz="1800" dirty="0" smtClean="0"/>
            <a:t> Web</a:t>
          </a:r>
          <a:endParaRPr lang="en-US" sz="1800" dirty="0"/>
        </a:p>
      </cdr:txBody>
    </cdr:sp>
  </cdr:relSizeAnchor>
  <cdr:relSizeAnchor xmlns:cdr="http://schemas.openxmlformats.org/drawingml/2006/chartDrawing">
    <cdr:from>
      <cdr:x>0.08065</cdr:x>
      <cdr:y>0.29412</cdr:y>
    </cdr:from>
    <cdr:to>
      <cdr:x>0.27419</cdr:x>
      <cdr:y>0.43529</cdr:y>
    </cdr:to>
    <cdr:sp macro="" textlink="">
      <cdr:nvSpPr>
        <cdr:cNvPr id="3" name="TextBox 2"/>
        <cdr:cNvSpPr txBox="1"/>
      </cdr:nvSpPr>
      <cdr:spPr>
        <a:xfrm xmlns:a="http://schemas.openxmlformats.org/drawingml/2006/main">
          <a:off x="381000" y="19050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smtClean="0"/>
            <a:t>Favors </a:t>
          </a:r>
        </a:p>
        <a:p xmlns:a="http://schemas.openxmlformats.org/drawingml/2006/main">
          <a:r>
            <a:rPr lang="en-US" sz="1800" dirty="0" smtClean="0"/>
            <a:t>Alternate</a:t>
          </a:r>
          <a:endParaRPr lang="en-US" sz="1800"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0.0363</cdr:y>
    </cdr:from>
    <cdr:to>
      <cdr:x>0</cdr:x>
      <cdr:y>0.0363</cdr:y>
    </cdr:to>
    <cdr:sp macro="" textlink="">
      <cdr:nvSpPr>
        <cdr:cNvPr id="3" name="Straight Connector 2"/>
        <cdr:cNvSpPr/>
      </cdr:nvSpPr>
      <cdr:spPr>
        <a:xfrm xmlns:a="http://schemas.openxmlformats.org/drawingml/2006/main" flipV="1">
          <a:off x="-1847850" y="209550"/>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cdr:x>
      <cdr:y>0.0363</cdr:y>
    </cdr:from>
    <cdr:to>
      <cdr:x>0</cdr:x>
      <cdr:y>0.0363</cdr:y>
    </cdr:to>
    <cdr:sp macro="" textlink="">
      <cdr:nvSpPr>
        <cdr:cNvPr id="5" name="Straight Connector 4"/>
        <cdr:cNvSpPr/>
      </cdr:nvSpPr>
      <cdr:spPr>
        <a:xfrm xmlns:a="http://schemas.openxmlformats.org/drawingml/2006/main" flipH="1" flipV="1">
          <a:off x="-1847850" y="209550"/>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cdr:x>
      <cdr:y>0.0363</cdr:y>
    </cdr:from>
    <cdr:to>
      <cdr:x>0</cdr:x>
      <cdr:y>0.0363</cdr:y>
    </cdr:to>
    <cdr:sp macro="" textlink="">
      <cdr:nvSpPr>
        <cdr:cNvPr id="7" name="Straight Connector 6"/>
        <cdr:cNvSpPr/>
      </cdr:nvSpPr>
      <cdr:spPr>
        <a:xfrm xmlns:a="http://schemas.openxmlformats.org/drawingml/2006/main" flipV="1">
          <a:off x="-1847850" y="209550"/>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cdr:x>
      <cdr:y>0.0363</cdr:y>
    </cdr:from>
    <cdr:to>
      <cdr:x>0</cdr:x>
      <cdr:y>0.0363</cdr:y>
    </cdr:to>
    <cdr:sp macro="" textlink="">
      <cdr:nvSpPr>
        <cdr:cNvPr id="9" name="Straight Connector 8"/>
        <cdr:cNvSpPr/>
      </cdr:nvSpPr>
      <cdr:spPr>
        <a:xfrm xmlns:a="http://schemas.openxmlformats.org/drawingml/2006/main" flipV="1">
          <a:off x="-1847850" y="209550"/>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0.72727</cdr:x>
      <cdr:y>0.07921</cdr:y>
    </cdr:from>
    <cdr:to>
      <cdr:x>0.73007</cdr:x>
      <cdr:y>0.93729</cdr:y>
    </cdr:to>
    <cdr:sp macro="" textlink="">
      <cdr:nvSpPr>
        <cdr:cNvPr id="11" name="Straight Connector 10"/>
        <cdr:cNvSpPr/>
      </cdr:nvSpPr>
      <cdr:spPr>
        <a:xfrm xmlns:a="http://schemas.openxmlformats.org/drawingml/2006/main" flipH="1" flipV="1">
          <a:off x="3962399" y="457200"/>
          <a:ext cx="15257" cy="4952978"/>
        </a:xfrm>
        <a:prstGeom xmlns:a="http://schemas.openxmlformats.org/drawingml/2006/main" prst="line">
          <a:avLst/>
        </a:prstGeom>
        <a:ln xmlns:a="http://schemas.openxmlformats.org/drawingml/2006/main">
          <a:solidFill>
            <a:srgbClr val="00B05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1F11AF4E-2A85-4749-A8B1-58D822A878C7}" type="datetimeFigureOut">
              <a:rPr lang="en-US" smtClean="0"/>
              <a:pPr/>
              <a:t>6/9/15</a:t>
            </a:fld>
            <a:endParaRPr lang="en-US" dirty="0"/>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dirty="0"/>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296AAA5-BA1E-4CC6-8EDD-5F883A450FD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1F11AF4E-2A85-4749-A8B1-58D822A878C7}" type="datetimeFigureOut">
              <a:rPr lang="en-US" smtClean="0"/>
              <a:pPr/>
              <a:t>6/9/15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96AAA5-BA1E-4CC6-8EDD-5F883A450FDB}" type="slidenum">
              <a:rPr lang="en-US" smtClean="0"/>
              <a:pPr/>
              <a:t>‹#›</a:t>
            </a:fld>
            <a:endParaRPr lang="en-US"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F11AF4E-2A85-4749-A8B1-58D822A878C7}" type="datetimeFigureOut">
              <a:rPr lang="en-US" smtClean="0"/>
              <a:pPr/>
              <a:t>6/9/15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96AAA5-BA1E-4CC6-8EDD-5F883A450FDB}" type="slidenum">
              <a:rPr lang="en-US" smtClean="0"/>
              <a:pPr/>
              <a:t>‹#›</a:t>
            </a:fld>
            <a:endParaRPr lang="en-US" dirty="0"/>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F11AF4E-2A85-4749-A8B1-58D822A878C7}" type="datetimeFigureOut">
              <a:rPr lang="en-US" smtClean="0"/>
              <a:pPr/>
              <a:t>6/9/15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96AAA5-BA1E-4CC6-8EDD-5F883A450FDB}"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11AF4E-2A85-4749-A8B1-58D822A878C7}" type="datetimeFigureOut">
              <a:rPr lang="en-US" smtClean="0"/>
              <a:pPr/>
              <a:t>6/9/15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96AAA5-BA1E-4CC6-8EDD-5F883A450FDB}"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11AF4E-2A85-4749-A8B1-58D822A878C7}" type="datetimeFigureOut">
              <a:rPr lang="en-US" smtClean="0"/>
              <a:pPr/>
              <a:t>6/9/15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96AAA5-BA1E-4CC6-8EDD-5F883A450FDB}"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11AF4E-2A85-4749-A8B1-58D822A878C7}" type="datetimeFigureOut">
              <a:rPr lang="en-US" smtClean="0"/>
              <a:pPr/>
              <a:t>6/9/15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96AAA5-BA1E-4CC6-8EDD-5F883A450FDB}" type="slidenum">
              <a:rPr lang="en-US" smtClean="0"/>
              <a:pPr/>
              <a:t>‹#›</a:t>
            </a:fld>
            <a:endParaRPr lang="en-US" dirty="0"/>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11AF4E-2A85-4749-A8B1-58D822A878C7}" type="datetimeFigureOut">
              <a:rPr lang="en-US" smtClean="0"/>
              <a:pPr/>
              <a:t>6/9/15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96AAA5-BA1E-4CC6-8EDD-5F883A450FDB}"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11AF4E-2A85-4749-A8B1-58D822A878C7}" type="datetimeFigureOut">
              <a:rPr lang="en-US" smtClean="0"/>
              <a:pPr/>
              <a:t>6/9/15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96AAA5-BA1E-4CC6-8EDD-5F883A450FDB}" type="slidenum">
              <a:rPr lang="en-US" smtClean="0"/>
              <a:pPr/>
              <a:t>‹#›</a:t>
            </a:fld>
            <a:endParaRPr lang="en-US" dirty="0"/>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11AF4E-2A85-4749-A8B1-58D822A878C7}" type="datetimeFigureOut">
              <a:rPr lang="en-US" smtClean="0"/>
              <a:pPr/>
              <a:t>6/9/15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96AAA5-BA1E-4CC6-8EDD-5F883A450FDB}"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F11AF4E-2A85-4749-A8B1-58D822A878C7}" type="datetimeFigureOut">
              <a:rPr lang="en-US" smtClean="0"/>
              <a:pPr/>
              <a:t>6/9/15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96AAA5-BA1E-4CC6-8EDD-5F883A450FD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F11AF4E-2A85-4749-A8B1-58D822A878C7}" type="datetimeFigureOut">
              <a:rPr lang="en-US" smtClean="0"/>
              <a:pPr/>
              <a:t>6/9/15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96AAA5-BA1E-4CC6-8EDD-5F883A450FD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F11AF4E-2A85-4749-A8B1-58D822A878C7}" type="datetimeFigureOut">
              <a:rPr lang="en-US" smtClean="0"/>
              <a:pPr/>
              <a:t>6/9/15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96AAA5-BA1E-4CC6-8EDD-5F883A450FD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1F11AF4E-2A85-4749-A8B1-58D822A878C7}" type="datetimeFigureOut">
              <a:rPr lang="en-US" smtClean="0"/>
              <a:pPr/>
              <a:t>6/9/15</a:t>
            </a:fld>
            <a:endParaRPr lang="en-US" dirty="0"/>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296AAA5-BA1E-4CC6-8EDD-5F883A450FD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1F11AF4E-2A85-4749-A8B1-58D822A878C7}" type="datetimeFigureOut">
              <a:rPr lang="en-US" smtClean="0"/>
              <a:pPr/>
              <a:t>6/9/15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96AAA5-BA1E-4CC6-8EDD-5F883A450FD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11AF4E-2A85-4749-A8B1-58D822A878C7}" type="datetimeFigureOut">
              <a:rPr lang="en-US" smtClean="0"/>
              <a:pPr/>
              <a:t>6/9/15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96AAA5-BA1E-4CC6-8EDD-5F883A450FD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11AF4E-2A85-4749-A8B1-58D822A878C7}" type="datetimeFigureOut">
              <a:rPr lang="en-US" smtClean="0"/>
              <a:pPr/>
              <a:t>6/9/15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96AAA5-BA1E-4CC6-8EDD-5F883A450FD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F11AF4E-2A85-4749-A8B1-58D822A878C7}" type="datetimeFigureOut">
              <a:rPr lang="en-US" smtClean="0"/>
              <a:pPr/>
              <a:t>6/9/15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96AAA5-BA1E-4CC6-8EDD-5F883A450FD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1F11AF4E-2A85-4749-A8B1-58D822A878C7}" type="datetimeFigureOut">
              <a:rPr lang="en-US" smtClean="0"/>
              <a:pPr/>
              <a:t>6/9/15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96AAA5-BA1E-4CC6-8EDD-5F883A450FDB}" type="slidenum">
              <a:rPr lang="en-US" smtClean="0"/>
              <a:pPr/>
              <a:t>‹#›</a:t>
            </a:fld>
            <a:endParaRPr lang="en-US" dirty="0"/>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F11AF4E-2A85-4749-A8B1-58D822A878C7}" type="datetimeFigureOut">
              <a:rPr lang="en-US" smtClean="0"/>
              <a:pPr/>
              <a:t>6/9/15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96AAA5-BA1E-4CC6-8EDD-5F883A450FDB}" type="slidenum">
              <a:rPr lang="en-US" smtClean="0"/>
              <a:pPr/>
              <a:t>‹#›</a:t>
            </a:fld>
            <a:endParaRPr lang="en-US" dirty="0"/>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1F11AF4E-2A85-4749-A8B1-58D822A878C7}" type="datetimeFigureOut">
              <a:rPr lang="en-US" smtClean="0"/>
              <a:pPr/>
              <a:t>6/9/15</a:t>
            </a:fld>
            <a:endParaRPr lang="en-US" dirty="0"/>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dirty="0"/>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296AAA5-BA1E-4CC6-8EDD-5F883A450FD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emf"/><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7.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emf"/><Relationship Id="rId3"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image" Target="../media/image36.emf"/></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image" Target="../media/image39.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2.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3.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gi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44.wmf"/><Relationship Id="rId5" Type="http://schemas.openxmlformats.org/officeDocument/2006/relationships/oleObject" Target="../embeddings/oleObject2.bin"/><Relationship Id="rId6" Type="http://schemas.openxmlformats.org/officeDocument/2006/relationships/image" Target="../media/image45.wmf"/><Relationship Id="rId7" Type="http://schemas.openxmlformats.org/officeDocument/2006/relationships/oleObject" Target="../embeddings/oleObject3.bin"/><Relationship Id="rId8" Type="http://schemas.openxmlformats.org/officeDocument/2006/relationships/image" Target="../media/image46.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Meta-Analysis Graphs</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3613" cy="868362"/>
          </a:xfrm>
        </p:spPr>
        <p:txBody>
          <a:bodyPr/>
          <a:lstStyle/>
          <a:p>
            <a:r>
              <a:rPr lang="en-US" dirty="0" smtClean="0"/>
              <a:t>R Funnel Plot</a:t>
            </a:r>
            <a:endParaRPr lang="en-US" dirty="0"/>
          </a:p>
        </p:txBody>
      </p:sp>
      <p:pic>
        <p:nvPicPr>
          <p:cNvPr id="3" name="Picture 2"/>
          <p:cNvPicPr>
            <a:picLocks noChangeAspect="1"/>
          </p:cNvPicPr>
          <p:nvPr/>
        </p:nvPicPr>
        <p:blipFill>
          <a:blip r:embed="rId2"/>
          <a:stretch>
            <a:fillRect/>
          </a:stretch>
        </p:blipFill>
        <p:spPr>
          <a:xfrm>
            <a:off x="1219200" y="609600"/>
            <a:ext cx="6477000" cy="6477000"/>
          </a:xfrm>
          <a:prstGeom prst="rect">
            <a:avLst/>
          </a:prstGeom>
        </p:spPr>
      </p:pic>
      <p:pic>
        <p:nvPicPr>
          <p:cNvPr id="4" name="Picture 3" descr="Screen Shot 2015-02-05 at 7.46.1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838200"/>
            <a:ext cx="5270500" cy="431800"/>
          </a:xfrm>
          <a:prstGeom prst="rect">
            <a:avLst/>
          </a:prstGeom>
        </p:spPr>
      </p:pic>
      <p:sp>
        <p:nvSpPr>
          <p:cNvPr id="5" name="TextBox 4"/>
          <p:cNvSpPr txBox="1"/>
          <p:nvPr/>
        </p:nvSpPr>
        <p:spPr>
          <a:xfrm>
            <a:off x="5181600" y="1295400"/>
            <a:ext cx="3810000" cy="1754327"/>
          </a:xfrm>
          <a:prstGeom prst="rect">
            <a:avLst/>
          </a:prstGeom>
          <a:noFill/>
        </p:spPr>
        <p:txBody>
          <a:bodyPr wrap="square" rtlCol="0">
            <a:spAutoFit/>
          </a:bodyPr>
          <a:lstStyle/>
          <a:p>
            <a:r>
              <a:rPr lang="en-US" dirty="0" smtClean="0"/>
              <a:t>This plot shows a lot of heterogeneity.  It also shows asymmetry consistent with missing </a:t>
            </a:r>
            <a:r>
              <a:rPr lang="en-US" dirty="0" err="1" smtClean="0"/>
              <a:t>nonsignificant</a:t>
            </a:r>
            <a:r>
              <a:rPr lang="en-US" dirty="0" smtClean="0"/>
              <a:t> results (perhaps publication bias). But the mean is too high to worry about publication bias as the sole explanation.</a:t>
            </a:r>
            <a:endParaRPr lang="en-US" dirty="0"/>
          </a:p>
        </p:txBody>
      </p:sp>
      <p:sp>
        <p:nvSpPr>
          <p:cNvPr id="6" name="TextBox 5"/>
          <p:cNvSpPr txBox="1"/>
          <p:nvPr/>
        </p:nvSpPr>
        <p:spPr>
          <a:xfrm>
            <a:off x="2133600" y="1447800"/>
            <a:ext cx="1676400" cy="923330"/>
          </a:xfrm>
          <a:prstGeom prst="rect">
            <a:avLst/>
          </a:prstGeom>
          <a:noFill/>
        </p:spPr>
        <p:txBody>
          <a:bodyPr wrap="square" rtlCol="0">
            <a:spAutoFit/>
          </a:bodyPr>
          <a:lstStyle/>
          <a:p>
            <a:r>
              <a:rPr lang="en-US" dirty="0" smtClean="0"/>
              <a:t>LMX &amp; Affective Commitment</a:t>
            </a:r>
            <a:endParaRPr lang="en-US" dirty="0"/>
          </a:p>
        </p:txBody>
      </p:sp>
      <p:cxnSp>
        <p:nvCxnSpPr>
          <p:cNvPr id="8" name="Straight Connector 7"/>
          <p:cNvCxnSpPr/>
          <p:nvPr/>
        </p:nvCxnSpPr>
        <p:spPr>
          <a:xfrm flipH="1" flipV="1">
            <a:off x="2438400" y="3810000"/>
            <a:ext cx="838200" cy="2133600"/>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52400" y="4191000"/>
            <a:ext cx="1524000" cy="2031325"/>
          </a:xfrm>
          <a:prstGeom prst="rect">
            <a:avLst/>
          </a:prstGeom>
          <a:noFill/>
        </p:spPr>
        <p:txBody>
          <a:bodyPr wrap="square" rtlCol="0">
            <a:spAutoFit/>
          </a:bodyPr>
          <a:lstStyle/>
          <a:p>
            <a:r>
              <a:rPr lang="en-US" dirty="0" smtClean="0"/>
              <a:t>I added the brown line to mark the approximate place of a </a:t>
            </a:r>
            <a:r>
              <a:rPr lang="en-US" dirty="0" err="1" smtClean="0"/>
              <a:t>nonsignificant</a:t>
            </a:r>
            <a:r>
              <a:rPr lang="en-US" dirty="0" smtClean="0"/>
              <a:t> correlation</a:t>
            </a:r>
            <a:endParaRPr lang="en-US" dirty="0"/>
          </a:p>
        </p:txBody>
      </p:sp>
    </p:spTree>
    <p:extLst>
      <p:ext uri="{BB962C8B-B14F-4D97-AF65-F5344CB8AC3E}">
        <p14:creationId xmlns:p14="http://schemas.microsoft.com/office/powerpoint/2010/main" val="11863773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Exercise</a:t>
            </a:r>
            <a:endParaRPr lang="en-US" dirty="0"/>
          </a:p>
        </p:txBody>
      </p:sp>
      <p:sp>
        <p:nvSpPr>
          <p:cNvPr id="3" name="Content Placeholder 2"/>
          <p:cNvSpPr>
            <a:spLocks noGrp="1"/>
          </p:cNvSpPr>
          <p:nvPr>
            <p:ph idx="1"/>
          </p:nvPr>
        </p:nvSpPr>
        <p:spPr/>
        <p:txBody>
          <a:bodyPr>
            <a:normAutofit/>
          </a:bodyPr>
          <a:lstStyle/>
          <a:p>
            <a:r>
              <a:rPr lang="en-US" dirty="0" smtClean="0"/>
              <a:t>Open R, </a:t>
            </a:r>
            <a:r>
              <a:rPr lang="en-US" dirty="0" err="1" smtClean="0"/>
              <a:t>metafor</a:t>
            </a:r>
            <a:endParaRPr lang="en-US" dirty="0" smtClean="0"/>
          </a:p>
          <a:p>
            <a:r>
              <a:rPr lang="en-US" dirty="0" smtClean="0"/>
              <a:t>Download </a:t>
            </a:r>
            <a:r>
              <a:rPr lang="en-US" dirty="0" err="1" smtClean="0"/>
              <a:t>GenderMath.xlsx</a:t>
            </a:r>
            <a:r>
              <a:rPr lang="en-US" dirty="0" smtClean="0"/>
              <a:t> from website and import</a:t>
            </a:r>
          </a:p>
          <a:p>
            <a:pPr lvl="1"/>
            <a:r>
              <a:rPr lang="en-US" dirty="0" smtClean="0"/>
              <a:t>Difference between boys and girls in math achievement (positive </a:t>
            </a:r>
            <a:r>
              <a:rPr lang="en-US" i="1" dirty="0" smtClean="0"/>
              <a:t>d</a:t>
            </a:r>
            <a:r>
              <a:rPr lang="en-US" dirty="0" smtClean="0"/>
              <a:t> means boys’ mean is higher)</a:t>
            </a:r>
          </a:p>
          <a:p>
            <a:pPr lvl="1"/>
            <a:r>
              <a:rPr lang="en-US" dirty="0" smtClean="0"/>
              <a:t>Multiple countries and multiple moderators</a:t>
            </a:r>
          </a:p>
          <a:p>
            <a:r>
              <a:rPr lang="en-US" dirty="0" smtClean="0"/>
              <a:t>Compute a meta-analysis overall effect size (</a:t>
            </a:r>
            <a:r>
              <a:rPr lang="en-US" b="1" dirty="0" smtClean="0"/>
              <a:t>d1</a:t>
            </a:r>
            <a:r>
              <a:rPr lang="en-US" dirty="0" smtClean="0"/>
              <a:t> is standardized mean difference, </a:t>
            </a:r>
            <a:r>
              <a:rPr lang="en-US" b="1" dirty="0" smtClean="0"/>
              <a:t>v</a:t>
            </a:r>
            <a:r>
              <a:rPr lang="en-US" dirty="0" smtClean="0"/>
              <a:t> is variance of SMD)</a:t>
            </a:r>
          </a:p>
          <a:p>
            <a:r>
              <a:rPr lang="en-US" dirty="0" smtClean="0"/>
              <a:t>Create a funnel plot</a:t>
            </a:r>
          </a:p>
          <a:p>
            <a:endParaRPr lang="en-US" dirty="0"/>
          </a:p>
        </p:txBody>
      </p:sp>
    </p:spTree>
    <p:extLst>
      <p:ext uri="{BB962C8B-B14F-4D97-AF65-F5344CB8AC3E}">
        <p14:creationId xmlns:p14="http://schemas.microsoft.com/office/powerpoint/2010/main" val="20094244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Forest Plots</a:t>
            </a:r>
            <a:endParaRPr lang="en-US" dirty="0"/>
          </a:p>
        </p:txBody>
      </p:sp>
      <p:sp>
        <p:nvSpPr>
          <p:cNvPr id="3" name="Content Placeholder 2"/>
          <p:cNvSpPr>
            <a:spLocks noGrp="1"/>
          </p:cNvSpPr>
          <p:nvPr>
            <p:ph idx="1"/>
          </p:nvPr>
        </p:nvSpPr>
        <p:spPr/>
        <p:txBody>
          <a:bodyPr/>
          <a:lstStyle/>
          <a:p>
            <a:r>
              <a:rPr lang="en-US" dirty="0" smtClean="0"/>
              <a:t>General Types</a:t>
            </a:r>
          </a:p>
          <a:p>
            <a:pPr lvl="1"/>
            <a:r>
              <a:rPr lang="en-US" dirty="0" smtClean="0"/>
              <a:t>General - unsorted</a:t>
            </a:r>
          </a:p>
          <a:p>
            <a:pPr lvl="1"/>
            <a:r>
              <a:rPr lang="en-US" dirty="0" smtClean="0"/>
              <a:t>Sorted</a:t>
            </a:r>
          </a:p>
          <a:p>
            <a:pPr lvl="1"/>
            <a:r>
              <a:rPr lang="en-US" dirty="0" smtClean="0"/>
              <a:t>Moderators - subgroups</a:t>
            </a:r>
          </a:p>
          <a:p>
            <a:pPr lvl="1"/>
            <a:r>
              <a:rPr lang="en-US" dirty="0" err="1" smtClean="0"/>
              <a:t>Cumumlative</a:t>
            </a:r>
            <a:endParaRPr lang="en-US" dirty="0"/>
          </a:p>
        </p:txBody>
      </p:sp>
    </p:spTree>
    <p:extLst>
      <p:ext uri="{BB962C8B-B14F-4D97-AF65-F5344CB8AC3E}">
        <p14:creationId xmlns:p14="http://schemas.microsoft.com/office/powerpoint/2010/main" val="3650142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Forest Plots 1 – General Summary</a:t>
            </a:r>
            <a:endParaRPr lang="en-US" dirty="0"/>
          </a:p>
        </p:txBody>
      </p:sp>
      <p:pic>
        <p:nvPicPr>
          <p:cNvPr id="4" name="Picture 2" descr="GTLHandout_ForestPlot.gif"/>
          <p:cNvPicPr>
            <a:picLocks noGrp="1" noChangeAspect="1" noChangeArrowheads="1"/>
          </p:cNvPicPr>
          <p:nvPr>
            <p:ph idx="1"/>
          </p:nvPr>
        </p:nvPicPr>
        <p:blipFill>
          <a:blip r:embed="rId2" cstate="print"/>
          <a:srcRect/>
          <a:stretch>
            <a:fillRect/>
          </a:stretch>
        </p:blipFill>
        <p:spPr bwMode="auto">
          <a:xfrm>
            <a:off x="491728" y="1143000"/>
            <a:ext cx="8118872" cy="5412581"/>
          </a:xfrm>
          <a:prstGeom prst="rect">
            <a:avLst/>
          </a:prstGeom>
          <a:noFill/>
          <a:ln w="9525">
            <a:noFill/>
            <a:miter lim="800000"/>
            <a:headEnd/>
            <a:tailEnd/>
          </a:ln>
        </p:spPr>
      </p:pic>
      <p:sp>
        <p:nvSpPr>
          <p:cNvPr id="3" name="TextBox 2"/>
          <p:cNvSpPr txBox="1"/>
          <p:nvPr/>
        </p:nvSpPr>
        <p:spPr>
          <a:xfrm>
            <a:off x="315854" y="6488668"/>
            <a:ext cx="8828146" cy="369332"/>
          </a:xfrm>
          <a:prstGeom prst="rect">
            <a:avLst/>
          </a:prstGeom>
          <a:noFill/>
        </p:spPr>
        <p:txBody>
          <a:bodyPr wrap="none" rtlCol="0">
            <a:spAutoFit/>
          </a:bodyPr>
          <a:lstStyle/>
          <a:p>
            <a:r>
              <a:rPr lang="en-US" dirty="0" smtClean="0"/>
              <a:t>This plot was made with SAS.  You can do this with enough patience; I use various programs.</a:t>
            </a:r>
            <a:endParaRPr lang="en-US" dirty="0"/>
          </a:p>
        </p:txBody>
      </p:sp>
      <p:sp>
        <p:nvSpPr>
          <p:cNvPr id="5" name="TextBox 4"/>
          <p:cNvSpPr txBox="1"/>
          <p:nvPr/>
        </p:nvSpPr>
        <p:spPr>
          <a:xfrm>
            <a:off x="4495800" y="3962400"/>
            <a:ext cx="2057400" cy="646331"/>
          </a:xfrm>
          <a:prstGeom prst="rect">
            <a:avLst/>
          </a:prstGeom>
          <a:noFill/>
        </p:spPr>
        <p:txBody>
          <a:bodyPr wrap="square" rtlCol="0">
            <a:spAutoFit/>
          </a:bodyPr>
          <a:lstStyle/>
          <a:p>
            <a:r>
              <a:rPr lang="en-US" dirty="0" smtClean="0"/>
              <a:t>Note box, wings, and diamond.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Forest Plot 2 – Sort by ES</a:t>
            </a:r>
            <a:endParaRPr lang="en-US" dirty="0"/>
          </a:p>
        </p:txBody>
      </p:sp>
      <p:pic>
        <p:nvPicPr>
          <p:cNvPr id="6" name="Content Placeholder 5" descr="Screen Shot 2014-11-05 at 8.00.53 PM.png"/>
          <p:cNvPicPr>
            <a:picLocks noGrp="1" noChangeAspect="1"/>
          </p:cNvPicPr>
          <p:nvPr>
            <p:ph idx="1"/>
          </p:nvPr>
        </p:nvPicPr>
        <p:blipFill>
          <a:blip r:embed="rId2">
            <a:extLst>
              <a:ext uri="{28A0092B-C50C-407E-A947-70E740481C1C}">
                <a14:useLocalDpi xmlns:a14="http://schemas.microsoft.com/office/drawing/2010/main" val="0"/>
              </a:ext>
            </a:extLst>
          </a:blip>
          <a:srcRect l="-26060" r="-26060"/>
          <a:stretch>
            <a:fillRect/>
          </a:stretch>
        </p:blipFill>
        <p:spPr>
          <a:xfrm>
            <a:off x="990600" y="1143000"/>
            <a:ext cx="9698861" cy="5334000"/>
          </a:xfrm>
        </p:spPr>
      </p:pic>
      <p:sp>
        <p:nvSpPr>
          <p:cNvPr id="5" name="TextBox 4"/>
          <p:cNvSpPr txBox="1"/>
          <p:nvPr/>
        </p:nvSpPr>
        <p:spPr>
          <a:xfrm>
            <a:off x="152400" y="3429000"/>
            <a:ext cx="2362200" cy="1200329"/>
          </a:xfrm>
          <a:prstGeom prst="rect">
            <a:avLst/>
          </a:prstGeom>
          <a:noFill/>
        </p:spPr>
        <p:txBody>
          <a:bodyPr wrap="square" rtlCol="0">
            <a:spAutoFit/>
          </a:bodyPr>
          <a:lstStyle/>
          <a:p>
            <a:r>
              <a:rPr lang="en-US" dirty="0" smtClean="0"/>
              <a:t>Steady progression?  Missing middle?  Expect some curl at the ends for small samples. </a:t>
            </a:r>
            <a:endParaRPr lang="en-US" dirty="0"/>
          </a:p>
        </p:txBody>
      </p:sp>
      <p:sp>
        <p:nvSpPr>
          <p:cNvPr id="7" name="TextBox 6"/>
          <p:cNvSpPr txBox="1"/>
          <p:nvPr/>
        </p:nvSpPr>
        <p:spPr>
          <a:xfrm>
            <a:off x="152400" y="5706070"/>
            <a:ext cx="5943600" cy="923330"/>
          </a:xfrm>
          <a:prstGeom prst="rect">
            <a:avLst/>
          </a:prstGeom>
          <a:noFill/>
        </p:spPr>
        <p:txBody>
          <a:bodyPr wrap="square" rtlCol="0">
            <a:spAutoFit/>
          </a:bodyPr>
          <a:lstStyle/>
          <a:p>
            <a:r>
              <a:rPr lang="en-US" dirty="0"/>
              <a:t>Source:  http://</a:t>
            </a:r>
            <a:r>
              <a:rPr lang="en-US" dirty="0" err="1"/>
              <a:t>stats.stackexchange.com</a:t>
            </a:r>
            <a:r>
              <a:rPr lang="en-US" dirty="0"/>
              <a:t>/questions/107557/forest-plot-for-meta-analysis-displaying-the-mean-es-with-and-without-outliers</a:t>
            </a:r>
          </a:p>
        </p:txBody>
      </p:sp>
      <p:sp>
        <p:nvSpPr>
          <p:cNvPr id="3" name="TextBox 2"/>
          <p:cNvSpPr txBox="1"/>
          <p:nvPr/>
        </p:nvSpPr>
        <p:spPr>
          <a:xfrm>
            <a:off x="457201" y="1905000"/>
            <a:ext cx="1905000" cy="1200329"/>
          </a:xfrm>
          <a:prstGeom prst="rect">
            <a:avLst/>
          </a:prstGeom>
          <a:noFill/>
        </p:spPr>
        <p:txBody>
          <a:bodyPr wrap="square" rtlCol="0">
            <a:spAutoFit/>
          </a:bodyPr>
          <a:lstStyle/>
          <a:p>
            <a:r>
              <a:rPr lang="en-US" dirty="0" smtClean="0"/>
              <a:t>I think this graph was created using the program </a:t>
            </a:r>
            <a:r>
              <a:rPr lang="en-US" dirty="0" err="1" smtClean="0"/>
              <a:t>metafor</a:t>
            </a:r>
            <a:r>
              <a:rPr lang="en-US" dirty="0" smtClean="0"/>
              <a:t> in 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Forest Plot 3 – Subgroups</a:t>
            </a:r>
            <a:endParaRPr lang="en-US" dirty="0"/>
          </a:p>
        </p:txBody>
      </p:sp>
      <p:pic>
        <p:nvPicPr>
          <p:cNvPr id="4" name="Content Placeholder 3" descr="Screen Shot 2014-11-05 at 7.43.11 PM.png"/>
          <p:cNvPicPr>
            <a:picLocks noGrp="1" noChangeAspect="1"/>
          </p:cNvPicPr>
          <p:nvPr>
            <p:ph idx="1"/>
          </p:nvPr>
        </p:nvPicPr>
        <p:blipFill>
          <a:blip r:embed="rId2">
            <a:extLst>
              <a:ext uri="{28A0092B-C50C-407E-A947-70E740481C1C}">
                <a14:useLocalDpi xmlns:a14="http://schemas.microsoft.com/office/drawing/2010/main" val="0"/>
              </a:ext>
            </a:extLst>
          </a:blip>
          <a:srcRect t="15247" b="15247"/>
          <a:stretch>
            <a:fillRect/>
          </a:stretch>
        </p:blipFill>
        <p:spPr>
          <a:xfrm>
            <a:off x="360179" y="1295400"/>
            <a:ext cx="8783821" cy="4830763"/>
          </a:xfrm>
        </p:spPr>
      </p:pic>
      <p:sp>
        <p:nvSpPr>
          <p:cNvPr id="5" name="TextBox 4"/>
          <p:cNvSpPr txBox="1"/>
          <p:nvPr/>
        </p:nvSpPr>
        <p:spPr>
          <a:xfrm>
            <a:off x="990600" y="6248400"/>
            <a:ext cx="3042795" cy="369332"/>
          </a:xfrm>
          <a:prstGeom prst="rect">
            <a:avLst/>
          </a:prstGeom>
          <a:noFill/>
        </p:spPr>
        <p:txBody>
          <a:bodyPr wrap="none" rtlCol="0">
            <a:spAutoFit/>
          </a:bodyPr>
          <a:lstStyle/>
          <a:p>
            <a:r>
              <a:rPr lang="en-US" dirty="0" err="1" smtClean="0"/>
              <a:t>Shiri</a:t>
            </a:r>
            <a:r>
              <a:rPr lang="en-US" dirty="0" smtClean="0"/>
              <a:t> (2014)  Obesity &amp; Sciatica</a:t>
            </a:r>
            <a:endParaRPr lang="en-US" dirty="0"/>
          </a:p>
        </p:txBody>
      </p:sp>
      <p:sp>
        <p:nvSpPr>
          <p:cNvPr id="7" name="TextBox 6"/>
          <p:cNvSpPr txBox="1"/>
          <p:nvPr/>
        </p:nvSpPr>
        <p:spPr>
          <a:xfrm>
            <a:off x="4953000" y="3810000"/>
            <a:ext cx="2661761" cy="733663"/>
          </a:xfrm>
          <a:prstGeom prst="leftArrow">
            <a:avLst>
              <a:gd name="adj1" fmla="val 50000"/>
              <a:gd name="adj2" fmla="val 101709"/>
            </a:avLst>
          </a:prstGeom>
          <a:noFill/>
        </p:spPr>
        <p:txBody>
          <a:bodyPr wrap="none" rtlCol="0">
            <a:spAutoFit/>
          </a:bodyPr>
          <a:lstStyle/>
          <a:p>
            <a:r>
              <a:rPr lang="en-US" dirty="0" smtClean="0"/>
              <a:t>Subgroup means and CIs</a:t>
            </a:r>
            <a:endParaRPr lang="en-US" dirty="0"/>
          </a:p>
        </p:txBody>
      </p:sp>
      <p:cxnSp>
        <p:nvCxnSpPr>
          <p:cNvPr id="9" name="Straight Arrow Connector 8"/>
          <p:cNvCxnSpPr/>
          <p:nvPr/>
        </p:nvCxnSpPr>
        <p:spPr>
          <a:xfrm flipH="1">
            <a:off x="4876800" y="4343400"/>
            <a:ext cx="1295400" cy="1295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flipV="1">
            <a:off x="4648200" y="3810000"/>
            <a:ext cx="15240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4343400" y="6019800"/>
            <a:ext cx="4648200" cy="646331"/>
          </a:xfrm>
          <a:prstGeom prst="rect">
            <a:avLst/>
          </a:prstGeom>
          <a:noFill/>
        </p:spPr>
        <p:txBody>
          <a:bodyPr wrap="square" rtlCol="0">
            <a:spAutoFit/>
          </a:bodyPr>
          <a:lstStyle/>
          <a:p>
            <a:r>
              <a:rPr lang="en-US" dirty="0" smtClean="0"/>
              <a:t>I think this graph was created using the program meta in R.</a:t>
            </a:r>
            <a:endParaRPr lang="en-US" dirty="0"/>
          </a:p>
        </p:txBody>
      </p:sp>
    </p:spTree>
    <p:extLst>
      <p:ext uri="{BB962C8B-B14F-4D97-AF65-F5344CB8AC3E}">
        <p14:creationId xmlns:p14="http://schemas.microsoft.com/office/powerpoint/2010/main" val="319431977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Forest Plot 4 - Cumulative</a:t>
            </a:r>
            <a:endParaRPr lang="en-US" dirty="0"/>
          </a:p>
        </p:txBody>
      </p:sp>
      <p:pic>
        <p:nvPicPr>
          <p:cNvPr id="4" name="Content Placeholder 3" descr="Screen Shot 2014-11-05 at 7.34.30 PM.png"/>
          <p:cNvPicPr>
            <a:picLocks noGrp="1" noChangeAspect="1"/>
          </p:cNvPicPr>
          <p:nvPr>
            <p:ph idx="1"/>
          </p:nvPr>
        </p:nvPicPr>
        <p:blipFill>
          <a:blip r:embed="rId2">
            <a:extLst>
              <a:ext uri="{28A0092B-C50C-407E-A947-70E740481C1C}">
                <a14:useLocalDpi xmlns:a14="http://schemas.microsoft.com/office/drawing/2010/main" val="0"/>
              </a:ext>
            </a:extLst>
          </a:blip>
          <a:srcRect l="-99411" r="-99411"/>
          <a:stretch>
            <a:fillRect/>
          </a:stretch>
        </p:blipFill>
        <p:spPr>
          <a:xfrm>
            <a:off x="-2674" y="1371600"/>
            <a:ext cx="9480505" cy="5257800"/>
          </a:xfrm>
        </p:spPr>
      </p:pic>
      <p:sp>
        <p:nvSpPr>
          <p:cNvPr id="5" name="TextBox 4"/>
          <p:cNvSpPr txBox="1"/>
          <p:nvPr/>
        </p:nvSpPr>
        <p:spPr>
          <a:xfrm>
            <a:off x="609600" y="2286000"/>
            <a:ext cx="1981200" cy="2862323"/>
          </a:xfrm>
          <a:prstGeom prst="rect">
            <a:avLst/>
          </a:prstGeom>
          <a:noFill/>
        </p:spPr>
        <p:txBody>
          <a:bodyPr wrap="square" rtlCol="0">
            <a:spAutoFit/>
          </a:bodyPr>
          <a:lstStyle/>
          <a:p>
            <a:r>
              <a:rPr lang="en-US" dirty="0" err="1" smtClean="0"/>
              <a:t>Pineles</a:t>
            </a:r>
            <a:r>
              <a:rPr lang="en-US" dirty="0" smtClean="0"/>
              <a:t> (2014).  Miscarriage and exposure to tobacco smoke.  </a:t>
            </a:r>
          </a:p>
          <a:p>
            <a:endParaRPr lang="en-US" dirty="0"/>
          </a:p>
          <a:p>
            <a:r>
              <a:rPr lang="en-US" dirty="0" smtClean="0"/>
              <a:t>Shows that contrary to some authors, there has always been good evidence of risk.</a:t>
            </a:r>
            <a:endParaRPr lang="en-US" dirty="0"/>
          </a:p>
        </p:txBody>
      </p:sp>
      <p:sp>
        <p:nvSpPr>
          <p:cNvPr id="6" name="TextBox 5"/>
          <p:cNvSpPr txBox="1"/>
          <p:nvPr/>
        </p:nvSpPr>
        <p:spPr>
          <a:xfrm>
            <a:off x="6629400" y="2286000"/>
            <a:ext cx="1981200" cy="2585323"/>
          </a:xfrm>
          <a:prstGeom prst="rect">
            <a:avLst/>
          </a:prstGeom>
          <a:noFill/>
        </p:spPr>
        <p:txBody>
          <a:bodyPr wrap="square" rtlCol="0">
            <a:spAutoFit/>
          </a:bodyPr>
          <a:lstStyle/>
          <a:p>
            <a:r>
              <a:rPr lang="en-US" dirty="0" smtClean="0"/>
              <a:t>Overall OR and CI plotted by adding each study over time.</a:t>
            </a:r>
          </a:p>
          <a:p>
            <a:endParaRPr lang="en-US" dirty="0" smtClean="0"/>
          </a:p>
          <a:p>
            <a:r>
              <a:rPr lang="en-US" dirty="0" smtClean="0"/>
              <a:t>Note on sociology of science; often largest ES first; decline over time.</a:t>
            </a:r>
            <a:endParaRPr lang="en-US" dirty="0"/>
          </a:p>
        </p:txBody>
      </p:sp>
    </p:spTree>
    <p:extLst>
      <p:ext uri="{BB962C8B-B14F-4D97-AF65-F5344CB8AC3E}">
        <p14:creationId xmlns:p14="http://schemas.microsoft.com/office/powerpoint/2010/main" val="123662681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7604"/>
            <a:ext cx="7313613" cy="868362"/>
          </a:xfrm>
        </p:spPr>
        <p:txBody>
          <a:bodyPr/>
          <a:lstStyle/>
          <a:p>
            <a:r>
              <a:rPr lang="en-US" dirty="0" smtClean="0"/>
              <a:t>Forest Plots in R</a:t>
            </a:r>
            <a:endParaRPr lang="en-US" dirty="0"/>
          </a:p>
        </p:txBody>
      </p:sp>
      <p:pic>
        <p:nvPicPr>
          <p:cNvPr id="4" name="Content Placeholder 3"/>
          <p:cNvPicPr>
            <a:picLocks noGrp="1" noChangeAspect="1"/>
          </p:cNvPicPr>
          <p:nvPr>
            <p:ph idx="1"/>
          </p:nvPr>
        </p:nvPicPr>
        <p:blipFill>
          <a:blip r:embed="rId2"/>
          <a:srcRect l="-40157" r="-40157"/>
          <a:stretch>
            <a:fillRect/>
          </a:stretch>
        </p:blipFill>
        <p:spPr>
          <a:xfrm>
            <a:off x="-685800" y="990600"/>
            <a:ext cx="10717092" cy="5943600"/>
          </a:xfrm>
        </p:spPr>
      </p:pic>
      <p:pic>
        <p:nvPicPr>
          <p:cNvPr id="5" name="Picture 4" descr="Screen Shot 2015-02-05 at 2.31.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762000"/>
            <a:ext cx="5130800" cy="596900"/>
          </a:xfrm>
          <a:prstGeom prst="rect">
            <a:avLst/>
          </a:prstGeom>
        </p:spPr>
      </p:pic>
      <p:pic>
        <p:nvPicPr>
          <p:cNvPr id="6" name="Picture 5" descr="Screen Shot 2015-02-05 at 2.34.1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1219200"/>
            <a:ext cx="1371600" cy="406400"/>
          </a:xfrm>
          <a:prstGeom prst="rect">
            <a:avLst/>
          </a:prstGeom>
        </p:spPr>
      </p:pic>
      <p:sp>
        <p:nvSpPr>
          <p:cNvPr id="7" name="TextBox 6"/>
          <p:cNvSpPr txBox="1"/>
          <p:nvPr/>
        </p:nvSpPr>
        <p:spPr>
          <a:xfrm>
            <a:off x="228600" y="1981200"/>
            <a:ext cx="1676400" cy="2862323"/>
          </a:xfrm>
          <a:prstGeom prst="rect">
            <a:avLst/>
          </a:prstGeom>
          <a:noFill/>
        </p:spPr>
        <p:txBody>
          <a:bodyPr wrap="square" rtlCol="0">
            <a:spAutoFit/>
          </a:bodyPr>
          <a:lstStyle/>
          <a:p>
            <a:r>
              <a:rPr lang="en-US" dirty="0" smtClean="0">
                <a:solidFill>
                  <a:schemeClr val="bg1">
                    <a:lumMod val="50000"/>
                  </a:schemeClr>
                </a:solidFill>
              </a:rPr>
              <a:t>This is the default.  There are too many studies for this to look good. I would start by sorting by the moderator and then by the effect size.</a:t>
            </a:r>
            <a:endParaRPr lang="en-US" dirty="0">
              <a:solidFill>
                <a:schemeClr val="bg1">
                  <a:lumMod val="50000"/>
                </a:schemeClr>
              </a:solidFill>
            </a:endParaRPr>
          </a:p>
        </p:txBody>
      </p:sp>
    </p:spTree>
    <p:extLst>
      <p:ext uri="{BB962C8B-B14F-4D97-AF65-F5344CB8AC3E}">
        <p14:creationId xmlns:p14="http://schemas.microsoft.com/office/powerpoint/2010/main" val="264834853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in R</a:t>
            </a:r>
            <a:endParaRPr lang="en-US" dirty="0"/>
          </a:p>
        </p:txBody>
      </p:sp>
      <p:sp>
        <p:nvSpPr>
          <p:cNvPr id="3" name="Content Placeholder 2"/>
          <p:cNvSpPr>
            <a:spLocks noGrp="1"/>
          </p:cNvSpPr>
          <p:nvPr>
            <p:ph idx="1"/>
          </p:nvPr>
        </p:nvSpPr>
        <p:spPr/>
        <p:txBody>
          <a:bodyPr/>
          <a:lstStyle/>
          <a:p>
            <a:r>
              <a:rPr lang="en-US" dirty="0" smtClean="0"/>
              <a:t>You can always sort in Excel or some other program if you’d rather</a:t>
            </a:r>
          </a:p>
          <a:p>
            <a:r>
              <a:rPr lang="en-US" dirty="0" smtClean="0"/>
              <a:t>The sort command you want in R is ‘order’</a:t>
            </a:r>
          </a:p>
          <a:p>
            <a:r>
              <a:rPr lang="en-US" dirty="0" smtClean="0"/>
              <a:t>Let’s look at an example:</a:t>
            </a:r>
          </a:p>
          <a:p>
            <a:r>
              <a:rPr lang="en-US" dirty="0" smtClean="0"/>
              <a:t>The Devine data shows standardized mean differences for something… and it’s coded by journal article or dissertation.</a:t>
            </a:r>
          </a:p>
          <a:p>
            <a:endParaRPr lang="en-US" dirty="0"/>
          </a:p>
        </p:txBody>
      </p:sp>
    </p:spTree>
    <p:extLst>
      <p:ext uri="{BB962C8B-B14F-4D97-AF65-F5344CB8AC3E}">
        <p14:creationId xmlns:p14="http://schemas.microsoft.com/office/powerpoint/2010/main" val="13352039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Attach the data</a:t>
            </a:r>
            <a:endParaRPr lang="en-US" dirty="0"/>
          </a:p>
        </p:txBody>
      </p:sp>
      <p:pic>
        <p:nvPicPr>
          <p:cNvPr id="4" name="Content Placeholder 3" descr="Screen Shot 2015-03-24 at 7.59.28 PM.png"/>
          <p:cNvPicPr>
            <a:picLocks noGrp="1" noChangeAspect="1"/>
          </p:cNvPicPr>
          <p:nvPr>
            <p:ph idx="1"/>
          </p:nvPr>
        </p:nvPicPr>
        <p:blipFill>
          <a:blip r:embed="rId2">
            <a:extLst>
              <a:ext uri="{28A0092B-C50C-407E-A947-70E740481C1C}">
                <a14:useLocalDpi xmlns:a14="http://schemas.microsoft.com/office/drawing/2010/main" val="0"/>
              </a:ext>
            </a:extLst>
          </a:blip>
          <a:srcRect t="-8335" b="-8335"/>
          <a:stretch>
            <a:fillRect/>
          </a:stretch>
        </p:blipFill>
        <p:spPr>
          <a:xfrm>
            <a:off x="914400" y="1066800"/>
            <a:ext cx="7313613" cy="4056062"/>
          </a:xfrm>
        </p:spPr>
      </p:pic>
      <p:sp>
        <p:nvSpPr>
          <p:cNvPr id="5" name="TextBox 4"/>
          <p:cNvSpPr txBox="1"/>
          <p:nvPr/>
        </p:nvSpPr>
        <p:spPr>
          <a:xfrm>
            <a:off x="914400" y="5715000"/>
            <a:ext cx="7772400" cy="830997"/>
          </a:xfrm>
          <a:prstGeom prst="rect">
            <a:avLst/>
          </a:prstGeom>
          <a:noFill/>
        </p:spPr>
        <p:txBody>
          <a:bodyPr wrap="square" rtlCol="0">
            <a:spAutoFit/>
          </a:bodyPr>
          <a:lstStyle/>
          <a:p>
            <a:r>
              <a:rPr lang="en-US" sz="2400" dirty="0" smtClean="0"/>
              <a:t>You have to ATTACH the data (object) and have this accepted without error before you can sort.</a:t>
            </a:r>
            <a:endParaRPr lang="en-US" sz="2400" dirty="0"/>
          </a:p>
        </p:txBody>
      </p:sp>
    </p:spTree>
    <p:extLst>
      <p:ext uri="{BB962C8B-B14F-4D97-AF65-F5344CB8AC3E}">
        <p14:creationId xmlns:p14="http://schemas.microsoft.com/office/powerpoint/2010/main" val="293555796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Shot 2015-02-06 at 11.22.12 AM.png"/>
          <p:cNvPicPr>
            <a:picLocks noGrp="1" noChangeAspect="1"/>
          </p:cNvPicPr>
          <p:nvPr>
            <p:ph idx="1"/>
          </p:nvPr>
        </p:nvPicPr>
        <p:blipFill>
          <a:blip r:embed="rId2">
            <a:extLst>
              <a:ext uri="{28A0092B-C50C-407E-A947-70E740481C1C}">
                <a14:useLocalDpi xmlns:a14="http://schemas.microsoft.com/office/drawing/2010/main" val="0"/>
              </a:ext>
            </a:extLst>
          </a:blip>
          <a:srcRect l="-52494" r="-52494"/>
          <a:stretch>
            <a:fillRect/>
          </a:stretch>
        </p:blipFill>
        <p:spPr>
          <a:xfrm>
            <a:off x="990600" y="228600"/>
            <a:ext cx="9969584" cy="5529039"/>
          </a:xfrm>
        </p:spPr>
      </p:pic>
      <p:sp>
        <p:nvSpPr>
          <p:cNvPr id="5" name="TextBox 4"/>
          <p:cNvSpPr txBox="1"/>
          <p:nvPr/>
        </p:nvSpPr>
        <p:spPr>
          <a:xfrm>
            <a:off x="304800" y="5791200"/>
            <a:ext cx="8601258" cy="1200329"/>
          </a:xfrm>
          <a:prstGeom prst="rect">
            <a:avLst/>
          </a:prstGeom>
          <a:noFill/>
        </p:spPr>
        <p:txBody>
          <a:bodyPr wrap="none" rtlCol="0">
            <a:spAutoFit/>
          </a:bodyPr>
          <a:lstStyle/>
          <a:p>
            <a:r>
              <a:rPr lang="en-US" dirty="0" err="1"/>
              <a:t>Bambra</a:t>
            </a:r>
            <a:r>
              <a:rPr lang="en-US" dirty="0"/>
              <a:t> CL, Hillier FC, Cairns J-M, </a:t>
            </a:r>
            <a:r>
              <a:rPr lang="en-US" dirty="0" err="1"/>
              <a:t>Kasim</a:t>
            </a:r>
            <a:r>
              <a:rPr lang="en-US" dirty="0"/>
              <a:t> A, Moore HJ, </a:t>
            </a:r>
            <a:r>
              <a:rPr lang="en-US" dirty="0" err="1"/>
              <a:t>Summerbell</a:t>
            </a:r>
            <a:r>
              <a:rPr lang="en-US" dirty="0"/>
              <a:t> CD. How effective are</a:t>
            </a:r>
          </a:p>
          <a:p>
            <a:r>
              <a:rPr lang="en-US" dirty="0"/>
              <a:t>interventions at reducing socioeconomic inequalities in obesity among children and adults?</a:t>
            </a:r>
          </a:p>
          <a:p>
            <a:r>
              <a:rPr lang="en-US" dirty="0"/>
              <a:t>Two systematic </a:t>
            </a:r>
            <a:r>
              <a:rPr lang="en-US" dirty="0" smtClean="0"/>
              <a:t>reviews. Public </a:t>
            </a:r>
            <a:r>
              <a:rPr lang="en-US" dirty="0"/>
              <a:t>Health </a:t>
            </a:r>
            <a:r>
              <a:rPr lang="en-US" dirty="0" smtClean="0"/>
              <a:t>Res, 2015;3(</a:t>
            </a:r>
            <a:r>
              <a:rPr lang="en-US" dirty="0"/>
              <a:t>1).</a:t>
            </a:r>
          </a:p>
          <a:p>
            <a:endParaRPr lang="en-US" dirty="0"/>
          </a:p>
        </p:txBody>
      </p:sp>
      <p:sp>
        <p:nvSpPr>
          <p:cNvPr id="7" name="Title 6"/>
          <p:cNvSpPr>
            <a:spLocks noGrp="1"/>
          </p:cNvSpPr>
          <p:nvPr>
            <p:ph type="title"/>
          </p:nvPr>
        </p:nvSpPr>
        <p:spPr/>
        <p:txBody>
          <a:bodyPr/>
          <a:lstStyle/>
          <a:p>
            <a:endParaRPr lang="en-US"/>
          </a:p>
        </p:txBody>
      </p:sp>
      <p:sp>
        <p:nvSpPr>
          <p:cNvPr id="8" name="TextBox 7"/>
          <p:cNvSpPr txBox="1"/>
          <p:nvPr/>
        </p:nvSpPr>
        <p:spPr>
          <a:xfrm>
            <a:off x="304800" y="1828800"/>
            <a:ext cx="3124200" cy="1754327"/>
          </a:xfrm>
          <a:prstGeom prst="rect">
            <a:avLst/>
          </a:prstGeom>
          <a:noFill/>
        </p:spPr>
        <p:txBody>
          <a:bodyPr wrap="square" rtlCol="0">
            <a:spAutoFit/>
          </a:bodyPr>
          <a:lstStyle/>
          <a:p>
            <a:r>
              <a:rPr lang="en-US" dirty="0" smtClean="0">
                <a:solidFill>
                  <a:schemeClr val="bg1">
                    <a:lumMod val="50000"/>
                  </a:schemeClr>
                </a:solidFill>
              </a:rPr>
              <a:t>These authors used PRISMA as a guide for their chart, but they are medical.  Whatever you do should communicate to your audience so that the study can be replicated.</a:t>
            </a:r>
            <a:endParaRPr lang="en-US" dirty="0">
              <a:solidFill>
                <a:schemeClr val="bg1">
                  <a:lumMod val="50000"/>
                </a:schemeClr>
              </a:solidFill>
            </a:endParaRPr>
          </a:p>
        </p:txBody>
      </p:sp>
      <p:sp>
        <p:nvSpPr>
          <p:cNvPr id="9" name="TextBox 8"/>
          <p:cNvSpPr txBox="1"/>
          <p:nvPr/>
        </p:nvSpPr>
        <p:spPr>
          <a:xfrm>
            <a:off x="381000" y="609600"/>
            <a:ext cx="2461932" cy="584776"/>
          </a:xfrm>
          <a:prstGeom prst="rect">
            <a:avLst/>
          </a:prstGeom>
          <a:noFill/>
        </p:spPr>
        <p:txBody>
          <a:bodyPr wrap="none" rtlCol="0">
            <a:spAutoFit/>
          </a:bodyPr>
          <a:lstStyle/>
          <a:p>
            <a:r>
              <a:rPr lang="en-US" sz="3200" dirty="0" smtClean="0"/>
              <a:t>Flow Diagram</a:t>
            </a:r>
            <a:endParaRPr lang="en-US" sz="3200" dirty="0"/>
          </a:p>
        </p:txBody>
      </p:sp>
    </p:spTree>
    <p:extLst>
      <p:ext uri="{BB962C8B-B14F-4D97-AF65-F5344CB8AC3E}">
        <p14:creationId xmlns:p14="http://schemas.microsoft.com/office/powerpoint/2010/main" val="267846091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 the Data by ES</a:t>
            </a:r>
            <a:endParaRPr lang="en-US" dirty="0"/>
          </a:p>
        </p:txBody>
      </p:sp>
      <p:pic>
        <p:nvPicPr>
          <p:cNvPr id="4" name="Content Placeholder 3" descr="Screen Shot 2015-03-24 at 8.03.08 PM.png"/>
          <p:cNvPicPr>
            <a:picLocks noGrp="1" noChangeAspect="1"/>
          </p:cNvPicPr>
          <p:nvPr>
            <p:ph idx="1"/>
          </p:nvPr>
        </p:nvPicPr>
        <p:blipFill>
          <a:blip r:embed="rId2">
            <a:extLst>
              <a:ext uri="{28A0092B-C50C-407E-A947-70E740481C1C}">
                <a14:useLocalDpi xmlns:a14="http://schemas.microsoft.com/office/drawing/2010/main" val="0"/>
              </a:ext>
            </a:extLst>
          </a:blip>
          <a:srcRect l="226" r="226"/>
          <a:stretch>
            <a:fillRect/>
          </a:stretch>
        </p:blipFill>
        <p:spPr/>
      </p:pic>
    </p:spTree>
    <p:extLst>
      <p:ext uri="{BB962C8B-B14F-4D97-AF65-F5344CB8AC3E}">
        <p14:creationId xmlns:p14="http://schemas.microsoft.com/office/powerpoint/2010/main" val="217694759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Rerun the Analysis</a:t>
            </a:r>
            <a:endParaRPr lang="en-US" dirty="0"/>
          </a:p>
        </p:txBody>
      </p:sp>
      <p:pic>
        <p:nvPicPr>
          <p:cNvPr id="4" name="Content Placeholder 3" descr="Screen Shot 2015-03-24 at 8.49.23 PM.png"/>
          <p:cNvPicPr>
            <a:picLocks noGrp="1" noChangeAspect="1"/>
          </p:cNvPicPr>
          <p:nvPr>
            <p:ph idx="1"/>
          </p:nvPr>
        </p:nvPicPr>
        <p:blipFill>
          <a:blip r:embed="rId2">
            <a:extLst>
              <a:ext uri="{28A0092B-C50C-407E-A947-70E740481C1C}">
                <a14:useLocalDpi xmlns:a14="http://schemas.microsoft.com/office/drawing/2010/main" val="0"/>
              </a:ext>
            </a:extLst>
          </a:blip>
          <a:srcRect t="-4184" b="-4184"/>
          <a:stretch>
            <a:fillRect/>
          </a:stretch>
        </p:blipFill>
        <p:spPr/>
      </p:pic>
    </p:spTree>
    <p:extLst>
      <p:ext uri="{BB962C8B-B14F-4D97-AF65-F5344CB8AC3E}">
        <p14:creationId xmlns:p14="http://schemas.microsoft.com/office/powerpoint/2010/main" val="150495658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 Sorted Forest</a:t>
            </a:r>
            <a:endParaRPr lang="en-US" dirty="0"/>
          </a:p>
        </p:txBody>
      </p:sp>
      <p:pic>
        <p:nvPicPr>
          <p:cNvPr id="5" name="Picture 4"/>
          <p:cNvPicPr>
            <a:picLocks noChangeAspect="1"/>
          </p:cNvPicPr>
          <p:nvPr/>
        </p:nvPicPr>
        <p:blipFill>
          <a:blip r:embed="rId2"/>
          <a:stretch>
            <a:fillRect/>
          </a:stretch>
        </p:blipFill>
        <p:spPr>
          <a:xfrm>
            <a:off x="1219200" y="609600"/>
            <a:ext cx="6400800" cy="6400800"/>
          </a:xfrm>
          <a:prstGeom prst="rect">
            <a:avLst/>
          </a:prstGeom>
        </p:spPr>
      </p:pic>
    </p:spTree>
    <p:extLst>
      <p:ext uri="{BB962C8B-B14F-4D97-AF65-F5344CB8AC3E}">
        <p14:creationId xmlns:p14="http://schemas.microsoft.com/office/powerpoint/2010/main" val="351729419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313613" cy="868362"/>
          </a:xfrm>
        </p:spPr>
        <p:txBody>
          <a:bodyPr/>
          <a:lstStyle/>
          <a:p>
            <a:r>
              <a:rPr lang="en-US" dirty="0" smtClean="0"/>
              <a:t>Sort by Publication and ES</a:t>
            </a:r>
            <a:endParaRPr lang="en-US" dirty="0"/>
          </a:p>
        </p:txBody>
      </p:sp>
      <p:pic>
        <p:nvPicPr>
          <p:cNvPr id="4" name="Content Placeholder 3"/>
          <p:cNvPicPr>
            <a:picLocks noGrp="1" noChangeAspect="1"/>
          </p:cNvPicPr>
          <p:nvPr>
            <p:ph idx="1"/>
          </p:nvPr>
        </p:nvPicPr>
        <p:blipFill>
          <a:blip r:embed="rId2"/>
          <a:srcRect t="22270" b="22270"/>
          <a:stretch>
            <a:fillRect/>
          </a:stretch>
        </p:blipFill>
        <p:spPr>
          <a:xfrm>
            <a:off x="914400" y="2286000"/>
            <a:ext cx="7313613" cy="4056062"/>
          </a:xfrm>
        </p:spPr>
      </p:pic>
      <p:pic>
        <p:nvPicPr>
          <p:cNvPr id="7" name="Picture 6" descr="Screen Shot 2015-03-24 at 8.54.5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295400"/>
            <a:ext cx="8373979" cy="685800"/>
          </a:xfrm>
          <a:prstGeom prst="rect">
            <a:avLst/>
          </a:prstGeom>
        </p:spPr>
      </p:pic>
    </p:spTree>
    <p:extLst>
      <p:ext uri="{BB962C8B-B14F-4D97-AF65-F5344CB8AC3E}">
        <p14:creationId xmlns:p14="http://schemas.microsoft.com/office/powerpoint/2010/main" val="289248499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Categorical Moderator</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4348141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a:latin typeface="Goudy Old Style" charset="0"/>
              </a:rPr>
              <a:t>Input File</a:t>
            </a:r>
          </a:p>
        </p:txBody>
      </p:sp>
      <p:graphicFrame>
        <p:nvGraphicFramePr>
          <p:cNvPr id="4" name="Table 3"/>
          <p:cNvGraphicFramePr>
            <a:graphicFrameLocks noGrp="1"/>
          </p:cNvGraphicFramePr>
          <p:nvPr/>
        </p:nvGraphicFramePr>
        <p:xfrm>
          <a:off x="1600200" y="1905000"/>
          <a:ext cx="6019800" cy="2133600"/>
        </p:xfrm>
        <a:graphic>
          <a:graphicData uri="http://schemas.openxmlformats.org/drawingml/2006/table">
            <a:tbl>
              <a:tblPr/>
              <a:tblGrid>
                <a:gridCol w="1885854"/>
                <a:gridCol w="1377982"/>
                <a:gridCol w="1377982"/>
                <a:gridCol w="1377982"/>
              </a:tblGrid>
              <a:tr h="304800">
                <a:tc>
                  <a:txBody>
                    <a:bodyPr/>
                    <a:lstStyle/>
                    <a:p>
                      <a:pPr algn="l" fontAlgn="ctr"/>
                      <a:r>
                        <a:rPr lang="en-US" sz="1800" b="0" i="0" u="none" strike="noStrike">
                          <a:solidFill>
                            <a:srgbClr val="000000"/>
                          </a:solidFill>
                          <a:effectLst/>
                          <a:latin typeface="Times New Roman"/>
                        </a:rPr>
                        <a:t>z</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pl-PL" sz="1800" b="0" i="0" u="none" strike="noStrike">
                          <a:solidFill>
                            <a:srgbClr val="000000"/>
                          </a:solidFill>
                          <a:effectLst/>
                          <a:latin typeface="Times New Roman"/>
                        </a:rPr>
                        <a:t>w</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a:rPr>
                        <a:t>V</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a:rPr>
                        <a:t>Sex</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algn="l" fontAlgn="ctr"/>
                      <a:r>
                        <a:rPr lang="en-US" sz="1800" b="0" i="0" u="none" strike="noStrike">
                          <a:solidFill>
                            <a:srgbClr val="000000"/>
                          </a:solidFill>
                          <a:effectLst/>
                          <a:latin typeface="Times New Roman"/>
                        </a:rPr>
                        <a:t>0.42</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Times New Roman"/>
                        </a:rPr>
                        <a:t>197</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0.005076142</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1</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algn="l" fontAlgn="ctr"/>
                      <a:r>
                        <a:rPr lang="en-US" sz="1800" b="0" i="0" u="none" strike="noStrike">
                          <a:solidFill>
                            <a:srgbClr val="000000"/>
                          </a:solidFill>
                          <a:effectLst/>
                          <a:latin typeface="Times New Roman"/>
                        </a:rPr>
                        <a:t>0.45</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Times New Roman"/>
                        </a:rPr>
                        <a:t>172</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0.005813953</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1</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algn="l" fontAlgn="ctr"/>
                      <a:r>
                        <a:rPr lang="en-US" sz="1800" b="0" i="0" u="none" strike="noStrike">
                          <a:solidFill>
                            <a:srgbClr val="000000"/>
                          </a:solidFill>
                          <a:effectLst/>
                          <a:latin typeface="Times New Roman"/>
                        </a:rPr>
                        <a:t>0.48</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Times New Roman"/>
                        </a:rPr>
                        <a:t>247</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0.004048583</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1</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algn="l" fontAlgn="ctr"/>
                      <a:r>
                        <a:rPr lang="en-US" sz="1800" b="0" i="0" u="none" strike="noStrike">
                          <a:solidFill>
                            <a:srgbClr val="000000"/>
                          </a:solidFill>
                          <a:effectLst/>
                          <a:latin typeface="Times New Roman"/>
                        </a:rPr>
                        <a:t>0.69</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Times New Roman"/>
                        </a:rPr>
                        <a:t>247</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0.004048583</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2</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algn="l" fontAlgn="ctr"/>
                      <a:r>
                        <a:rPr lang="en-US" sz="1800" b="0" i="0" u="none" strike="noStrike">
                          <a:solidFill>
                            <a:srgbClr val="000000"/>
                          </a:solidFill>
                          <a:effectLst/>
                          <a:latin typeface="Times New Roman"/>
                        </a:rPr>
                        <a:t>0.62</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Times New Roman"/>
                        </a:rPr>
                        <a:t>197</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0.005076142</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2</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algn="l" fontAlgn="ctr"/>
                      <a:r>
                        <a:rPr lang="en-US" sz="1800" b="0" i="0" u="none" strike="noStrike">
                          <a:solidFill>
                            <a:srgbClr val="000000"/>
                          </a:solidFill>
                          <a:effectLst/>
                          <a:latin typeface="Times New Roman"/>
                        </a:rPr>
                        <a:t>0.78</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Times New Roman"/>
                        </a:rPr>
                        <a:t>223</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0.004484305</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a:rPr>
                        <a:t>2</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9304726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&amp; GPA</a:t>
            </a:r>
            <a:endParaRPr lang="en-US" dirty="0"/>
          </a:p>
        </p:txBody>
      </p:sp>
      <p:pic>
        <p:nvPicPr>
          <p:cNvPr id="6" name="Content Placeholder 5"/>
          <p:cNvPicPr>
            <a:picLocks noGrp="1" noChangeAspect="1"/>
          </p:cNvPicPr>
          <p:nvPr>
            <p:ph idx="1"/>
          </p:nvPr>
        </p:nvPicPr>
        <p:blipFill>
          <a:blip r:embed="rId2"/>
          <a:srcRect l="-40157" r="-40157"/>
          <a:stretch>
            <a:fillRect/>
          </a:stretch>
        </p:blipFill>
        <p:spPr/>
      </p:pic>
      <p:sp>
        <p:nvSpPr>
          <p:cNvPr id="7" name="TextBox 6"/>
          <p:cNvSpPr txBox="1"/>
          <p:nvPr/>
        </p:nvSpPr>
        <p:spPr>
          <a:xfrm>
            <a:off x="3200400" y="2057400"/>
            <a:ext cx="2854455" cy="369332"/>
          </a:xfrm>
          <a:prstGeom prst="rect">
            <a:avLst/>
          </a:prstGeom>
          <a:noFill/>
        </p:spPr>
        <p:txBody>
          <a:bodyPr wrap="none" rtlCol="0">
            <a:spAutoFit/>
          </a:bodyPr>
          <a:lstStyle/>
          <a:p>
            <a:r>
              <a:rPr lang="en-US" dirty="0" smtClean="0"/>
              <a:t>Overall model, no moderator</a:t>
            </a:r>
            <a:endParaRPr lang="en-US" dirty="0"/>
          </a:p>
        </p:txBody>
      </p:sp>
      <p:pic>
        <p:nvPicPr>
          <p:cNvPr id="8" name="Picture 7" descr="Screen Shot 2015-02-05 at 3.07.2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295400"/>
            <a:ext cx="5003800" cy="558800"/>
          </a:xfrm>
          <a:prstGeom prst="rect">
            <a:avLst/>
          </a:prstGeom>
        </p:spPr>
      </p:pic>
      <p:pic>
        <p:nvPicPr>
          <p:cNvPr id="9" name="Picture 8" descr="Screen Shot 2015-02-05 at 3.07.4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1828800"/>
            <a:ext cx="1397000" cy="355600"/>
          </a:xfrm>
          <a:prstGeom prst="rect">
            <a:avLst/>
          </a:prstGeom>
        </p:spPr>
      </p:pic>
    </p:spTree>
    <p:extLst>
      <p:ext uri="{BB962C8B-B14F-4D97-AF65-F5344CB8AC3E}">
        <p14:creationId xmlns:p14="http://schemas.microsoft.com/office/powerpoint/2010/main" val="427419726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313613" cy="868362"/>
          </a:xfrm>
        </p:spPr>
        <p:txBody>
          <a:bodyPr/>
          <a:lstStyle/>
          <a:p>
            <a:r>
              <a:rPr lang="en-US" dirty="0" smtClean="0"/>
              <a:t>Add Moderator </a:t>
            </a:r>
            <a:endParaRPr lang="en-US" dirty="0"/>
          </a:p>
        </p:txBody>
      </p:sp>
      <p:pic>
        <p:nvPicPr>
          <p:cNvPr id="4" name="Content Placeholder 3"/>
          <p:cNvPicPr>
            <a:picLocks noGrp="1" noChangeAspect="1"/>
          </p:cNvPicPr>
          <p:nvPr>
            <p:ph idx="1"/>
          </p:nvPr>
        </p:nvPicPr>
        <p:blipFill>
          <a:blip r:embed="rId2"/>
          <a:srcRect l="-40157" r="-40157"/>
          <a:stretch>
            <a:fillRect/>
          </a:stretch>
        </p:blipFill>
        <p:spPr>
          <a:xfrm>
            <a:off x="-914400" y="990600"/>
            <a:ext cx="9755302" cy="5410200"/>
          </a:xfrm>
        </p:spPr>
      </p:pic>
      <p:pic>
        <p:nvPicPr>
          <p:cNvPr id="5" name="Picture 4" descr="Screen Shot 2015-02-05 at 3.15.2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2057400"/>
            <a:ext cx="1320800" cy="292100"/>
          </a:xfrm>
          <a:prstGeom prst="rect">
            <a:avLst/>
          </a:prstGeom>
        </p:spPr>
      </p:pic>
      <p:pic>
        <p:nvPicPr>
          <p:cNvPr id="6" name="Picture 5" descr="Screen Shot 2015-02-05 at 3.15.0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1524000"/>
            <a:ext cx="6807200" cy="469900"/>
          </a:xfrm>
          <a:prstGeom prst="rect">
            <a:avLst/>
          </a:prstGeom>
        </p:spPr>
      </p:pic>
      <p:sp>
        <p:nvSpPr>
          <p:cNvPr id="7" name="TextBox 6"/>
          <p:cNvSpPr txBox="1"/>
          <p:nvPr/>
        </p:nvSpPr>
        <p:spPr>
          <a:xfrm>
            <a:off x="5257800" y="5638800"/>
            <a:ext cx="3657600" cy="923330"/>
          </a:xfrm>
          <a:prstGeom prst="rect">
            <a:avLst/>
          </a:prstGeom>
          <a:noFill/>
        </p:spPr>
        <p:txBody>
          <a:bodyPr wrap="square" rtlCol="0">
            <a:spAutoFit/>
          </a:bodyPr>
          <a:lstStyle/>
          <a:p>
            <a:r>
              <a:rPr lang="en-US" dirty="0" smtClean="0">
                <a:solidFill>
                  <a:schemeClr val="bg1">
                    <a:lumMod val="50000"/>
                  </a:schemeClr>
                </a:solidFill>
              </a:rPr>
              <a:t>The program represents the group means by a grey diamond that is superimposed on each study.</a:t>
            </a:r>
            <a:endParaRPr lang="en-US" dirty="0">
              <a:solidFill>
                <a:schemeClr val="bg1">
                  <a:lumMod val="50000"/>
                </a:schemeClr>
              </a:solidFill>
            </a:endParaRPr>
          </a:p>
        </p:txBody>
      </p:sp>
      <p:sp>
        <p:nvSpPr>
          <p:cNvPr id="3" name="TextBox 2"/>
          <p:cNvSpPr txBox="1"/>
          <p:nvPr/>
        </p:nvSpPr>
        <p:spPr>
          <a:xfrm>
            <a:off x="6781800" y="2743200"/>
            <a:ext cx="2209800" cy="2585323"/>
          </a:xfrm>
          <a:prstGeom prst="rect">
            <a:avLst/>
          </a:prstGeom>
          <a:noFill/>
        </p:spPr>
        <p:txBody>
          <a:bodyPr wrap="square" rtlCol="0">
            <a:spAutoFit/>
          </a:bodyPr>
          <a:lstStyle/>
          <a:p>
            <a:r>
              <a:rPr lang="en-US" dirty="0" smtClean="0"/>
              <a:t>A bit hard to see in this graph, but the grey diamonds align vertically.  With more ES sorted by ES value, the grey diamonds do a good job of showing the overall category mean. </a:t>
            </a:r>
            <a:endParaRPr lang="en-US" dirty="0"/>
          </a:p>
        </p:txBody>
      </p:sp>
    </p:spTree>
    <p:extLst>
      <p:ext uri="{BB962C8B-B14F-4D97-AF65-F5344CB8AC3E}">
        <p14:creationId xmlns:p14="http://schemas.microsoft.com/office/powerpoint/2010/main" val="343630711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Other Stuff</a:t>
            </a:r>
            <a:endParaRPr lang="en-US" dirty="0"/>
          </a:p>
        </p:txBody>
      </p:sp>
      <p:sp>
        <p:nvSpPr>
          <p:cNvPr id="3" name="Content Placeholder 2"/>
          <p:cNvSpPr>
            <a:spLocks noGrp="1"/>
          </p:cNvSpPr>
          <p:nvPr>
            <p:ph idx="1"/>
          </p:nvPr>
        </p:nvSpPr>
        <p:spPr/>
        <p:txBody>
          <a:bodyPr/>
          <a:lstStyle/>
          <a:p>
            <a:r>
              <a:rPr lang="en-US" dirty="0" smtClean="0"/>
              <a:t>You can add lots of information into the graph to enhance the graph’s ability to communicate to your audience.</a:t>
            </a:r>
          </a:p>
          <a:p>
            <a:pPr lvl="1"/>
            <a:r>
              <a:rPr lang="en-US" dirty="0" smtClean="0"/>
              <a:t>Labels</a:t>
            </a:r>
          </a:p>
          <a:p>
            <a:pPr lvl="1"/>
            <a:r>
              <a:rPr lang="en-US" dirty="0" smtClean="0"/>
              <a:t>Vertical lines</a:t>
            </a:r>
          </a:p>
          <a:p>
            <a:pPr lvl="1"/>
            <a:r>
              <a:rPr lang="en-US" dirty="0" smtClean="0"/>
              <a:t>Diamonds</a:t>
            </a:r>
          </a:p>
          <a:p>
            <a:pPr lvl="1"/>
            <a:r>
              <a:rPr lang="en-US" dirty="0" smtClean="0"/>
              <a:t>Change Axes – limits or scale</a:t>
            </a:r>
          </a:p>
          <a:p>
            <a:r>
              <a:rPr lang="en-US" dirty="0" smtClean="0"/>
              <a:t>See the file “</a:t>
            </a:r>
            <a:r>
              <a:rPr lang="en-US" dirty="0" err="1" smtClean="0"/>
              <a:t>forest_plot_modification.R</a:t>
            </a:r>
            <a:r>
              <a:rPr lang="en-US" smtClean="0"/>
              <a:t>”</a:t>
            </a:r>
            <a:endParaRPr lang="en-US" dirty="0"/>
          </a:p>
        </p:txBody>
      </p:sp>
    </p:spTree>
    <p:extLst>
      <p:ext uri="{BB962C8B-B14F-4D97-AF65-F5344CB8AC3E}">
        <p14:creationId xmlns:p14="http://schemas.microsoft.com/office/powerpoint/2010/main" val="82648992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Moderator</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6996894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Funnel Plots</a:t>
            </a:r>
            <a:endParaRPr lang="en-US" dirty="0"/>
          </a:p>
        </p:txBody>
      </p:sp>
      <p:pic>
        <p:nvPicPr>
          <p:cNvPr id="6" name="Content Placeholder 5" descr="11-post-surgical-mortality-funnel-plot.png"/>
          <p:cNvPicPr>
            <a:picLocks noGrp="1" noChangeAspect="1"/>
          </p:cNvPicPr>
          <p:nvPr>
            <p:ph idx="1"/>
          </p:nvPr>
        </p:nvPicPr>
        <p:blipFill>
          <a:blip r:embed="rId2">
            <a:extLst>
              <a:ext uri="{28A0092B-C50C-407E-A947-70E740481C1C}">
                <a14:useLocalDpi xmlns:a14="http://schemas.microsoft.com/office/drawing/2010/main" val="0"/>
              </a:ext>
            </a:extLst>
          </a:blip>
          <a:srcRect t="12062" b="12062"/>
          <a:stretch>
            <a:fillRect/>
          </a:stretch>
        </p:blipFill>
        <p:spPr/>
      </p:pic>
      <p:sp>
        <p:nvSpPr>
          <p:cNvPr id="7" name="TextBox 6"/>
          <p:cNvSpPr txBox="1"/>
          <p:nvPr/>
        </p:nvSpPr>
        <p:spPr>
          <a:xfrm>
            <a:off x="2895600" y="1447800"/>
            <a:ext cx="5715000" cy="1477328"/>
          </a:xfrm>
          <a:prstGeom prst="rect">
            <a:avLst/>
          </a:prstGeom>
          <a:noFill/>
        </p:spPr>
        <p:txBody>
          <a:bodyPr wrap="square" rtlCol="0">
            <a:spAutoFit/>
          </a:bodyPr>
          <a:lstStyle/>
          <a:p>
            <a:r>
              <a:rPr lang="en-US" dirty="0" smtClean="0"/>
              <a:t>Shows ES by precision.  Expect a funnel shape if fixed-effects sampling distribution.  Asymmetry suggests pub bias; excess variance suggests heterogeneity (moderators).  This one shows pretty good symmetry but lots of variability (mortality rates by hospital).</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a:latin typeface="Goudy Old Style" charset="0"/>
              </a:rPr>
              <a:t>Input Data</a:t>
            </a:r>
          </a:p>
        </p:txBody>
      </p:sp>
      <p:graphicFrame>
        <p:nvGraphicFramePr>
          <p:cNvPr id="3" name="Table 2"/>
          <p:cNvGraphicFramePr>
            <a:graphicFrameLocks noGrp="1"/>
          </p:cNvGraphicFramePr>
          <p:nvPr/>
        </p:nvGraphicFramePr>
        <p:xfrm>
          <a:off x="2347913" y="2025650"/>
          <a:ext cx="4445000" cy="3475037"/>
        </p:xfrm>
        <a:graphic>
          <a:graphicData uri="http://schemas.openxmlformats.org/drawingml/2006/table">
            <a:tbl>
              <a:tblPr/>
              <a:tblGrid>
                <a:gridCol w="825500"/>
                <a:gridCol w="825500"/>
                <a:gridCol w="1968500"/>
                <a:gridCol w="825500"/>
              </a:tblGrid>
              <a:tr h="838277">
                <a:tc>
                  <a:txBody>
                    <a:bodyPr/>
                    <a:lstStyle/>
                    <a:p>
                      <a:pPr algn="l" fontAlgn="ctr"/>
                      <a:r>
                        <a:rPr lang="en-US" sz="2800" b="0" i="0" u="none" strike="noStrike">
                          <a:solidFill>
                            <a:srgbClr val="000000"/>
                          </a:solidFill>
                          <a:effectLst/>
                          <a:latin typeface="Times New Roman"/>
                        </a:rPr>
                        <a:t>z</a:t>
                      </a:r>
                    </a:p>
                  </a:txBody>
                  <a:tcPr marL="12700" marR="12700" marT="12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pl-PL" sz="2800" b="0" i="0" u="none" strike="noStrike">
                          <a:solidFill>
                            <a:srgbClr val="000000"/>
                          </a:solidFill>
                          <a:effectLst/>
                          <a:latin typeface="Times New Roman"/>
                        </a:rPr>
                        <a:t>w</a:t>
                      </a:r>
                    </a:p>
                  </a:txBody>
                  <a:tcPr marL="12700" marR="12700" marT="12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800" b="0" i="0" u="none" strike="noStrike">
                          <a:solidFill>
                            <a:srgbClr val="000000"/>
                          </a:solidFill>
                          <a:effectLst/>
                          <a:latin typeface="Times New Roman"/>
                        </a:rPr>
                        <a:t>v</a:t>
                      </a:r>
                    </a:p>
                  </a:txBody>
                  <a:tcPr marL="12700" marR="12700" marT="12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800" b="0" i="0" u="none" strike="noStrike" dirty="0" err="1" smtClean="0">
                          <a:solidFill>
                            <a:srgbClr val="000000"/>
                          </a:solidFill>
                          <a:effectLst/>
                          <a:latin typeface="Times New Roman"/>
                        </a:rPr>
                        <a:t>PctQ</a:t>
                      </a:r>
                      <a:endParaRPr lang="en-US" sz="2800" b="0" i="0" u="none" strike="noStrike" dirty="0">
                        <a:solidFill>
                          <a:srgbClr val="000000"/>
                        </a:solidFill>
                        <a:effectLst/>
                        <a:latin typeface="Times New Roman"/>
                      </a:endParaRPr>
                    </a:p>
                  </a:txBody>
                  <a:tcPr marL="12700" marR="12700" marT="12701"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460">
                <a:tc>
                  <a:txBody>
                    <a:bodyPr/>
                    <a:lstStyle/>
                    <a:p>
                      <a:pPr algn="l" fontAlgn="ctr"/>
                      <a:r>
                        <a:rPr lang="en-US" sz="2800" b="0" i="0" u="none" strike="noStrike">
                          <a:solidFill>
                            <a:srgbClr val="000000"/>
                          </a:solidFill>
                          <a:effectLst/>
                          <a:latin typeface="Times New Roman"/>
                        </a:rPr>
                        <a:t>0.42</a:t>
                      </a:r>
                    </a:p>
                  </a:txBody>
                  <a:tcPr marL="12700" marR="12700" marT="12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800" b="0" i="0" u="none" strike="noStrike">
                          <a:solidFill>
                            <a:srgbClr val="000000"/>
                          </a:solidFill>
                          <a:effectLst/>
                          <a:latin typeface="Times New Roman"/>
                        </a:rPr>
                        <a:t>197</a:t>
                      </a:r>
                    </a:p>
                  </a:txBody>
                  <a:tcPr marL="12700" marR="12700" marT="12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800" b="0" i="0" u="none" strike="noStrike">
                          <a:solidFill>
                            <a:srgbClr val="000000"/>
                          </a:solidFill>
                          <a:effectLst/>
                          <a:latin typeface="Times New Roman"/>
                        </a:rPr>
                        <a:t>0.005076142</a:t>
                      </a:r>
                    </a:p>
                  </a:txBody>
                  <a:tcPr marL="12700" marR="12700" marT="12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800" b="0" i="0" u="none" strike="noStrike">
                          <a:solidFill>
                            <a:srgbClr val="000000"/>
                          </a:solidFill>
                          <a:effectLst/>
                          <a:latin typeface="Times New Roman"/>
                        </a:rPr>
                        <a:t>0.1</a:t>
                      </a:r>
                    </a:p>
                  </a:txBody>
                  <a:tcPr marL="12700" marR="12700" marT="12701"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460">
                <a:tc>
                  <a:txBody>
                    <a:bodyPr/>
                    <a:lstStyle/>
                    <a:p>
                      <a:pPr algn="l" fontAlgn="ctr"/>
                      <a:r>
                        <a:rPr lang="en-US" sz="2800" b="0" i="0" u="none" strike="noStrike">
                          <a:solidFill>
                            <a:srgbClr val="000000"/>
                          </a:solidFill>
                          <a:effectLst/>
                          <a:latin typeface="Times New Roman"/>
                        </a:rPr>
                        <a:t>0.45</a:t>
                      </a:r>
                    </a:p>
                  </a:txBody>
                  <a:tcPr marL="12700" marR="12700" marT="12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800" b="0" i="0" u="none" strike="noStrike">
                          <a:solidFill>
                            <a:srgbClr val="000000"/>
                          </a:solidFill>
                          <a:effectLst/>
                          <a:latin typeface="Times New Roman"/>
                        </a:rPr>
                        <a:t>172</a:t>
                      </a:r>
                    </a:p>
                  </a:txBody>
                  <a:tcPr marL="12700" marR="12700" marT="12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800" b="0" i="0" u="none" strike="noStrike">
                          <a:solidFill>
                            <a:srgbClr val="000000"/>
                          </a:solidFill>
                          <a:effectLst/>
                          <a:latin typeface="Times New Roman"/>
                        </a:rPr>
                        <a:t>0.005813953</a:t>
                      </a:r>
                    </a:p>
                  </a:txBody>
                  <a:tcPr marL="12700" marR="12700" marT="12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800" b="0" i="0" u="none" strike="noStrike">
                          <a:solidFill>
                            <a:srgbClr val="000000"/>
                          </a:solidFill>
                          <a:effectLst/>
                          <a:latin typeface="Times New Roman"/>
                        </a:rPr>
                        <a:t>0.15</a:t>
                      </a:r>
                    </a:p>
                  </a:txBody>
                  <a:tcPr marL="12700" marR="12700" marT="12701"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460">
                <a:tc>
                  <a:txBody>
                    <a:bodyPr/>
                    <a:lstStyle/>
                    <a:p>
                      <a:pPr algn="l" fontAlgn="ctr"/>
                      <a:r>
                        <a:rPr lang="en-US" sz="2800" b="0" i="0" u="none" strike="noStrike">
                          <a:solidFill>
                            <a:srgbClr val="000000"/>
                          </a:solidFill>
                          <a:effectLst/>
                          <a:latin typeface="Times New Roman"/>
                        </a:rPr>
                        <a:t>0.48</a:t>
                      </a:r>
                    </a:p>
                  </a:txBody>
                  <a:tcPr marL="12700" marR="12700" marT="12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800" b="0" i="0" u="none" strike="noStrike">
                          <a:solidFill>
                            <a:srgbClr val="000000"/>
                          </a:solidFill>
                          <a:effectLst/>
                          <a:latin typeface="Times New Roman"/>
                        </a:rPr>
                        <a:t>247</a:t>
                      </a:r>
                    </a:p>
                  </a:txBody>
                  <a:tcPr marL="12700" marR="12700" marT="12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800" b="0" i="0" u="none" strike="noStrike">
                          <a:solidFill>
                            <a:srgbClr val="000000"/>
                          </a:solidFill>
                          <a:effectLst/>
                          <a:latin typeface="Times New Roman"/>
                        </a:rPr>
                        <a:t>0.004048583</a:t>
                      </a:r>
                    </a:p>
                  </a:txBody>
                  <a:tcPr marL="12700" marR="12700" marT="12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800" b="0" i="0" u="none" strike="noStrike">
                          <a:solidFill>
                            <a:srgbClr val="000000"/>
                          </a:solidFill>
                          <a:effectLst/>
                          <a:latin typeface="Times New Roman"/>
                        </a:rPr>
                        <a:t>0.12</a:t>
                      </a:r>
                    </a:p>
                  </a:txBody>
                  <a:tcPr marL="12700" marR="12700" marT="12701"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460">
                <a:tc>
                  <a:txBody>
                    <a:bodyPr/>
                    <a:lstStyle/>
                    <a:p>
                      <a:pPr algn="l" fontAlgn="ctr"/>
                      <a:r>
                        <a:rPr lang="en-US" sz="2800" b="0" i="0" u="none" strike="noStrike">
                          <a:solidFill>
                            <a:srgbClr val="000000"/>
                          </a:solidFill>
                          <a:effectLst/>
                          <a:latin typeface="Times New Roman"/>
                        </a:rPr>
                        <a:t>0.69</a:t>
                      </a:r>
                    </a:p>
                  </a:txBody>
                  <a:tcPr marL="12700" marR="12700" marT="12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800" b="0" i="0" u="none" strike="noStrike">
                          <a:solidFill>
                            <a:srgbClr val="000000"/>
                          </a:solidFill>
                          <a:effectLst/>
                          <a:latin typeface="Times New Roman"/>
                        </a:rPr>
                        <a:t>247</a:t>
                      </a:r>
                    </a:p>
                  </a:txBody>
                  <a:tcPr marL="12700" marR="12700" marT="12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800" b="0" i="0" u="none" strike="noStrike">
                          <a:solidFill>
                            <a:srgbClr val="000000"/>
                          </a:solidFill>
                          <a:effectLst/>
                          <a:latin typeface="Times New Roman"/>
                        </a:rPr>
                        <a:t>0.004048583</a:t>
                      </a:r>
                    </a:p>
                  </a:txBody>
                  <a:tcPr marL="12700" marR="12700" marT="12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800" b="0" i="0" u="none" strike="noStrike">
                          <a:solidFill>
                            <a:srgbClr val="000000"/>
                          </a:solidFill>
                          <a:effectLst/>
                          <a:latin typeface="Times New Roman"/>
                        </a:rPr>
                        <a:t>0.2</a:t>
                      </a:r>
                    </a:p>
                  </a:txBody>
                  <a:tcPr marL="12700" marR="12700" marT="12701"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460">
                <a:tc>
                  <a:txBody>
                    <a:bodyPr/>
                    <a:lstStyle/>
                    <a:p>
                      <a:pPr algn="l" fontAlgn="ctr"/>
                      <a:r>
                        <a:rPr lang="en-US" sz="2800" b="0" i="0" u="none" strike="noStrike">
                          <a:solidFill>
                            <a:srgbClr val="000000"/>
                          </a:solidFill>
                          <a:effectLst/>
                          <a:latin typeface="Times New Roman"/>
                        </a:rPr>
                        <a:t>0.62</a:t>
                      </a:r>
                    </a:p>
                  </a:txBody>
                  <a:tcPr marL="12700" marR="12700" marT="12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800" b="0" i="0" u="none" strike="noStrike">
                          <a:solidFill>
                            <a:srgbClr val="000000"/>
                          </a:solidFill>
                          <a:effectLst/>
                          <a:latin typeface="Times New Roman"/>
                        </a:rPr>
                        <a:t>197</a:t>
                      </a:r>
                    </a:p>
                  </a:txBody>
                  <a:tcPr marL="12700" marR="12700" marT="12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800" b="0" i="0" u="none" strike="noStrike">
                          <a:solidFill>
                            <a:srgbClr val="000000"/>
                          </a:solidFill>
                          <a:effectLst/>
                          <a:latin typeface="Times New Roman"/>
                        </a:rPr>
                        <a:t>0.005076142</a:t>
                      </a:r>
                    </a:p>
                  </a:txBody>
                  <a:tcPr marL="12700" marR="12700" marT="12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800" b="0" i="0" u="none" strike="noStrike">
                          <a:solidFill>
                            <a:srgbClr val="000000"/>
                          </a:solidFill>
                          <a:effectLst/>
                          <a:latin typeface="Times New Roman"/>
                        </a:rPr>
                        <a:t>0.25</a:t>
                      </a:r>
                    </a:p>
                  </a:txBody>
                  <a:tcPr marL="12700" marR="12700" marT="12701"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460">
                <a:tc>
                  <a:txBody>
                    <a:bodyPr/>
                    <a:lstStyle/>
                    <a:p>
                      <a:pPr algn="l" fontAlgn="ctr"/>
                      <a:r>
                        <a:rPr lang="en-US" sz="2800" b="0" i="0" u="none" strike="noStrike">
                          <a:solidFill>
                            <a:srgbClr val="000000"/>
                          </a:solidFill>
                          <a:effectLst/>
                          <a:latin typeface="Times New Roman"/>
                        </a:rPr>
                        <a:t>0.78</a:t>
                      </a:r>
                    </a:p>
                  </a:txBody>
                  <a:tcPr marL="12700" marR="12700" marT="12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en-US" sz="2800" b="0" i="0" u="none" strike="noStrike">
                          <a:solidFill>
                            <a:srgbClr val="000000"/>
                          </a:solidFill>
                          <a:effectLst/>
                          <a:latin typeface="Times New Roman"/>
                        </a:rPr>
                        <a:t>223</a:t>
                      </a:r>
                    </a:p>
                  </a:txBody>
                  <a:tcPr marL="12700" marR="12700" marT="12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en-US" sz="2800" b="0" i="0" u="none" strike="noStrike">
                          <a:solidFill>
                            <a:srgbClr val="000000"/>
                          </a:solidFill>
                          <a:effectLst/>
                          <a:latin typeface="Times New Roman"/>
                        </a:rPr>
                        <a:t>0.004484305</a:t>
                      </a:r>
                    </a:p>
                  </a:txBody>
                  <a:tcPr marL="12700" marR="12700" marT="12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800" b="0" i="0" u="none" strike="noStrike" dirty="0">
                          <a:solidFill>
                            <a:srgbClr val="000000"/>
                          </a:solidFill>
                          <a:effectLst/>
                          <a:latin typeface="Times New Roman"/>
                        </a:rPr>
                        <a:t>0.3</a:t>
                      </a:r>
                    </a:p>
                  </a:txBody>
                  <a:tcPr marL="12700" marR="12700" marT="12701"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0559281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Forest with </a:t>
            </a:r>
            <a:r>
              <a:rPr lang="en-US" smtClean="0"/>
              <a:t>Continuous Prediction</a:t>
            </a:r>
            <a:endParaRPr lang="en-US" dirty="0"/>
          </a:p>
        </p:txBody>
      </p:sp>
      <p:pic>
        <p:nvPicPr>
          <p:cNvPr id="3" name="Picture 2"/>
          <p:cNvPicPr>
            <a:picLocks noChangeAspect="1"/>
          </p:cNvPicPr>
          <p:nvPr/>
        </p:nvPicPr>
        <p:blipFill>
          <a:blip r:embed="rId2"/>
          <a:stretch>
            <a:fillRect/>
          </a:stretch>
        </p:blipFill>
        <p:spPr>
          <a:xfrm>
            <a:off x="2438400" y="304800"/>
            <a:ext cx="6400800" cy="6400800"/>
          </a:xfrm>
          <a:prstGeom prst="rect">
            <a:avLst/>
          </a:prstGeom>
        </p:spPr>
      </p:pic>
      <p:sp>
        <p:nvSpPr>
          <p:cNvPr id="4" name="TextBox 3"/>
          <p:cNvSpPr txBox="1"/>
          <p:nvPr/>
        </p:nvSpPr>
        <p:spPr>
          <a:xfrm>
            <a:off x="381000" y="2514600"/>
            <a:ext cx="2133600" cy="2585323"/>
          </a:xfrm>
          <a:prstGeom prst="rect">
            <a:avLst/>
          </a:prstGeom>
          <a:noFill/>
        </p:spPr>
        <p:txBody>
          <a:bodyPr wrap="square" rtlCol="0">
            <a:spAutoFit/>
          </a:bodyPr>
          <a:lstStyle/>
          <a:p>
            <a:r>
              <a:rPr lang="en-US" dirty="0" smtClean="0">
                <a:solidFill>
                  <a:schemeClr val="bg1">
                    <a:lumMod val="50000"/>
                  </a:schemeClr>
                </a:solidFill>
              </a:rPr>
              <a:t>This is probably not the best way to show the results.  A meta-analytic scatterplot (meta-regression) with best fit line would be better.  But it does give a sense of the data.</a:t>
            </a:r>
            <a:endParaRPr lang="en-US" dirty="0">
              <a:solidFill>
                <a:schemeClr val="bg1">
                  <a:lumMod val="50000"/>
                </a:schemeClr>
              </a:solidFill>
            </a:endParaRPr>
          </a:p>
        </p:txBody>
      </p:sp>
    </p:spTree>
    <p:extLst>
      <p:ext uri="{BB962C8B-B14F-4D97-AF65-F5344CB8AC3E}">
        <p14:creationId xmlns:p14="http://schemas.microsoft.com/office/powerpoint/2010/main" val="146259920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Heterogeneity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Effect sizes often vary far more than what would be expected by sampling error</a:t>
            </a:r>
          </a:p>
          <a:p>
            <a:pPr lvl="1"/>
            <a:r>
              <a:rPr lang="en-US" dirty="0" smtClean="0"/>
              <a:t>Report REVC and CI</a:t>
            </a:r>
          </a:p>
          <a:p>
            <a:r>
              <a:rPr lang="en-US" dirty="0" smtClean="0"/>
              <a:t>Some of this variability can be accounted for by moderators explicitly incorporated into the model</a:t>
            </a:r>
          </a:p>
          <a:p>
            <a:pPr lvl="1"/>
            <a:r>
              <a:rPr lang="en-US" dirty="0" smtClean="0"/>
              <a:t>Report reduction and remaining heterogeneity</a:t>
            </a:r>
          </a:p>
          <a:p>
            <a:r>
              <a:rPr lang="en-US" dirty="0" smtClean="0"/>
              <a:t>The remaining heterogeneity is a problem.</a:t>
            </a:r>
          </a:p>
          <a:p>
            <a:pPr lvl="1"/>
            <a:r>
              <a:rPr lang="en-US" dirty="0" smtClean="0"/>
              <a:t>Meaning of the average</a:t>
            </a:r>
          </a:p>
          <a:p>
            <a:pPr lvl="1"/>
            <a:r>
              <a:rPr lang="en-US" dirty="0" smtClean="0"/>
              <a:t>Unanswered question of source</a:t>
            </a:r>
          </a:p>
          <a:p>
            <a:pPr lvl="1"/>
            <a:r>
              <a:rPr lang="en-US" dirty="0" smtClean="0"/>
              <a:t>Representing the heterogeneous effects</a:t>
            </a:r>
            <a:endParaRPr lang="en-US" dirty="0"/>
          </a:p>
        </p:txBody>
      </p:sp>
    </p:spTree>
    <p:extLst>
      <p:ext uri="{BB962C8B-B14F-4D97-AF65-F5344CB8AC3E}">
        <p14:creationId xmlns:p14="http://schemas.microsoft.com/office/powerpoint/2010/main" val="209688889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Prediction Interval</a:t>
            </a:r>
            <a:endParaRPr lang="en-US" dirty="0"/>
          </a:p>
        </p:txBody>
      </p:sp>
      <p:sp>
        <p:nvSpPr>
          <p:cNvPr id="3" name="Content Placeholder 2"/>
          <p:cNvSpPr>
            <a:spLocks noGrp="1"/>
          </p:cNvSpPr>
          <p:nvPr>
            <p:ph idx="1"/>
          </p:nvPr>
        </p:nvSpPr>
        <p:spPr/>
        <p:txBody>
          <a:bodyPr/>
          <a:lstStyle/>
          <a:p>
            <a:r>
              <a:rPr lang="en-US" dirty="0" smtClean="0"/>
              <a:t>Interval contains both sampling variance and random-effects variance</a:t>
            </a:r>
          </a:p>
          <a:p>
            <a:r>
              <a:rPr lang="en-US" dirty="0" smtClean="0"/>
              <a:t>Intended to contain a percentage (usually 95) of the infinite-sample effect sizes</a:t>
            </a:r>
          </a:p>
          <a:p>
            <a:r>
              <a:rPr lang="en-US" dirty="0" smtClean="0"/>
              <a:t>If REVC is large, the prediction interval is much larger than the confidence interval</a:t>
            </a:r>
            <a:endParaRPr lang="en-US" dirty="0"/>
          </a:p>
        </p:txBody>
      </p:sp>
    </p:spTree>
    <p:extLst>
      <p:ext uri="{BB962C8B-B14F-4D97-AF65-F5344CB8AC3E}">
        <p14:creationId xmlns:p14="http://schemas.microsoft.com/office/powerpoint/2010/main" val="429138305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2667000" y="228600"/>
          <a:ext cx="5715000" cy="63246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733800" y="990600"/>
            <a:ext cx="1129925" cy="646331"/>
          </a:xfrm>
          <a:prstGeom prst="rect">
            <a:avLst/>
          </a:prstGeom>
          <a:noFill/>
        </p:spPr>
        <p:txBody>
          <a:bodyPr wrap="none" rtlCol="0">
            <a:spAutoFit/>
          </a:bodyPr>
          <a:lstStyle/>
          <a:p>
            <a:r>
              <a:rPr lang="en-US" dirty="0" smtClean="0"/>
              <a:t>Favors </a:t>
            </a:r>
          </a:p>
          <a:p>
            <a:r>
              <a:rPr lang="en-US" dirty="0" smtClean="0"/>
              <a:t>classroom</a:t>
            </a:r>
            <a:endParaRPr lang="en-US" dirty="0"/>
          </a:p>
        </p:txBody>
      </p:sp>
      <p:sp>
        <p:nvSpPr>
          <p:cNvPr id="4" name="TextBox 3"/>
          <p:cNvSpPr txBox="1"/>
          <p:nvPr/>
        </p:nvSpPr>
        <p:spPr>
          <a:xfrm>
            <a:off x="7315200" y="990600"/>
            <a:ext cx="780855" cy="646331"/>
          </a:xfrm>
          <a:prstGeom prst="rect">
            <a:avLst/>
          </a:prstGeom>
          <a:noFill/>
        </p:spPr>
        <p:txBody>
          <a:bodyPr wrap="none" rtlCol="0">
            <a:spAutoFit/>
          </a:bodyPr>
          <a:lstStyle/>
          <a:p>
            <a:r>
              <a:rPr lang="en-US" dirty="0" smtClean="0"/>
              <a:t>Favors</a:t>
            </a:r>
          </a:p>
          <a:p>
            <a:r>
              <a:rPr lang="en-US" dirty="0" smtClean="0"/>
              <a:t>web</a:t>
            </a:r>
            <a:endParaRPr lang="en-US" dirty="0"/>
          </a:p>
        </p:txBody>
      </p:sp>
      <p:sp>
        <p:nvSpPr>
          <p:cNvPr id="5" name="TextBox 4"/>
          <p:cNvSpPr txBox="1"/>
          <p:nvPr/>
        </p:nvSpPr>
        <p:spPr>
          <a:xfrm>
            <a:off x="152400" y="914400"/>
            <a:ext cx="2667000" cy="5355313"/>
          </a:xfrm>
          <a:prstGeom prst="rect">
            <a:avLst/>
          </a:prstGeom>
          <a:noFill/>
        </p:spPr>
        <p:txBody>
          <a:bodyPr wrap="square" rtlCol="0">
            <a:spAutoFit/>
          </a:bodyPr>
          <a:lstStyle/>
          <a:p>
            <a:r>
              <a:rPr lang="en-US" dirty="0" smtClean="0"/>
              <a:t>Meta-analysis of 71</a:t>
            </a:r>
          </a:p>
          <a:p>
            <a:r>
              <a:rPr lang="en-US" dirty="0" smtClean="0"/>
              <a:t>Samples (studies)  comparing classroom instruction versus online instruction on tests of declarative knowledge (college classes and corporate training).</a:t>
            </a:r>
          </a:p>
          <a:p>
            <a:endParaRPr lang="en-US" dirty="0"/>
          </a:p>
          <a:p>
            <a:r>
              <a:rPr lang="en-US" dirty="0" smtClean="0"/>
              <a:t>Diamond is the Confidence Interval, the red line at bottom is the Prediction Interval; it shows expected outcomes.  Average difference near zero, but SUBSTANTIAL variability.  Begs us to ask why the study outcomes are so different.</a:t>
            </a:r>
          </a:p>
        </p:txBody>
      </p:sp>
      <p:cxnSp>
        <p:nvCxnSpPr>
          <p:cNvPr id="7" name="Straight Connector 6"/>
          <p:cNvCxnSpPr/>
          <p:nvPr/>
        </p:nvCxnSpPr>
        <p:spPr>
          <a:xfrm>
            <a:off x="6096000" y="685800"/>
            <a:ext cx="0" cy="5181600"/>
          </a:xfrm>
          <a:prstGeom prst="line">
            <a:avLst/>
          </a:prstGeom>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2895600" y="4876800"/>
            <a:ext cx="1835695" cy="523220"/>
          </a:xfrm>
          <a:prstGeom prst="rect">
            <a:avLst/>
          </a:prstGeom>
          <a:noFill/>
        </p:spPr>
        <p:txBody>
          <a:bodyPr wrap="none" rtlCol="0">
            <a:spAutoFit/>
          </a:bodyPr>
          <a:lstStyle/>
          <a:p>
            <a:r>
              <a:rPr lang="en-US" sz="1400" dirty="0" smtClean="0"/>
              <a:t>Red is random effects.</a:t>
            </a:r>
          </a:p>
          <a:p>
            <a:r>
              <a:rPr lang="en-US" sz="1400" dirty="0" smtClean="0"/>
              <a:t>Orange is fixed effects.</a:t>
            </a:r>
            <a:endParaRPr lang="en-US" sz="1400" dirty="0"/>
          </a:p>
        </p:txBody>
      </p:sp>
    </p:spTree>
    <p:extLst>
      <p:ext uri="{BB962C8B-B14F-4D97-AF65-F5344CB8AC3E}">
        <p14:creationId xmlns:p14="http://schemas.microsoft.com/office/powerpoint/2010/main" val="188384317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 y="-533400"/>
            <a:ext cx="7696200" cy="7696200"/>
          </a:xfrm>
          <a:prstGeom prst="rect">
            <a:avLst/>
          </a:prstGeom>
        </p:spPr>
      </p:pic>
      <p:sp>
        <p:nvSpPr>
          <p:cNvPr id="3" name="TextBox 2"/>
          <p:cNvSpPr txBox="1"/>
          <p:nvPr/>
        </p:nvSpPr>
        <p:spPr>
          <a:xfrm>
            <a:off x="1752600" y="1828800"/>
            <a:ext cx="1488847" cy="646331"/>
          </a:xfrm>
          <a:prstGeom prst="rect">
            <a:avLst/>
          </a:prstGeom>
          <a:noFill/>
        </p:spPr>
        <p:txBody>
          <a:bodyPr wrap="none" rtlCol="0">
            <a:spAutoFit/>
          </a:bodyPr>
          <a:lstStyle/>
          <a:p>
            <a:r>
              <a:rPr lang="en-US" dirty="0" err="1" smtClean="0"/>
              <a:t>Sitzmann</a:t>
            </a:r>
            <a:r>
              <a:rPr lang="en-US" dirty="0" smtClean="0"/>
              <a:t> data</a:t>
            </a:r>
          </a:p>
          <a:p>
            <a:r>
              <a:rPr lang="en-US" dirty="0" smtClean="0"/>
              <a:t>Sorted by ES</a:t>
            </a:r>
            <a:endParaRPr lang="en-US" dirty="0"/>
          </a:p>
        </p:txBody>
      </p:sp>
      <p:sp>
        <p:nvSpPr>
          <p:cNvPr id="4" name="TextBox 3"/>
          <p:cNvSpPr txBox="1"/>
          <p:nvPr/>
        </p:nvSpPr>
        <p:spPr>
          <a:xfrm>
            <a:off x="5791200" y="4191000"/>
            <a:ext cx="604853" cy="369332"/>
          </a:xfrm>
          <a:prstGeom prst="rect">
            <a:avLst/>
          </a:prstGeom>
          <a:noFill/>
        </p:spPr>
        <p:txBody>
          <a:bodyPr wrap="none" rtlCol="0">
            <a:spAutoFit/>
          </a:bodyPr>
          <a:lstStyle/>
          <a:p>
            <a:r>
              <a:rPr lang="en-US" dirty="0" smtClean="0"/>
              <a:t>Web</a:t>
            </a:r>
            <a:endParaRPr lang="en-US" dirty="0"/>
          </a:p>
        </p:txBody>
      </p:sp>
      <p:sp>
        <p:nvSpPr>
          <p:cNvPr id="5" name="TextBox 4"/>
          <p:cNvSpPr txBox="1"/>
          <p:nvPr/>
        </p:nvSpPr>
        <p:spPr>
          <a:xfrm>
            <a:off x="1981200" y="4191000"/>
            <a:ext cx="1151840" cy="369332"/>
          </a:xfrm>
          <a:prstGeom prst="rect">
            <a:avLst/>
          </a:prstGeom>
          <a:noFill/>
        </p:spPr>
        <p:txBody>
          <a:bodyPr wrap="none" rtlCol="0">
            <a:spAutoFit/>
          </a:bodyPr>
          <a:lstStyle/>
          <a:p>
            <a:r>
              <a:rPr lang="en-US" dirty="0" smtClean="0"/>
              <a:t>Classroom</a:t>
            </a:r>
            <a:endParaRPr lang="en-US" dirty="0"/>
          </a:p>
        </p:txBody>
      </p:sp>
    </p:spTree>
    <p:extLst>
      <p:ext uri="{BB962C8B-B14F-4D97-AF65-F5344CB8AC3E}">
        <p14:creationId xmlns:p14="http://schemas.microsoft.com/office/powerpoint/2010/main" val="392707182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886200" y="228600"/>
          <a:ext cx="4953000" cy="62484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572001" y="1295400"/>
            <a:ext cx="1371600" cy="646331"/>
          </a:xfrm>
          <a:prstGeom prst="rect">
            <a:avLst/>
          </a:prstGeom>
          <a:noFill/>
        </p:spPr>
        <p:txBody>
          <a:bodyPr wrap="square" rtlCol="0">
            <a:spAutoFit/>
          </a:bodyPr>
          <a:lstStyle/>
          <a:p>
            <a:r>
              <a:rPr lang="en-US" dirty="0" smtClean="0"/>
              <a:t>Favors Classroom</a:t>
            </a:r>
            <a:endParaRPr lang="en-US" dirty="0"/>
          </a:p>
        </p:txBody>
      </p:sp>
      <p:sp>
        <p:nvSpPr>
          <p:cNvPr id="4" name="TextBox 3"/>
          <p:cNvSpPr txBox="1"/>
          <p:nvPr/>
        </p:nvSpPr>
        <p:spPr>
          <a:xfrm>
            <a:off x="7391400" y="1371600"/>
            <a:ext cx="1267719" cy="369332"/>
          </a:xfrm>
          <a:prstGeom prst="rect">
            <a:avLst/>
          </a:prstGeom>
          <a:noFill/>
        </p:spPr>
        <p:txBody>
          <a:bodyPr wrap="none" rtlCol="0">
            <a:spAutoFit/>
          </a:bodyPr>
          <a:lstStyle/>
          <a:p>
            <a:r>
              <a:rPr lang="en-US" dirty="0" smtClean="0"/>
              <a:t>Favors Web</a:t>
            </a:r>
            <a:endParaRPr lang="en-US" dirty="0"/>
          </a:p>
        </p:txBody>
      </p:sp>
      <p:sp>
        <p:nvSpPr>
          <p:cNvPr id="5" name="TextBox 4"/>
          <p:cNvSpPr txBox="1"/>
          <p:nvPr/>
        </p:nvSpPr>
        <p:spPr>
          <a:xfrm>
            <a:off x="533401" y="990600"/>
            <a:ext cx="2743200" cy="2862322"/>
          </a:xfrm>
          <a:prstGeom prst="rect">
            <a:avLst/>
          </a:prstGeom>
          <a:noFill/>
        </p:spPr>
        <p:txBody>
          <a:bodyPr wrap="square" rtlCol="0">
            <a:spAutoFit/>
          </a:bodyPr>
          <a:lstStyle/>
          <a:p>
            <a:r>
              <a:rPr lang="en-US" dirty="0" smtClean="0"/>
              <a:t>Meta-analysis of 12 studies of procedural knowledge; college students and corporate training.  Note that many studies are significantly different from zero, but on opposite sides.  Expected effects range approximately from -1.25 to 1.25.</a:t>
            </a:r>
            <a:endParaRPr lang="en-US" dirty="0"/>
          </a:p>
        </p:txBody>
      </p:sp>
      <p:sp>
        <p:nvSpPr>
          <p:cNvPr id="6" name="TextBox 5"/>
          <p:cNvSpPr txBox="1"/>
          <p:nvPr/>
        </p:nvSpPr>
        <p:spPr>
          <a:xfrm>
            <a:off x="533400" y="4876800"/>
            <a:ext cx="2819400" cy="923330"/>
          </a:xfrm>
          <a:prstGeom prst="rect">
            <a:avLst/>
          </a:prstGeom>
          <a:noFill/>
        </p:spPr>
        <p:txBody>
          <a:bodyPr wrap="square" rtlCol="0">
            <a:spAutoFit/>
          </a:bodyPr>
          <a:lstStyle/>
          <a:p>
            <a:r>
              <a:rPr lang="en-US" dirty="0" smtClean="0"/>
              <a:t>This graph was produced using the software program MIX (stand-alone software).</a:t>
            </a:r>
            <a:endParaRPr lang="en-US" dirty="0"/>
          </a:p>
        </p:txBody>
      </p:sp>
    </p:spTree>
    <p:extLst>
      <p:ext uri="{BB962C8B-B14F-4D97-AF65-F5344CB8AC3E}">
        <p14:creationId xmlns:p14="http://schemas.microsoft.com/office/powerpoint/2010/main" val="357050121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733800" y="152400"/>
          <a:ext cx="4724400" cy="6477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81000" y="762000"/>
            <a:ext cx="3200400" cy="4801314"/>
          </a:xfrm>
          <a:prstGeom prst="rect">
            <a:avLst/>
          </a:prstGeom>
          <a:noFill/>
        </p:spPr>
        <p:txBody>
          <a:bodyPr wrap="square" rtlCol="0">
            <a:spAutoFit/>
          </a:bodyPr>
          <a:lstStyle/>
          <a:p>
            <a:r>
              <a:rPr lang="en-US" dirty="0" smtClean="0"/>
              <a:t>Meta-analysis of 63 interventions comparing instruction through the web vs. other (mostly classroom) instruction on tests of declarative knowledge in health professionals.</a:t>
            </a:r>
          </a:p>
          <a:p>
            <a:endParaRPr lang="en-US" dirty="0" smtClean="0"/>
          </a:p>
          <a:p>
            <a:r>
              <a:rPr lang="en-US" dirty="0" smtClean="0"/>
              <a:t>Note that again there is a slight overall mean difference favoring the internet, but even larger variability (see the horizontal red line).  The expected true differences range from about .7 in favor of the classroom to about 1.0 in favor of the internet.</a:t>
            </a:r>
            <a:endParaRPr lang="en-US" dirty="0"/>
          </a:p>
        </p:txBody>
      </p:sp>
    </p:spTree>
    <p:extLst>
      <p:ext uri="{BB962C8B-B14F-4D97-AF65-F5344CB8AC3E}">
        <p14:creationId xmlns:p14="http://schemas.microsoft.com/office/powerpoint/2010/main" val="355792014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4191000" y="228600"/>
          <a:ext cx="4724400" cy="63246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315200" y="1066800"/>
            <a:ext cx="1267719" cy="369332"/>
          </a:xfrm>
          <a:prstGeom prst="rect">
            <a:avLst/>
          </a:prstGeom>
          <a:noFill/>
        </p:spPr>
        <p:txBody>
          <a:bodyPr wrap="none" rtlCol="0">
            <a:spAutoFit/>
          </a:bodyPr>
          <a:lstStyle/>
          <a:p>
            <a:r>
              <a:rPr lang="en-US" dirty="0" smtClean="0"/>
              <a:t>Favors Web</a:t>
            </a:r>
            <a:endParaRPr lang="en-US" dirty="0"/>
          </a:p>
        </p:txBody>
      </p:sp>
      <p:sp>
        <p:nvSpPr>
          <p:cNvPr id="4" name="TextBox 3"/>
          <p:cNvSpPr txBox="1"/>
          <p:nvPr/>
        </p:nvSpPr>
        <p:spPr>
          <a:xfrm>
            <a:off x="4800600" y="1066800"/>
            <a:ext cx="1709892" cy="369332"/>
          </a:xfrm>
          <a:prstGeom prst="rect">
            <a:avLst/>
          </a:prstGeom>
          <a:noFill/>
        </p:spPr>
        <p:txBody>
          <a:bodyPr wrap="none" rtlCol="0">
            <a:spAutoFit/>
          </a:bodyPr>
          <a:lstStyle/>
          <a:p>
            <a:r>
              <a:rPr lang="en-US" dirty="0" smtClean="0"/>
              <a:t>Favors Alternate</a:t>
            </a:r>
            <a:endParaRPr lang="en-US" dirty="0"/>
          </a:p>
        </p:txBody>
      </p:sp>
      <p:sp>
        <p:nvSpPr>
          <p:cNvPr id="5" name="TextBox 4"/>
          <p:cNvSpPr txBox="1"/>
          <p:nvPr/>
        </p:nvSpPr>
        <p:spPr>
          <a:xfrm>
            <a:off x="533401" y="1066800"/>
            <a:ext cx="2971800" cy="2862322"/>
          </a:xfrm>
          <a:prstGeom prst="rect">
            <a:avLst/>
          </a:prstGeom>
          <a:noFill/>
        </p:spPr>
        <p:txBody>
          <a:bodyPr wrap="square" rtlCol="0">
            <a:spAutoFit/>
          </a:bodyPr>
          <a:lstStyle/>
          <a:p>
            <a:r>
              <a:rPr lang="en-US" dirty="0" smtClean="0"/>
              <a:t>Results for 12 studies of health professionals for procedural knowledge.  Note same pattern of results; enormous variability.</a:t>
            </a:r>
          </a:p>
          <a:p>
            <a:endParaRPr lang="en-US" dirty="0" smtClean="0"/>
          </a:p>
          <a:p>
            <a:r>
              <a:rPr lang="en-US" dirty="0" smtClean="0"/>
              <a:t>Most studies show results significantly different from zero, but they fall on both sides of the argument.</a:t>
            </a:r>
            <a:endParaRPr lang="en-US" dirty="0"/>
          </a:p>
        </p:txBody>
      </p:sp>
      <p:sp>
        <p:nvSpPr>
          <p:cNvPr id="6" name="TextBox 5"/>
          <p:cNvSpPr txBox="1"/>
          <p:nvPr/>
        </p:nvSpPr>
        <p:spPr>
          <a:xfrm>
            <a:off x="533400" y="4724400"/>
            <a:ext cx="3429000" cy="830997"/>
          </a:xfrm>
          <a:prstGeom prst="rect">
            <a:avLst/>
          </a:prstGeom>
          <a:noFill/>
        </p:spPr>
        <p:txBody>
          <a:bodyPr wrap="square" rtlCol="0">
            <a:spAutoFit/>
          </a:bodyPr>
          <a:lstStyle/>
          <a:p>
            <a:r>
              <a:rPr lang="en-US" sz="1200" dirty="0" smtClean="0"/>
              <a:t>Cook, Levinson, Garside, </a:t>
            </a:r>
            <a:r>
              <a:rPr lang="en-US" sz="1200" dirty="0" err="1" smtClean="0"/>
              <a:t>Dupras</a:t>
            </a:r>
            <a:r>
              <a:rPr lang="en-US" sz="1200" dirty="0" smtClean="0"/>
              <a:t>, Erwin, &amp; </a:t>
            </a:r>
            <a:r>
              <a:rPr lang="en-US" sz="1200" dirty="0" err="1" smtClean="0"/>
              <a:t>Montori</a:t>
            </a:r>
            <a:r>
              <a:rPr lang="en-US" sz="1200" dirty="0" smtClean="0"/>
              <a:t> (2008).  Internet-based learning in the health professions.  </a:t>
            </a:r>
            <a:r>
              <a:rPr lang="en-US" sz="1200" i="1" dirty="0" smtClean="0"/>
              <a:t>Journal of the American Medical Association, 300</a:t>
            </a:r>
            <a:r>
              <a:rPr lang="en-US" sz="1200" dirty="0" smtClean="0"/>
              <a:t>, 1181-1196.</a:t>
            </a:r>
            <a:endParaRPr lang="en-US" sz="1200" dirty="0"/>
          </a:p>
        </p:txBody>
      </p:sp>
    </p:spTree>
    <p:extLst>
      <p:ext uri="{BB962C8B-B14F-4D97-AF65-F5344CB8AC3E}">
        <p14:creationId xmlns:p14="http://schemas.microsoft.com/office/powerpoint/2010/main" val="239436913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Shrunken Estimates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Bayesian estimates of local populations (estimates of the location of infinite-sample effect sizes) aka Empirical Bayes Estimates</a:t>
            </a:r>
          </a:p>
          <a:p>
            <a:r>
              <a:rPr lang="en-US" dirty="0" smtClean="0"/>
              <a:t>Moves observed effect sizes toward the mean in proportion to uncertainty</a:t>
            </a:r>
          </a:p>
          <a:p>
            <a:pPr lvl="1"/>
            <a:r>
              <a:rPr lang="en-US" dirty="0" smtClean="0"/>
              <a:t>Smaller movement if study sample sizes are large</a:t>
            </a:r>
          </a:p>
          <a:p>
            <a:pPr lvl="1"/>
            <a:r>
              <a:rPr lang="en-US" dirty="0" smtClean="0"/>
              <a:t>Smaller movement if tau-squared is large</a:t>
            </a:r>
          </a:p>
          <a:p>
            <a:pPr lvl="1"/>
            <a:r>
              <a:rPr lang="en-US" dirty="0" smtClean="0"/>
              <a:t>Moves studies to the mean if sample sizes are small or if tau-squared approaches zero</a:t>
            </a:r>
          </a:p>
          <a:p>
            <a:r>
              <a:rPr lang="en-US" dirty="0" smtClean="0"/>
              <a:t>This kind of analysis is more difficult to do correctly; I do not expect you to do it for this class, but want you to know that it is available and might be useful.</a:t>
            </a:r>
            <a:endParaRPr lang="en-US" dirty="0"/>
          </a:p>
        </p:txBody>
      </p:sp>
    </p:spTree>
    <p:extLst>
      <p:ext uri="{BB962C8B-B14F-4D97-AF65-F5344CB8AC3E}">
        <p14:creationId xmlns:p14="http://schemas.microsoft.com/office/powerpoint/2010/main" val="14374915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Funnel Plot</a:t>
            </a:r>
            <a:endParaRPr lang="en-US" dirty="0"/>
          </a:p>
        </p:txBody>
      </p:sp>
      <p:pic>
        <p:nvPicPr>
          <p:cNvPr id="4" name="Content Placeholder 3" descr="jags549952.fig2.gif"/>
          <p:cNvPicPr>
            <a:picLocks noGrp="1" noChangeAspect="1"/>
          </p:cNvPicPr>
          <p:nvPr>
            <p:ph idx="1"/>
          </p:nvPr>
        </p:nvPicPr>
        <p:blipFill>
          <a:blip r:embed="rId2">
            <a:extLst>
              <a:ext uri="{28A0092B-C50C-407E-A947-70E740481C1C}">
                <a14:useLocalDpi xmlns:a14="http://schemas.microsoft.com/office/drawing/2010/main" val="0"/>
              </a:ext>
            </a:extLst>
          </a:blip>
          <a:srcRect t="14209" b="14209"/>
          <a:stretch>
            <a:fillRect/>
          </a:stretch>
        </p:blipFill>
        <p:spPr>
          <a:xfrm>
            <a:off x="914400" y="1371600"/>
            <a:ext cx="7313613" cy="4056062"/>
          </a:xfrm>
        </p:spPr>
      </p:pic>
      <p:sp>
        <p:nvSpPr>
          <p:cNvPr id="5" name="TextBox 4"/>
          <p:cNvSpPr txBox="1"/>
          <p:nvPr/>
        </p:nvSpPr>
        <p:spPr>
          <a:xfrm>
            <a:off x="1905000" y="5562600"/>
            <a:ext cx="6076077" cy="369332"/>
          </a:xfrm>
          <a:prstGeom prst="rect">
            <a:avLst/>
          </a:prstGeom>
          <a:noFill/>
        </p:spPr>
        <p:txBody>
          <a:bodyPr wrap="none" rtlCol="0">
            <a:spAutoFit/>
          </a:bodyPr>
          <a:lstStyle/>
          <a:p>
            <a:r>
              <a:rPr lang="en-US" dirty="0" smtClean="0"/>
              <a:t>This one suggests publication bias (small studies with large ES).</a:t>
            </a:r>
            <a:endParaRPr lang="en-US" dirty="0"/>
          </a:p>
        </p:txBody>
      </p:sp>
      <p:sp>
        <p:nvSpPr>
          <p:cNvPr id="3" name="TextBox 2"/>
          <p:cNvSpPr txBox="1"/>
          <p:nvPr/>
        </p:nvSpPr>
        <p:spPr>
          <a:xfrm>
            <a:off x="457200" y="5943600"/>
            <a:ext cx="8382000" cy="646331"/>
          </a:xfrm>
          <a:prstGeom prst="rect">
            <a:avLst/>
          </a:prstGeom>
          <a:noFill/>
        </p:spPr>
        <p:txBody>
          <a:bodyPr wrap="square" rtlCol="0">
            <a:spAutoFit/>
          </a:bodyPr>
          <a:lstStyle/>
          <a:p>
            <a:r>
              <a:rPr lang="en-US" dirty="0" smtClean="0"/>
              <a:t>I think this graph was created using Comprehensive Meta-Analysis (CMA), which is stand-alone software).</a:t>
            </a:r>
            <a:endParaRPr lang="en-US" dirty="0"/>
          </a:p>
        </p:txBody>
      </p:sp>
    </p:spTree>
    <p:extLst>
      <p:ext uri="{BB962C8B-B14F-4D97-AF65-F5344CB8AC3E}">
        <p14:creationId xmlns:p14="http://schemas.microsoft.com/office/powerpoint/2010/main" val="61233765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z="3200">
                <a:latin typeface="Techno" charset="0"/>
              </a:rPr>
              <a:t>EB Estimates:  Conceptual Diagram</a:t>
            </a:r>
          </a:p>
        </p:txBody>
      </p:sp>
      <p:sp>
        <p:nvSpPr>
          <p:cNvPr id="60419" name="Line 3"/>
          <p:cNvSpPr>
            <a:spLocks noChangeShapeType="1"/>
          </p:cNvSpPr>
          <p:nvPr/>
        </p:nvSpPr>
        <p:spPr bwMode="auto">
          <a:xfrm>
            <a:off x="1371600" y="4038600"/>
            <a:ext cx="6324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0420" name="Line 4"/>
          <p:cNvSpPr>
            <a:spLocks noChangeShapeType="1"/>
          </p:cNvSpPr>
          <p:nvPr/>
        </p:nvSpPr>
        <p:spPr bwMode="auto">
          <a:xfrm>
            <a:off x="3810000" y="38100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0421" name="Line 5"/>
          <p:cNvSpPr>
            <a:spLocks noChangeShapeType="1"/>
          </p:cNvSpPr>
          <p:nvPr/>
        </p:nvSpPr>
        <p:spPr bwMode="auto">
          <a:xfrm>
            <a:off x="6705600" y="38100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0422" name="Line 6"/>
          <p:cNvSpPr>
            <a:spLocks noChangeShapeType="1"/>
          </p:cNvSpPr>
          <p:nvPr/>
        </p:nvSpPr>
        <p:spPr bwMode="auto">
          <a:xfrm>
            <a:off x="3810000" y="31242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0423" name="Line 7"/>
          <p:cNvSpPr>
            <a:spLocks noChangeShapeType="1"/>
          </p:cNvSpPr>
          <p:nvPr/>
        </p:nvSpPr>
        <p:spPr bwMode="auto">
          <a:xfrm>
            <a:off x="6705600" y="31242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0424" name="Line 8"/>
          <p:cNvSpPr>
            <a:spLocks noChangeShapeType="1"/>
          </p:cNvSpPr>
          <p:nvPr/>
        </p:nvSpPr>
        <p:spPr bwMode="auto">
          <a:xfrm>
            <a:off x="5105400" y="31242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0425" name="Line 9"/>
          <p:cNvSpPr>
            <a:spLocks noChangeShapeType="1"/>
          </p:cNvSpPr>
          <p:nvPr/>
        </p:nvSpPr>
        <p:spPr bwMode="auto">
          <a:xfrm>
            <a:off x="3810000" y="3352800"/>
            <a:ext cx="12954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0426" name="Line 10"/>
          <p:cNvSpPr>
            <a:spLocks noChangeShapeType="1"/>
          </p:cNvSpPr>
          <p:nvPr/>
        </p:nvSpPr>
        <p:spPr bwMode="auto">
          <a:xfrm>
            <a:off x="5105400" y="3352800"/>
            <a:ext cx="16002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aphicFrame>
        <p:nvGraphicFramePr>
          <p:cNvPr id="60428" name="Object 12"/>
          <p:cNvGraphicFramePr>
            <a:graphicFrameLocks noChangeAspect="1"/>
          </p:cNvGraphicFramePr>
          <p:nvPr/>
        </p:nvGraphicFramePr>
        <p:xfrm>
          <a:off x="3581400" y="4419600"/>
          <a:ext cx="514350" cy="685800"/>
        </p:xfrm>
        <a:graphic>
          <a:graphicData uri="http://schemas.openxmlformats.org/presentationml/2006/ole">
            <mc:AlternateContent xmlns:mc="http://schemas.openxmlformats.org/markup-compatibility/2006">
              <mc:Choice xmlns:v="urn:schemas-microsoft-com:vml" Requires="v">
                <p:oleObj spid="_x0000_s1086" name="Equation" r:id="rId3" imgW="152280" imgH="203040" progId="Equation.DSMT4">
                  <p:embed/>
                </p:oleObj>
              </mc:Choice>
              <mc:Fallback>
                <p:oleObj name="Equation" r:id="rId3" imgW="15228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419600"/>
                        <a:ext cx="5143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430" name="Object 14"/>
          <p:cNvGraphicFramePr>
            <a:graphicFrameLocks noChangeAspect="1"/>
          </p:cNvGraphicFramePr>
          <p:nvPr/>
        </p:nvGraphicFramePr>
        <p:xfrm>
          <a:off x="4837113" y="2246313"/>
          <a:ext cx="842962" cy="841375"/>
        </p:xfrm>
        <a:graphic>
          <a:graphicData uri="http://schemas.openxmlformats.org/presentationml/2006/ole">
            <mc:AlternateContent xmlns:mc="http://schemas.openxmlformats.org/markup-compatibility/2006">
              <mc:Choice xmlns:v="urn:schemas-microsoft-com:vml" Requires="v">
                <p:oleObj spid="_x0000_s1087" name="Equation" r:id="rId5" imgW="266400" imgH="266400" progId="Equation.DSMT4">
                  <p:embed/>
                </p:oleObj>
              </mc:Choice>
              <mc:Fallback>
                <p:oleObj name="Equation" r:id="rId5" imgW="266400" imgH="2664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7113" y="2246313"/>
                        <a:ext cx="842962" cy="84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431" name="Object 15"/>
          <p:cNvGraphicFramePr>
            <a:graphicFrameLocks noGrp="1" noChangeAspect="1"/>
          </p:cNvGraphicFramePr>
          <p:nvPr>
            <p:ph idx="1"/>
          </p:nvPr>
        </p:nvGraphicFramePr>
        <p:xfrm>
          <a:off x="6400800" y="4419600"/>
          <a:ext cx="508000" cy="762000"/>
        </p:xfrm>
        <a:graphic>
          <a:graphicData uri="http://schemas.openxmlformats.org/presentationml/2006/ole">
            <mc:AlternateContent xmlns:mc="http://schemas.openxmlformats.org/markup-compatibility/2006">
              <mc:Choice xmlns:v="urn:schemas-microsoft-com:vml" Requires="v">
                <p:oleObj spid="_x0000_s1088" name="Equation" r:id="rId7" imgW="152280" imgH="228600" progId="Equation.3">
                  <p:embed/>
                </p:oleObj>
              </mc:Choice>
              <mc:Fallback>
                <p:oleObj name="Equation" r:id="rId7" imgW="15228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800" y="4419600"/>
                        <a:ext cx="5080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 name="TextBox 1"/>
          <p:cNvSpPr txBox="1"/>
          <p:nvPr/>
        </p:nvSpPr>
        <p:spPr>
          <a:xfrm>
            <a:off x="762000" y="5943600"/>
            <a:ext cx="4673074" cy="369332"/>
          </a:xfrm>
          <a:prstGeom prst="rect">
            <a:avLst/>
          </a:prstGeom>
          <a:noFill/>
        </p:spPr>
        <p:txBody>
          <a:bodyPr wrap="none" rtlCol="0">
            <a:spAutoFit/>
          </a:bodyPr>
          <a:lstStyle/>
          <a:p>
            <a:r>
              <a:rPr lang="en-US" dirty="0" smtClean="0"/>
              <a:t>This slide copied from a talk by David </a:t>
            </a:r>
            <a:r>
              <a:rPr lang="en-US" dirty="0" err="1" smtClean="0"/>
              <a:t>Rindskopf</a:t>
            </a:r>
            <a:endParaRPr lang="en-US" dirty="0"/>
          </a:p>
        </p:txBody>
      </p:sp>
    </p:spTree>
    <p:extLst>
      <p:ext uri="{BB962C8B-B14F-4D97-AF65-F5344CB8AC3E}">
        <p14:creationId xmlns:p14="http://schemas.microsoft.com/office/powerpoint/2010/main" val="2766068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71800" y="609600"/>
            <a:ext cx="722570" cy="369332"/>
          </a:xfrm>
          <a:prstGeom prst="rect">
            <a:avLst/>
          </a:prstGeom>
          <a:noFill/>
        </p:spPr>
        <p:txBody>
          <a:bodyPr wrap="none" rtlCol="0">
            <a:spAutoFit/>
          </a:bodyPr>
          <a:lstStyle/>
          <a:p>
            <a:r>
              <a:rPr lang="en-US" dirty="0" err="1" smtClean="0"/>
              <a:t>Bayes</a:t>
            </a:r>
            <a:endParaRPr lang="en-US" dirty="0"/>
          </a:p>
        </p:txBody>
      </p:sp>
      <p:sp>
        <p:nvSpPr>
          <p:cNvPr id="6" name="TextBox 5"/>
          <p:cNvSpPr txBox="1"/>
          <p:nvPr/>
        </p:nvSpPr>
        <p:spPr>
          <a:xfrm>
            <a:off x="1752600" y="1524000"/>
            <a:ext cx="1117037" cy="369332"/>
          </a:xfrm>
          <a:prstGeom prst="rect">
            <a:avLst/>
          </a:prstGeom>
          <a:noFill/>
        </p:spPr>
        <p:txBody>
          <a:bodyPr wrap="none" rtlCol="0">
            <a:spAutoFit/>
          </a:bodyPr>
          <a:lstStyle/>
          <a:p>
            <a:r>
              <a:rPr lang="en-US" dirty="0" smtClean="0"/>
              <a:t>Rodriguez</a:t>
            </a:r>
            <a:endParaRPr lang="en-US" dirty="0"/>
          </a:p>
        </p:txBody>
      </p:sp>
      <p:cxnSp>
        <p:nvCxnSpPr>
          <p:cNvPr id="8" name="Straight Arrow Connector 7"/>
          <p:cNvCxnSpPr>
            <a:stCxn id="5" idx="3"/>
          </p:cNvCxnSpPr>
          <p:nvPr/>
        </p:nvCxnSpPr>
        <p:spPr>
          <a:xfrm>
            <a:off x="3694370" y="794266"/>
            <a:ext cx="344230" cy="1963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3"/>
          </p:cNvCxnSpPr>
          <p:nvPr/>
        </p:nvCxnSpPr>
        <p:spPr>
          <a:xfrm flipV="1">
            <a:off x="2869637" y="1371600"/>
            <a:ext cx="483163" cy="337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3" name="Chart 12"/>
          <p:cNvGraphicFramePr>
            <a:graphicFrameLocks/>
          </p:cNvGraphicFramePr>
          <p:nvPr/>
        </p:nvGraphicFramePr>
        <p:xfrm>
          <a:off x="1828800" y="457200"/>
          <a:ext cx="5448300" cy="5772150"/>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3276600" y="5562600"/>
            <a:ext cx="1875835" cy="369332"/>
          </a:xfrm>
          <a:prstGeom prst="rect">
            <a:avLst/>
          </a:prstGeom>
          <a:noFill/>
        </p:spPr>
        <p:txBody>
          <a:bodyPr wrap="none" rtlCol="0">
            <a:spAutoFit/>
          </a:bodyPr>
          <a:lstStyle/>
          <a:p>
            <a:r>
              <a:rPr lang="en-US" dirty="0" smtClean="0"/>
              <a:t>Mean and 95 % CI</a:t>
            </a:r>
            <a:endParaRPr lang="en-US" dirty="0"/>
          </a:p>
        </p:txBody>
      </p:sp>
      <p:sp>
        <p:nvSpPr>
          <p:cNvPr id="15" name="TextBox 14"/>
          <p:cNvSpPr txBox="1"/>
          <p:nvPr/>
        </p:nvSpPr>
        <p:spPr>
          <a:xfrm>
            <a:off x="1905000" y="5029200"/>
            <a:ext cx="1908599" cy="369332"/>
          </a:xfrm>
          <a:prstGeom prst="rect">
            <a:avLst/>
          </a:prstGeom>
          <a:noFill/>
        </p:spPr>
        <p:txBody>
          <a:bodyPr wrap="none" rtlCol="0">
            <a:spAutoFit/>
          </a:bodyPr>
          <a:lstStyle/>
          <a:p>
            <a:r>
              <a:rPr lang="en-US" dirty="0" smtClean="0"/>
              <a:t>Prediction Interval</a:t>
            </a:r>
            <a:endParaRPr lang="en-US" dirty="0"/>
          </a:p>
        </p:txBody>
      </p:sp>
      <p:cxnSp>
        <p:nvCxnSpPr>
          <p:cNvPr id="17" name="Straight Arrow Connector 16"/>
          <p:cNvCxnSpPr>
            <a:stCxn id="15" idx="3"/>
          </p:cNvCxnSpPr>
          <p:nvPr/>
        </p:nvCxnSpPr>
        <p:spPr>
          <a:xfrm>
            <a:off x="3813599" y="5213866"/>
            <a:ext cx="301201" cy="1201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156532" y="5715000"/>
            <a:ext cx="177468" cy="41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715000" y="762000"/>
            <a:ext cx="2739083" cy="369332"/>
          </a:xfrm>
          <a:prstGeom prst="rect">
            <a:avLst/>
          </a:prstGeom>
          <a:noFill/>
        </p:spPr>
        <p:txBody>
          <a:bodyPr wrap="none" rtlCol="0">
            <a:spAutoFit/>
          </a:bodyPr>
          <a:lstStyle/>
          <a:p>
            <a:r>
              <a:rPr lang="en-US" dirty="0" smtClean="0"/>
              <a:t>Why is this study different?</a:t>
            </a:r>
            <a:endParaRPr lang="en-US" dirty="0"/>
          </a:p>
        </p:txBody>
      </p:sp>
      <p:cxnSp>
        <p:nvCxnSpPr>
          <p:cNvPr id="16" name="Straight Arrow Connector 15"/>
          <p:cNvCxnSpPr/>
          <p:nvPr/>
        </p:nvCxnSpPr>
        <p:spPr>
          <a:xfrm flipH="1">
            <a:off x="5257800" y="1066800"/>
            <a:ext cx="25146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Isosceles Triangle 20"/>
          <p:cNvSpPr/>
          <p:nvPr/>
        </p:nvSpPr>
        <p:spPr>
          <a:xfrm>
            <a:off x="381000" y="2514600"/>
            <a:ext cx="457200" cy="3048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19100" y="3048000"/>
            <a:ext cx="381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990600" y="2514600"/>
            <a:ext cx="1685205" cy="338554"/>
          </a:xfrm>
          <a:prstGeom prst="rect">
            <a:avLst/>
          </a:prstGeom>
          <a:noFill/>
        </p:spPr>
        <p:txBody>
          <a:bodyPr wrap="none" rtlCol="0">
            <a:spAutoFit/>
          </a:bodyPr>
          <a:lstStyle/>
          <a:p>
            <a:r>
              <a:rPr lang="en-US" sz="1600" dirty="0" smtClean="0"/>
              <a:t>Bayesian Estimate</a:t>
            </a:r>
            <a:endParaRPr lang="en-US" sz="1600" dirty="0"/>
          </a:p>
        </p:txBody>
      </p:sp>
      <p:sp>
        <p:nvSpPr>
          <p:cNvPr id="24" name="TextBox 23"/>
          <p:cNvSpPr txBox="1"/>
          <p:nvPr/>
        </p:nvSpPr>
        <p:spPr>
          <a:xfrm>
            <a:off x="990600" y="3048000"/>
            <a:ext cx="2597378" cy="338554"/>
          </a:xfrm>
          <a:prstGeom prst="rect">
            <a:avLst/>
          </a:prstGeom>
          <a:noFill/>
        </p:spPr>
        <p:txBody>
          <a:bodyPr wrap="none" rtlCol="0">
            <a:spAutoFit/>
          </a:bodyPr>
          <a:lstStyle/>
          <a:p>
            <a:r>
              <a:rPr lang="en-US" sz="1600" dirty="0" smtClean="0"/>
              <a:t>Rodriguez &amp; Maeda estimate</a:t>
            </a:r>
            <a:endParaRPr lang="en-US" sz="1600" dirty="0"/>
          </a:p>
        </p:txBody>
      </p:sp>
      <p:sp>
        <p:nvSpPr>
          <p:cNvPr id="18" name="TextBox 17"/>
          <p:cNvSpPr txBox="1"/>
          <p:nvPr/>
        </p:nvSpPr>
        <p:spPr>
          <a:xfrm>
            <a:off x="1828800" y="228600"/>
            <a:ext cx="5204566" cy="400110"/>
          </a:xfrm>
          <a:prstGeom prst="rect">
            <a:avLst/>
          </a:prstGeom>
          <a:noFill/>
        </p:spPr>
        <p:txBody>
          <a:bodyPr wrap="none" rtlCol="0">
            <a:spAutoFit/>
          </a:bodyPr>
          <a:lstStyle/>
          <a:p>
            <a:r>
              <a:rPr lang="en-US" sz="2000" dirty="0" smtClean="0"/>
              <a:t>Forest Plot – 2 Methods Stacked for Comparison</a:t>
            </a:r>
            <a:endParaRPr lang="en-US" sz="2000" dirty="0"/>
          </a:p>
        </p:txBody>
      </p:sp>
      <p:cxnSp>
        <p:nvCxnSpPr>
          <p:cNvPr id="25" name="Straight Arrow Connector 24"/>
          <p:cNvCxnSpPr/>
          <p:nvPr/>
        </p:nvCxnSpPr>
        <p:spPr>
          <a:xfrm flipH="1">
            <a:off x="6553200" y="1066800"/>
            <a:ext cx="1600200" cy="3581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57200" y="4114800"/>
            <a:ext cx="1371600" cy="1754327"/>
          </a:xfrm>
          <a:prstGeom prst="rect">
            <a:avLst/>
          </a:prstGeom>
          <a:noFill/>
        </p:spPr>
        <p:txBody>
          <a:bodyPr wrap="square" rtlCol="0">
            <a:spAutoFit/>
          </a:bodyPr>
          <a:lstStyle/>
          <a:p>
            <a:r>
              <a:rPr lang="en-US" dirty="0" smtClean="0"/>
              <a:t>This graph was produced using MS Excel and PowerPoint.</a:t>
            </a:r>
            <a:endParaRPr lang="en-US" dirty="0"/>
          </a:p>
        </p:txBody>
      </p:sp>
    </p:spTree>
    <p:extLst>
      <p:ext uri="{BB962C8B-B14F-4D97-AF65-F5344CB8AC3E}">
        <p14:creationId xmlns:p14="http://schemas.microsoft.com/office/powerpoint/2010/main" val="403480669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Shrunken Estimates in R</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metafor</a:t>
            </a:r>
            <a:r>
              <a:rPr lang="en-US" dirty="0" smtClean="0"/>
              <a:t> package uses the function BLUP( ) to produce ‘shrunken’ or empirical Bayes estimates for individual studies.  </a:t>
            </a:r>
            <a:endParaRPr lang="en-US" dirty="0"/>
          </a:p>
        </p:txBody>
      </p:sp>
    </p:spTree>
    <p:extLst>
      <p:ext uri="{BB962C8B-B14F-4D97-AF65-F5344CB8AC3E}">
        <p14:creationId xmlns:p14="http://schemas.microsoft.com/office/powerpoint/2010/main" val="300461550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Exercise</a:t>
            </a:r>
            <a:endParaRPr lang="en-US" dirty="0"/>
          </a:p>
        </p:txBody>
      </p:sp>
      <p:sp>
        <p:nvSpPr>
          <p:cNvPr id="3" name="Content Placeholder 2"/>
          <p:cNvSpPr>
            <a:spLocks noGrp="1"/>
          </p:cNvSpPr>
          <p:nvPr>
            <p:ph idx="1"/>
          </p:nvPr>
        </p:nvSpPr>
        <p:spPr/>
        <p:txBody>
          <a:bodyPr>
            <a:normAutofit/>
          </a:bodyPr>
          <a:lstStyle/>
          <a:p>
            <a:pPr marL="342900" indent="-342900">
              <a:buFont typeface="Arial"/>
              <a:buChar char="•"/>
            </a:pPr>
            <a:r>
              <a:rPr lang="en-US" dirty="0" smtClean="0"/>
              <a:t>Recall </a:t>
            </a:r>
            <a:r>
              <a:rPr lang="en-US" dirty="0" err="1" smtClean="0"/>
              <a:t>GenderMath</a:t>
            </a:r>
            <a:endParaRPr lang="en-US" dirty="0" smtClean="0"/>
          </a:p>
          <a:p>
            <a:r>
              <a:rPr lang="en-US" dirty="0" smtClean="0"/>
              <a:t>Create a forest plot (unsorted data)</a:t>
            </a:r>
          </a:p>
          <a:p>
            <a:r>
              <a:rPr lang="en-US" dirty="0" smtClean="0"/>
              <a:t>Sort the data by G1 then d1</a:t>
            </a:r>
          </a:p>
          <a:p>
            <a:r>
              <a:rPr lang="en-US" dirty="0" smtClean="0"/>
              <a:t>Compute a model with G1 as a moderator</a:t>
            </a:r>
          </a:p>
          <a:p>
            <a:r>
              <a:rPr lang="en-US" dirty="0" smtClean="0"/>
              <a:t>Create a forest plot with data ordered by G1 and d1</a:t>
            </a:r>
          </a:p>
          <a:p>
            <a:endParaRPr lang="en-US" dirty="0"/>
          </a:p>
        </p:txBody>
      </p:sp>
    </p:spTree>
    <p:extLst>
      <p:ext uri="{BB962C8B-B14F-4D97-AF65-F5344CB8AC3E}">
        <p14:creationId xmlns:p14="http://schemas.microsoft.com/office/powerpoint/2010/main" val="66712149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Funnel Plot</a:t>
            </a:r>
            <a:endParaRPr lang="en-US" dirty="0"/>
          </a:p>
        </p:txBody>
      </p:sp>
      <p:pic>
        <p:nvPicPr>
          <p:cNvPr id="4" name="Content Placeholder 3" descr="2203185_gf75taf_m.jpg"/>
          <p:cNvPicPr>
            <a:picLocks noGrp="1" noChangeAspect="1"/>
          </p:cNvPicPr>
          <p:nvPr>
            <p:ph idx="1"/>
          </p:nvPr>
        </p:nvPicPr>
        <p:blipFill>
          <a:blip r:embed="rId2">
            <a:extLst>
              <a:ext uri="{28A0092B-C50C-407E-A947-70E740481C1C}">
                <a14:useLocalDpi xmlns:a14="http://schemas.microsoft.com/office/drawing/2010/main" val="0"/>
              </a:ext>
            </a:extLst>
          </a:blip>
          <a:srcRect t="13027" b="13027"/>
          <a:stretch>
            <a:fillRect/>
          </a:stretch>
        </p:blipFill>
        <p:spPr/>
      </p:pic>
      <p:sp>
        <p:nvSpPr>
          <p:cNvPr id="5" name="TextBox 4"/>
          <p:cNvSpPr txBox="1"/>
          <p:nvPr/>
        </p:nvSpPr>
        <p:spPr>
          <a:xfrm>
            <a:off x="914400" y="6019800"/>
            <a:ext cx="6713797" cy="369332"/>
          </a:xfrm>
          <a:prstGeom prst="rect">
            <a:avLst/>
          </a:prstGeom>
          <a:noFill/>
        </p:spPr>
        <p:txBody>
          <a:bodyPr wrap="none" rtlCol="0">
            <a:spAutoFit/>
          </a:bodyPr>
          <a:lstStyle/>
          <a:p>
            <a:r>
              <a:rPr lang="en-US" dirty="0" smtClean="0"/>
              <a:t>This one shows imputed data:  ‘trim and fill’ on the basis of symmetry.</a:t>
            </a:r>
            <a:endParaRPr lang="en-US" dirty="0"/>
          </a:p>
        </p:txBody>
      </p:sp>
    </p:spTree>
    <p:extLst>
      <p:ext uri="{BB962C8B-B14F-4D97-AF65-F5344CB8AC3E}">
        <p14:creationId xmlns:p14="http://schemas.microsoft.com/office/powerpoint/2010/main" val="26629719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Funnel Plot</a:t>
            </a:r>
            <a:endParaRPr lang="en-US" dirty="0"/>
          </a:p>
        </p:txBody>
      </p:sp>
      <p:pic>
        <p:nvPicPr>
          <p:cNvPr id="4" name="Content Placeholder 3" descr="tumblr_n3xhtuP13t1re0mg0o1_1280.jpg"/>
          <p:cNvPicPr>
            <a:picLocks noGrp="1" noChangeAspect="1"/>
          </p:cNvPicPr>
          <p:nvPr>
            <p:ph idx="1"/>
          </p:nvPr>
        </p:nvPicPr>
        <p:blipFill>
          <a:blip r:embed="rId2">
            <a:extLst>
              <a:ext uri="{28A0092B-C50C-407E-A947-70E740481C1C}">
                <a14:useLocalDpi xmlns:a14="http://schemas.microsoft.com/office/drawing/2010/main" val="0"/>
              </a:ext>
            </a:extLst>
          </a:blip>
          <a:srcRect t="20098" b="20098"/>
          <a:stretch>
            <a:fillRect/>
          </a:stretch>
        </p:blipFill>
        <p:spPr/>
      </p:pic>
      <p:sp>
        <p:nvSpPr>
          <p:cNvPr id="5" name="TextBox 4"/>
          <p:cNvSpPr txBox="1"/>
          <p:nvPr/>
        </p:nvSpPr>
        <p:spPr>
          <a:xfrm>
            <a:off x="3200400" y="6324600"/>
            <a:ext cx="2832138" cy="369332"/>
          </a:xfrm>
          <a:prstGeom prst="rect">
            <a:avLst/>
          </a:prstGeom>
          <a:noFill/>
        </p:spPr>
        <p:txBody>
          <a:bodyPr wrap="none" rtlCol="0">
            <a:spAutoFit/>
          </a:bodyPr>
          <a:lstStyle/>
          <a:p>
            <a:r>
              <a:rPr lang="en-US" dirty="0" smtClean="0"/>
              <a:t>This one shows a masochist.</a:t>
            </a:r>
            <a:endParaRPr lang="en-US" dirty="0"/>
          </a:p>
        </p:txBody>
      </p:sp>
      <p:sp>
        <p:nvSpPr>
          <p:cNvPr id="3" name="Rectangle 2"/>
          <p:cNvSpPr/>
          <p:nvPr/>
        </p:nvSpPr>
        <p:spPr>
          <a:xfrm>
            <a:off x="3754258" y="3244334"/>
            <a:ext cx="1635484" cy="369332"/>
          </a:xfrm>
          <a:prstGeom prst="rect">
            <a:avLst/>
          </a:prstGeom>
        </p:spPr>
        <p:txBody>
          <a:bodyPr wrap="none">
            <a:spAutoFit/>
          </a:bodyPr>
          <a:lstStyle/>
          <a:p>
            <a:r>
              <a:rPr lang="en-US" dirty="0" err="1"/>
              <a:t>Epi_Meta_Plots</a:t>
            </a:r>
            <a:endParaRPr lang="en-US" dirty="0"/>
          </a:p>
        </p:txBody>
      </p:sp>
    </p:spTree>
    <p:extLst>
      <p:ext uri="{BB962C8B-B14F-4D97-AF65-F5344CB8AC3E}">
        <p14:creationId xmlns:p14="http://schemas.microsoft.com/office/powerpoint/2010/main" val="28047078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to R &amp; Check Data</a:t>
            </a:r>
            <a:endParaRPr lang="en-US" dirty="0"/>
          </a:p>
        </p:txBody>
      </p:sp>
      <p:pic>
        <p:nvPicPr>
          <p:cNvPr id="6" name="Content Placeholder 5" descr="Screen Shot 2015-03-24 at 7.46.48 PM.png"/>
          <p:cNvPicPr>
            <a:picLocks noGrp="1" noChangeAspect="1"/>
          </p:cNvPicPr>
          <p:nvPr>
            <p:ph idx="1"/>
          </p:nvPr>
        </p:nvPicPr>
        <p:blipFill>
          <a:blip r:embed="rId2">
            <a:extLst>
              <a:ext uri="{28A0092B-C50C-407E-A947-70E740481C1C}">
                <a14:useLocalDpi xmlns:a14="http://schemas.microsoft.com/office/drawing/2010/main" val="0"/>
              </a:ext>
            </a:extLst>
          </a:blip>
          <a:srcRect t="-49559" b="-49559"/>
          <a:stretch>
            <a:fillRect/>
          </a:stretch>
        </p:blipFill>
        <p:spPr>
          <a:xfrm>
            <a:off x="-15904" y="1219200"/>
            <a:ext cx="9068309" cy="5029200"/>
          </a:xfrm>
        </p:spPr>
      </p:pic>
    </p:spTree>
    <p:extLst>
      <p:ext uri="{BB962C8B-B14F-4D97-AF65-F5344CB8AC3E}">
        <p14:creationId xmlns:p14="http://schemas.microsoft.com/office/powerpoint/2010/main" val="4269762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 Summary</a:t>
            </a:r>
            <a:endParaRPr lang="en-US" dirty="0"/>
          </a:p>
        </p:txBody>
      </p:sp>
      <p:pic>
        <p:nvPicPr>
          <p:cNvPr id="5" name="Content Placeholder 8" descr="Screen Shot 2015-03-24 at 7.50.01 PM.png"/>
          <p:cNvPicPr>
            <a:picLocks noGrp="1" noChangeAspect="1"/>
          </p:cNvPicPr>
          <p:nvPr>
            <p:ph idx="1"/>
          </p:nvPr>
        </p:nvPicPr>
        <p:blipFill>
          <a:blip r:embed="rId2">
            <a:extLst>
              <a:ext uri="{28A0092B-C50C-407E-A947-70E740481C1C}">
                <a14:useLocalDpi xmlns:a14="http://schemas.microsoft.com/office/drawing/2010/main" val="0"/>
              </a:ext>
            </a:extLst>
          </a:blip>
          <a:srcRect l="2529" r="2529"/>
          <a:stretch>
            <a:fillRect/>
          </a:stretch>
        </p:blipFill>
        <p:spPr/>
      </p:pic>
    </p:spTree>
    <p:extLst>
      <p:ext uri="{BB962C8B-B14F-4D97-AF65-F5344CB8AC3E}">
        <p14:creationId xmlns:p14="http://schemas.microsoft.com/office/powerpoint/2010/main" val="17579316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 Funnel</a:t>
            </a:r>
            <a:endParaRPr lang="en-US" dirty="0"/>
          </a:p>
        </p:txBody>
      </p:sp>
      <p:pic>
        <p:nvPicPr>
          <p:cNvPr id="8" name="Picture 7" descr="Screen Shot 2015-03-24 at 7.51.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219200"/>
            <a:ext cx="2686050" cy="533400"/>
          </a:xfrm>
          <a:prstGeom prst="rect">
            <a:avLst/>
          </a:prstGeom>
        </p:spPr>
      </p:pic>
      <p:pic>
        <p:nvPicPr>
          <p:cNvPr id="6" name="Content Placeholder 6"/>
          <p:cNvPicPr>
            <a:picLocks noGrp="1" noChangeAspect="1"/>
          </p:cNvPicPr>
          <p:nvPr>
            <p:ph idx="1"/>
          </p:nvPr>
        </p:nvPicPr>
        <p:blipFill>
          <a:blip r:embed="rId3"/>
          <a:srcRect t="18943" b="18943"/>
          <a:stretch>
            <a:fillRect/>
          </a:stretch>
        </p:blipFill>
        <p:spPr/>
      </p:pic>
    </p:spTree>
    <p:extLst>
      <p:ext uri="{BB962C8B-B14F-4D97-AF65-F5344CB8AC3E}">
        <p14:creationId xmlns:p14="http://schemas.microsoft.com/office/powerpoint/2010/main" val="159683044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1170</TotalTime>
  <Words>1554</Words>
  <Application>Microsoft Macintosh PowerPoint</Application>
  <PresentationFormat>On-screen Show (4:3)</PresentationFormat>
  <Paragraphs>219</Paragraphs>
  <Slides>43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Inkwell</vt:lpstr>
      <vt:lpstr>Equation</vt:lpstr>
      <vt:lpstr>Meta-Analysis Graphs</vt:lpstr>
      <vt:lpstr>PowerPoint Presentation</vt:lpstr>
      <vt:lpstr>Funnel Plots</vt:lpstr>
      <vt:lpstr>Funnel Plot</vt:lpstr>
      <vt:lpstr>Funnel Plot</vt:lpstr>
      <vt:lpstr>Funnel Plot</vt:lpstr>
      <vt:lpstr>Input to R &amp; Check Data</vt:lpstr>
      <vt:lpstr>Compute Summary</vt:lpstr>
      <vt:lpstr>Compute Funnel</vt:lpstr>
      <vt:lpstr>R Funnel Plot</vt:lpstr>
      <vt:lpstr>Class Exercise</vt:lpstr>
      <vt:lpstr>Forest Plots</vt:lpstr>
      <vt:lpstr>Forest Plots 1 – General Summary</vt:lpstr>
      <vt:lpstr>Forest Plot 2 – Sort by ES</vt:lpstr>
      <vt:lpstr>Forest Plot 3 – Subgroups</vt:lpstr>
      <vt:lpstr>Forest Plot 4 - Cumulative</vt:lpstr>
      <vt:lpstr>Forest Plots in R</vt:lpstr>
      <vt:lpstr>Sorting in R</vt:lpstr>
      <vt:lpstr>Attach the data</vt:lpstr>
      <vt:lpstr>Sort the Data by ES</vt:lpstr>
      <vt:lpstr>Rerun the Analysis</vt:lpstr>
      <vt:lpstr>Compute Sorted Forest</vt:lpstr>
      <vt:lpstr>Sort by Publication and ES</vt:lpstr>
      <vt:lpstr>Categorical Moderator</vt:lpstr>
      <vt:lpstr>Input File</vt:lpstr>
      <vt:lpstr>SAT &amp; GPA</vt:lpstr>
      <vt:lpstr>Add Moderator </vt:lpstr>
      <vt:lpstr>Add Other Stuff</vt:lpstr>
      <vt:lpstr>Continuous Moderator</vt:lpstr>
      <vt:lpstr>Input Data</vt:lpstr>
      <vt:lpstr>Forest with Continuous Prediction</vt:lpstr>
      <vt:lpstr>Heterogeneity</vt:lpstr>
      <vt:lpstr>Prediction Interval</vt:lpstr>
      <vt:lpstr>PowerPoint Presentation</vt:lpstr>
      <vt:lpstr>PowerPoint Presentation</vt:lpstr>
      <vt:lpstr>PowerPoint Presentation</vt:lpstr>
      <vt:lpstr>PowerPoint Presentation</vt:lpstr>
      <vt:lpstr>PowerPoint Presentation</vt:lpstr>
      <vt:lpstr>Shrunken Estimates</vt:lpstr>
      <vt:lpstr>EB Estimates:  Conceptual Diagram</vt:lpstr>
      <vt:lpstr>PowerPoint Presentation</vt:lpstr>
      <vt:lpstr>Shrunken Estimates in R</vt:lpstr>
      <vt:lpstr>Class Exercise</vt:lpstr>
    </vt:vector>
  </TitlesOfParts>
  <Company>University of South Florida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Meta-Analysis</dc:title>
  <dc:creator>Michael T. Brannick</dc:creator>
  <cp:lastModifiedBy>Michael Brannick</cp:lastModifiedBy>
  <cp:revision>110</cp:revision>
  <dcterms:created xsi:type="dcterms:W3CDTF">2012-09-21T14:04:08Z</dcterms:created>
  <dcterms:modified xsi:type="dcterms:W3CDTF">2015-06-09T18:20:59Z</dcterms:modified>
</cp:coreProperties>
</file>