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4" r:id="rId3"/>
    <p:sldId id="273" r:id="rId4"/>
    <p:sldId id="274" r:id="rId5"/>
    <p:sldId id="275" r:id="rId6"/>
    <p:sldId id="27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04" y="-9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B8FFFC-88D8-DC46-AD73-7CA34B9DC087}" type="datetimeFigureOut">
              <a:rPr lang="en-US" smtClean="0"/>
              <a:t>4/18/15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F71635-1F79-4B42-8BD0-62A5B65235E4}" type="slidenum">
              <a:rPr lang="en-US" smtClean="0"/>
              <a:t>‹#›</a:t>
            </a:fld>
            <a:endParaRPr lang="en-US"/>
          </a:p>
        </p:txBody>
      </p:sp>
    </p:spTree>
    <p:extLst>
      <p:ext uri="{BB962C8B-B14F-4D97-AF65-F5344CB8AC3E}">
        <p14:creationId xmlns:p14="http://schemas.microsoft.com/office/powerpoint/2010/main" val="29912772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584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3584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15AEB28F-5B5F-6A48-887A-B4DCCDBF1D10}" type="slidenum">
              <a:rPr lang="en-US" sz="1200"/>
              <a:pPr/>
              <a:t>4</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946400" y="3124200"/>
            <a:ext cx="8636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946400" y="5056632"/>
            <a:ext cx="8636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09600" y="6300216"/>
            <a:ext cx="2645664"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80AA9D22-8A79-467C-AB55-B0A0C8994AAC}" type="datetimeFigureOut">
              <a:rPr lang="en-US" smtClean="0"/>
              <a:t>4/18/15</a:t>
            </a:fld>
            <a:endParaRPr lang="en-US"/>
          </a:p>
        </p:txBody>
      </p:sp>
      <p:sp>
        <p:nvSpPr>
          <p:cNvPr id="5" name="Footer Placeholder 4"/>
          <p:cNvSpPr>
            <a:spLocks noGrp="1"/>
          </p:cNvSpPr>
          <p:nvPr>
            <p:ph type="ftr" sz="quarter" idx="11"/>
          </p:nvPr>
        </p:nvSpPr>
        <p:spPr>
          <a:xfrm>
            <a:off x="5279136" y="6300216"/>
            <a:ext cx="5084064"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11033760" y="6300216"/>
            <a:ext cx="9144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7A90F6A6-5429-43CE-9540-E01D3FD758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
        <p:nvSpPr>
          <p:cNvPr id="11" name="Content Placeholder 2"/>
          <p:cNvSpPr>
            <a:spLocks noGrp="1"/>
          </p:cNvSpPr>
          <p:nvPr>
            <p:ph sz="half" idx="14"/>
          </p:nvPr>
        </p:nvSpPr>
        <p:spPr>
          <a:xfrm>
            <a:off x="6193536" y="1735138"/>
            <a:ext cx="475488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6193536" y="3870960"/>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1219200" y="1735139"/>
            <a:ext cx="475488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9200" y="1735138"/>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
        <p:nvSpPr>
          <p:cNvPr id="8" name="Content Placeholder 2"/>
          <p:cNvSpPr>
            <a:spLocks noGrp="1"/>
          </p:cNvSpPr>
          <p:nvPr>
            <p:ph sz="half" idx="13"/>
          </p:nvPr>
        </p:nvSpPr>
        <p:spPr>
          <a:xfrm>
            <a:off x="1219200" y="3870960"/>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6193536" y="1735138"/>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6193536" y="3870960"/>
            <a:ext cx="475488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0AA9D22-8A79-467C-AB55-B0A0C8994AAC}" type="datetimeFigureOut">
              <a:rPr lang="en-US" smtClean="0"/>
              <a:t>4/18/15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AA9D22-8A79-467C-AB55-B0A0C8994AAC}" type="datetimeFigureOut">
              <a:rPr lang="en-US" smtClean="0"/>
              <a:t>4/18/15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1690048"/>
            <a:ext cx="4751917"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6223000" y="368490"/>
            <a:ext cx="475488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1219199" y="2866033"/>
            <a:ext cx="4751917"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90061" y="1524000"/>
            <a:ext cx="475488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6690059" y="2699984"/>
            <a:ext cx="475488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grpSp>
        <p:nvGrpSpPr>
          <p:cNvPr id="3" name="Group 7"/>
          <p:cNvGrpSpPr/>
          <p:nvPr/>
        </p:nvGrpSpPr>
        <p:grpSpPr>
          <a:xfrm rot="21421631">
            <a:off x="838706" y="505650"/>
            <a:ext cx="5134567"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1078392" y="667563"/>
            <a:ext cx="4624885"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417880" y="3520798"/>
            <a:ext cx="5450699"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654743" y="3682582"/>
            <a:ext cx="4938812"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225976" y="241256"/>
            <a:ext cx="5450699"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462839" y="403040"/>
            <a:ext cx="4938812"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6684579" y="1524000"/>
            <a:ext cx="475488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6684576" y="2699984"/>
            <a:ext cx="475488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3762374"/>
            <a:ext cx="97536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745711" y="379100"/>
            <a:ext cx="6708436"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1219200" y="4928736"/>
            <a:ext cx="97536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
        <p:nvSpPr>
          <p:cNvPr id="12" name="Picture Placeholder 9"/>
          <p:cNvSpPr>
            <a:spLocks noGrp="1"/>
          </p:cNvSpPr>
          <p:nvPr>
            <p:ph type="pic" sz="quarter" idx="15"/>
          </p:nvPr>
        </p:nvSpPr>
        <p:spPr>
          <a:xfrm rot="232774">
            <a:off x="2997545" y="564564"/>
            <a:ext cx="6204769"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3762374"/>
            <a:ext cx="97536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51583" y="116368"/>
            <a:ext cx="529208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398870" y="305000"/>
            <a:ext cx="4797940"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5553974" y="323141"/>
            <a:ext cx="6390257"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5781981" y="507668"/>
            <a:ext cx="591048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1219200" y="4926106"/>
            <a:ext cx="97536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0AA9D22-8A79-467C-AB55-B0A0C8994AAC}" type="datetimeFigureOut">
              <a:rPr lang="en-US" smtClean="0"/>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0AA9D22-8A79-467C-AB55-B0A0C8994AAC}" type="datetimeFigureOut">
              <a:rPr lang="en-US" smtClean="0"/>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8911" y="450851"/>
            <a:ext cx="1128111"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1219200" y="450851"/>
            <a:ext cx="79248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80AA9D22-8A79-467C-AB55-B0A0C8994AAC}" type="datetimeFigureOut">
              <a:rPr lang="en-US" smtClean="0"/>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496288" y="3200400"/>
            <a:ext cx="10695709"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5281084" y="3833095"/>
            <a:ext cx="62992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5281084" y="5056909"/>
            <a:ext cx="62992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09600" y="6298744"/>
            <a:ext cx="2641600" cy="273050"/>
          </a:xfrm>
        </p:spPr>
        <p:txBody>
          <a:bodyPr/>
          <a:lstStyle>
            <a:lvl1pPr algn="l">
              <a:defRPr sz="1100">
                <a:latin typeface="Rockwell" pitchFamily="18" charset="0"/>
              </a:defRPr>
            </a:lvl1pPr>
          </a:lstStyle>
          <a:p>
            <a:fld id="{80AA9D22-8A79-467C-AB55-B0A0C8994AAC}" type="datetimeFigureOut">
              <a:rPr lang="en-US" smtClean="0"/>
              <a:t>4/18/15</a:t>
            </a:fld>
            <a:endParaRPr lang="en-US"/>
          </a:p>
        </p:txBody>
      </p:sp>
      <p:sp>
        <p:nvSpPr>
          <p:cNvPr id="5" name="Footer Placeholder 4"/>
          <p:cNvSpPr>
            <a:spLocks noGrp="1"/>
          </p:cNvSpPr>
          <p:nvPr>
            <p:ph type="ftr" sz="quarter" idx="11"/>
          </p:nvPr>
        </p:nvSpPr>
        <p:spPr>
          <a:xfrm>
            <a:off x="5283200" y="6298744"/>
            <a:ext cx="508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11019808" y="6312395"/>
            <a:ext cx="914400" cy="265089"/>
          </a:xfrm>
        </p:spPr>
        <p:txBody>
          <a:bodyPr/>
          <a:lstStyle>
            <a:lvl1pPr>
              <a:defRPr sz="1100">
                <a:solidFill>
                  <a:schemeClr val="tx1"/>
                </a:solidFill>
                <a:latin typeface="Rockwell" pitchFamily="18" charset="0"/>
              </a:defRPr>
            </a:lvl1pPr>
          </a:lstStyle>
          <a:p>
            <a:fld id="{7A90F6A6-5429-43CE-9540-E01D3FD758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94563"/>
            <a:ext cx="103632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09600" y="3557016"/>
            <a:ext cx="103632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80AA9D22-8A79-467C-AB55-B0A0C8994AAC}" type="datetimeFigureOut">
              <a:rPr lang="en-US" smtClean="0"/>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950260" y="1689847"/>
            <a:ext cx="11241737"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609601" y="2196356"/>
            <a:ext cx="7112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609600" y="3560620"/>
            <a:ext cx="7112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AA9D22-8A79-467C-AB55-B0A0C8994AAC}" type="datetimeFigureOut">
              <a:rPr lang="en-US" smtClean="0"/>
              <a:t>4/18/15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0F6A6-5429-43CE-9540-E01D3FD758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03701" y="4069804"/>
            <a:ext cx="7385051"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872471" y="445180"/>
            <a:ext cx="7221663"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1143571" y="632632"/>
            <a:ext cx="6679463"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4210824" y="5230909"/>
            <a:ext cx="7377277"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9200" y="1735139"/>
            <a:ext cx="475488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197600" y="1735139"/>
            <a:ext cx="475488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95101" y="1419369"/>
            <a:ext cx="42672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96489" y="2174878"/>
            <a:ext cx="475488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573663" y="1419369"/>
            <a:ext cx="42672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5352" y="2174878"/>
            <a:ext cx="475488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80AA9D22-8A79-467C-AB55-B0A0C8994AAC}" type="datetimeFigureOut">
              <a:rPr lang="en-US" smtClean="0"/>
              <a:t>4/18/15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90F6A6-5429-43CE-9540-E01D3FD75891}" type="slidenum">
              <a:rPr lang="en-US" smtClean="0"/>
              <a:t>‹#›</a:t>
            </a:fld>
            <a:endParaRPr lang="en-US"/>
          </a:p>
        </p:txBody>
      </p:sp>
      <p:pic>
        <p:nvPicPr>
          <p:cNvPr id="11" name="Picture 10" descr="Comparison-Underline.png"/>
          <p:cNvPicPr>
            <a:picLocks noChangeAspect="1"/>
          </p:cNvPicPr>
          <p:nvPr/>
        </p:nvPicPr>
        <p:blipFill>
          <a:blip r:embed="rId2"/>
          <a:stretch>
            <a:fillRect/>
          </a:stretch>
        </p:blipFill>
        <p:spPr>
          <a:xfrm>
            <a:off x="1276054" y="1897043"/>
            <a:ext cx="4305300" cy="142875"/>
          </a:xfrm>
          <a:prstGeom prst="rect">
            <a:avLst/>
          </a:prstGeom>
        </p:spPr>
      </p:pic>
      <p:pic>
        <p:nvPicPr>
          <p:cNvPr id="13" name="Picture 12" descr="Comparison-Underline.png"/>
          <p:cNvPicPr>
            <a:picLocks noChangeAspect="1"/>
          </p:cNvPicPr>
          <p:nvPr/>
        </p:nvPicPr>
        <p:blipFill>
          <a:blip r:embed="rId2"/>
          <a:stretch>
            <a:fillRect/>
          </a:stretch>
        </p:blipFill>
        <p:spPr>
          <a:xfrm>
            <a:off x="6554615" y="1897043"/>
            <a:ext cx="4305300" cy="142875"/>
          </a:xfrm>
          <a:prstGeom prst="rect">
            <a:avLst/>
          </a:prstGeom>
        </p:spPr>
      </p:pic>
      <p:pic>
        <p:nvPicPr>
          <p:cNvPr id="12" name="Picture 11" descr="Comparison-Underline.png"/>
          <p:cNvPicPr>
            <a:picLocks noChangeAspect="1"/>
          </p:cNvPicPr>
          <p:nvPr/>
        </p:nvPicPr>
        <p:blipFill>
          <a:blip r:embed="rId2"/>
          <a:stretch>
            <a:fillRect/>
          </a:stretch>
        </p:blipFill>
        <p:spPr>
          <a:xfrm>
            <a:off x="1276054" y="1897043"/>
            <a:ext cx="4305300" cy="142875"/>
          </a:xfrm>
          <a:prstGeom prst="rect">
            <a:avLst/>
          </a:prstGeom>
        </p:spPr>
      </p:pic>
      <p:pic>
        <p:nvPicPr>
          <p:cNvPr id="14" name="Picture 13" descr="Comparison-Underline.png"/>
          <p:cNvPicPr>
            <a:picLocks noChangeAspect="1"/>
          </p:cNvPicPr>
          <p:nvPr/>
        </p:nvPicPr>
        <p:blipFill>
          <a:blip r:embed="rId2"/>
          <a:stretch>
            <a:fillRect/>
          </a:stretch>
        </p:blipFill>
        <p:spPr>
          <a:xfrm>
            <a:off x="6554615" y="1897043"/>
            <a:ext cx="4305300"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19200" y="1735138"/>
            <a:ext cx="97536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80AA9D22-8A79-467C-AB55-B0A0C8994AAC}" type="datetimeFigureOut">
              <a:rPr lang="en-US" smtClean="0"/>
              <a:t>4/18/15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0F6A6-5429-43CE-9540-E01D3FD75891}" type="slidenum">
              <a:rPr lang="en-US" smtClean="0"/>
              <a:t>‹#›</a:t>
            </a:fld>
            <a:endParaRPr lang="en-US"/>
          </a:p>
        </p:txBody>
      </p:sp>
      <p:sp>
        <p:nvSpPr>
          <p:cNvPr id="8" name="Content Placeholder 2"/>
          <p:cNvSpPr>
            <a:spLocks noGrp="1"/>
          </p:cNvSpPr>
          <p:nvPr>
            <p:ph sz="half" idx="13"/>
          </p:nvPr>
        </p:nvSpPr>
        <p:spPr>
          <a:xfrm>
            <a:off x="1219200" y="3870960"/>
            <a:ext cx="97536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9202" y="503238"/>
            <a:ext cx="9751484"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1219202" y="1735138"/>
            <a:ext cx="9751484"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0217917" y="6314464"/>
            <a:ext cx="17272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80AA9D22-8A79-467C-AB55-B0A0C8994AAC}" type="datetimeFigureOut">
              <a:rPr lang="en-US" smtClean="0"/>
              <a:t>4/18/15</a:t>
            </a:fld>
            <a:endParaRPr lang="en-US"/>
          </a:p>
        </p:txBody>
      </p:sp>
      <p:sp>
        <p:nvSpPr>
          <p:cNvPr id="5" name="Footer Placeholder 4"/>
          <p:cNvSpPr>
            <a:spLocks noGrp="1"/>
          </p:cNvSpPr>
          <p:nvPr>
            <p:ph type="ftr" sz="quarter" idx="3"/>
          </p:nvPr>
        </p:nvSpPr>
        <p:spPr>
          <a:xfrm>
            <a:off x="5256811" y="6305797"/>
            <a:ext cx="4957289"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10028517" y="5476097"/>
            <a:ext cx="1977408"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7A90F6A6-5429-43CE-9540-E01D3FD758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 Moderators</a:t>
            </a:r>
            <a:endParaRPr lang="en-US" i="1" dirty="0"/>
          </a:p>
        </p:txBody>
      </p:sp>
      <p:sp>
        <p:nvSpPr>
          <p:cNvPr id="3" name="Subtitle 2"/>
          <p:cNvSpPr>
            <a:spLocks noGrp="1"/>
          </p:cNvSpPr>
          <p:nvPr>
            <p:ph type="subTitle" idx="1"/>
          </p:nvPr>
        </p:nvSpPr>
        <p:spPr/>
        <p:txBody>
          <a:bodyPr/>
          <a:lstStyle/>
          <a:p>
            <a:r>
              <a:rPr lang="en-US" dirty="0" smtClean="0"/>
              <a:t>Models with categorical covariates, continuous covariates, or both</a:t>
            </a:r>
          </a:p>
          <a:p>
            <a:endParaRPr lang="en-US" dirty="0"/>
          </a:p>
        </p:txBody>
      </p:sp>
      <p:sp>
        <p:nvSpPr>
          <p:cNvPr id="4" name="TextBox 3"/>
          <p:cNvSpPr txBox="1"/>
          <p:nvPr/>
        </p:nvSpPr>
        <p:spPr>
          <a:xfrm>
            <a:off x="5444800" y="1305166"/>
            <a:ext cx="4685898" cy="523220"/>
          </a:xfrm>
          <a:prstGeom prst="rect">
            <a:avLst/>
          </a:prstGeom>
          <a:noFill/>
        </p:spPr>
        <p:txBody>
          <a:bodyPr wrap="none" rtlCol="0">
            <a:spAutoFit/>
          </a:bodyPr>
          <a:lstStyle/>
          <a:p>
            <a:r>
              <a:rPr lang="en-US" sz="2800" dirty="0" smtClean="0"/>
              <a:t>Meta-analysis in R with </a:t>
            </a:r>
            <a:r>
              <a:rPr lang="en-US" sz="2800" dirty="0" err="1" smtClean="0"/>
              <a:t>Metafor</a:t>
            </a:r>
            <a:endParaRPr lang="en-US" sz="2800" dirty="0"/>
          </a:p>
        </p:txBody>
      </p:sp>
    </p:spTree>
    <p:extLst>
      <p:ext uri="{BB962C8B-B14F-4D97-AF65-F5344CB8AC3E}">
        <p14:creationId xmlns:p14="http://schemas.microsoft.com/office/powerpoint/2010/main" val="6377105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Moderators in </a:t>
            </a:r>
            <a:r>
              <a:rPr lang="en-US" dirty="0" err="1" smtClean="0"/>
              <a:t>Metafor</a:t>
            </a:r>
            <a:endParaRPr lang="en-US" dirty="0"/>
          </a:p>
        </p:txBody>
      </p:sp>
      <p:sp>
        <p:nvSpPr>
          <p:cNvPr id="3" name="Content Placeholder 2"/>
          <p:cNvSpPr>
            <a:spLocks noGrp="1"/>
          </p:cNvSpPr>
          <p:nvPr>
            <p:ph idx="1"/>
          </p:nvPr>
        </p:nvSpPr>
        <p:spPr/>
        <p:txBody>
          <a:bodyPr>
            <a:normAutofit lnSpcReduction="10000"/>
          </a:bodyPr>
          <a:lstStyle/>
          <a:p>
            <a:r>
              <a:rPr lang="en-US" dirty="0" smtClean="0"/>
              <a:t>One of the nice things about </a:t>
            </a:r>
            <a:r>
              <a:rPr lang="en-US" dirty="0" err="1" smtClean="0"/>
              <a:t>Metafor</a:t>
            </a:r>
            <a:r>
              <a:rPr lang="en-US" dirty="0" smtClean="0"/>
              <a:t> is the ease of handling moderators, those third variables that condition the relations contained in the effect sizes</a:t>
            </a:r>
          </a:p>
          <a:p>
            <a:r>
              <a:rPr lang="en-US" dirty="0" smtClean="0"/>
              <a:t>The </a:t>
            </a:r>
            <a:r>
              <a:rPr lang="en-US" b="1" dirty="0" smtClean="0"/>
              <a:t>mods</a:t>
            </a:r>
            <a:r>
              <a:rPr lang="en-US" dirty="0" smtClean="0"/>
              <a:t> command is used to introduce moderators into the model</a:t>
            </a:r>
          </a:p>
          <a:p>
            <a:pPr lvl="1"/>
            <a:r>
              <a:rPr lang="en-US" dirty="0" smtClean="0"/>
              <a:t>Continuous variables are the default and need no special identification</a:t>
            </a:r>
          </a:p>
          <a:p>
            <a:pPr lvl="1"/>
            <a:r>
              <a:rPr lang="en-US" dirty="0" smtClean="0"/>
              <a:t>Categorical variables are identified by the </a:t>
            </a:r>
            <a:r>
              <a:rPr lang="en-US" b="1" dirty="0" smtClean="0"/>
              <a:t>factor</a:t>
            </a:r>
            <a:r>
              <a:rPr lang="en-US" dirty="0" smtClean="0"/>
              <a:t> label.</a:t>
            </a:r>
          </a:p>
          <a:p>
            <a:r>
              <a:rPr lang="en-US" dirty="0" smtClean="0"/>
              <a:t>There are two ways to use the mods command:</a:t>
            </a:r>
          </a:p>
          <a:p>
            <a:pPr lvl="1"/>
            <a:r>
              <a:rPr lang="en-US" dirty="0" smtClean="0"/>
              <a:t>mods = </a:t>
            </a:r>
            <a:r>
              <a:rPr lang="en-US" dirty="0" err="1" smtClean="0"/>
              <a:t>cbind</a:t>
            </a:r>
            <a:r>
              <a:rPr lang="en-US" dirty="0" smtClean="0"/>
              <a:t>(mod1, mod2, mod3)</a:t>
            </a:r>
          </a:p>
          <a:p>
            <a:pPr lvl="1"/>
            <a:r>
              <a:rPr lang="en-US" dirty="0" smtClean="0"/>
              <a:t>mods = ~mod1+mod2+mod3</a:t>
            </a:r>
          </a:p>
          <a:p>
            <a:pPr lvl="1"/>
            <a:endParaRPr lang="en-US" dirty="0" smtClean="0"/>
          </a:p>
        </p:txBody>
      </p:sp>
    </p:spTree>
    <p:extLst>
      <p:ext uri="{BB962C8B-B14F-4D97-AF65-F5344CB8AC3E}">
        <p14:creationId xmlns:p14="http://schemas.microsoft.com/office/powerpoint/2010/main" val="1224266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Cases of Categorical Moderators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Two different models may be computed with categorical variables, and their interpretation is different, so it is important to know which is </a:t>
            </a:r>
            <a:r>
              <a:rPr lang="en-US" dirty="0" smtClean="0"/>
              <a:t>which</a:t>
            </a:r>
          </a:p>
          <a:p>
            <a:r>
              <a:rPr lang="en-US" dirty="0" smtClean="0"/>
              <a:t>The command </a:t>
            </a:r>
            <a:r>
              <a:rPr lang="en-US" b="1" dirty="0" smtClean="0"/>
              <a:t>-1 </a:t>
            </a:r>
            <a:r>
              <a:rPr lang="en-US" dirty="0" smtClean="0"/>
              <a:t>(minus one) after a variable designated as categorical by the factor command will suppress the intercept.  The test of the coefficients will be an omnibus test of the null that all the levels of the moderator are simultaneously zero.  This is analogous in ordinary regression to checking overall R-square before checking any </a:t>
            </a:r>
            <a:r>
              <a:rPr lang="en-US" smtClean="0"/>
              <a:t>individual coefficient</a:t>
            </a:r>
            <a:endParaRPr lang="en-US" dirty="0" smtClean="0"/>
          </a:p>
          <a:p>
            <a:r>
              <a:rPr lang="en-US" dirty="0" smtClean="0"/>
              <a:t>If the -1 command is omitted, one category will be set to the intercept (coded zero), and the subsequent categories will estimate the DIFFERENCE between the reference (intercept) mean and the mean of that level of the category.  This is the test of the significance of the difference in effect due to the moderator (what most people want when they want to test a moderator).</a:t>
            </a:r>
          </a:p>
          <a:p>
            <a:endParaRPr lang="en-US" dirty="0" smtClean="0"/>
          </a:p>
        </p:txBody>
      </p:sp>
    </p:spTree>
    <p:extLst>
      <p:ext uri="{BB962C8B-B14F-4D97-AF65-F5344CB8AC3E}">
        <p14:creationId xmlns:p14="http://schemas.microsoft.com/office/powerpoint/2010/main" val="1813658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dirty="0" smtClean="0">
                <a:latin typeface="Times New Roman" charset="0"/>
              </a:rPr>
              <a:t>Multiple Independent Variables</a:t>
            </a:r>
            <a:endParaRPr lang="en-US" dirty="0">
              <a:latin typeface="Times New Roman" charset="0"/>
            </a:endParaRPr>
          </a:p>
        </p:txBody>
      </p:sp>
      <p:sp>
        <p:nvSpPr>
          <p:cNvPr id="3" name="Content Placeholder 2"/>
          <p:cNvSpPr>
            <a:spLocks noGrp="1"/>
          </p:cNvSpPr>
          <p:nvPr>
            <p:ph idx="1"/>
          </p:nvPr>
        </p:nvSpPr>
        <p:spPr/>
        <p:txBody>
          <a:bodyPr/>
          <a:lstStyle/>
          <a:p>
            <a:r>
              <a:rPr lang="en-US" dirty="0" smtClean="0"/>
              <a:t>You may include multiple independent variables of both kinds (continuous and categorical)</a:t>
            </a:r>
          </a:p>
          <a:p>
            <a:r>
              <a:rPr lang="en-US" dirty="0" smtClean="0"/>
              <a:t>It is also possible to test for nonlinear terms, such as interactions and quadratic effects.  </a:t>
            </a:r>
          </a:p>
          <a:p>
            <a:r>
              <a:rPr lang="en-US" dirty="0" smtClean="0"/>
              <a:t>Given the small number of studies (effect sizes) and the large number of possible moderators in most meta-analyses, you want to consider Type I and Type II errors before you start</a:t>
            </a:r>
            <a:endParaRPr lang="en-US" dirty="0"/>
          </a:p>
        </p:txBody>
      </p:sp>
    </p:spTree>
    <p:extLst>
      <p:ext uri="{BB962C8B-B14F-4D97-AF65-F5344CB8AC3E}">
        <p14:creationId xmlns:p14="http://schemas.microsoft.com/office/powerpoint/2010/main" val="40478660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Fudge Adjustment</a:t>
            </a:r>
            <a:endParaRPr lang="en-US" dirty="0"/>
          </a:p>
        </p:txBody>
      </p:sp>
      <p:sp>
        <p:nvSpPr>
          <p:cNvPr id="3" name="Content Placeholder 2"/>
          <p:cNvSpPr>
            <a:spLocks noGrp="1"/>
          </p:cNvSpPr>
          <p:nvPr>
            <p:ph idx="1"/>
          </p:nvPr>
        </p:nvSpPr>
        <p:spPr/>
        <p:txBody>
          <a:bodyPr/>
          <a:lstStyle/>
          <a:p>
            <a:r>
              <a:rPr lang="en-US" dirty="0" smtClean="0"/>
              <a:t>If you run a mixed model (there is a residual random effects variance component, essentially a random-effects model with </a:t>
            </a:r>
            <a:r>
              <a:rPr lang="en-US" dirty="0" smtClean="0"/>
              <a:t>one or more moderators)</a:t>
            </a:r>
            <a:r>
              <a:rPr lang="en-US" dirty="0" smtClean="0"/>
              <a:t>, you can ask for omnibus and individual tests of coefficients based on the </a:t>
            </a:r>
            <a:r>
              <a:rPr lang="en-US" i="1" dirty="0" smtClean="0"/>
              <a:t>F </a:t>
            </a:r>
            <a:r>
              <a:rPr lang="en-US" dirty="0" smtClean="0"/>
              <a:t>and </a:t>
            </a:r>
            <a:r>
              <a:rPr lang="en-US" i="1" dirty="0" smtClean="0"/>
              <a:t>t </a:t>
            </a:r>
            <a:r>
              <a:rPr lang="en-US" dirty="0" smtClean="0"/>
              <a:t>distributions rather than the chi-square distribution.  This compensates for the uncertainty about the actual value of tau-squared</a:t>
            </a:r>
            <a:r>
              <a:rPr lang="en-US" dirty="0"/>
              <a:t>. This is analogous to the Higgins PI discussed </a:t>
            </a:r>
            <a:r>
              <a:rPr lang="en-US" dirty="0" smtClean="0"/>
              <a:t>earlier.</a:t>
            </a:r>
            <a:endParaRPr lang="en-US" dirty="0" smtClean="0"/>
          </a:p>
          <a:p>
            <a:r>
              <a:rPr lang="en-US" dirty="0" smtClean="0"/>
              <a:t>The adjustment is called the Knapp and </a:t>
            </a:r>
            <a:r>
              <a:rPr lang="en-US" dirty="0" err="1" smtClean="0"/>
              <a:t>Harting</a:t>
            </a:r>
            <a:r>
              <a:rPr lang="en-US" dirty="0" smtClean="0"/>
              <a:t> adjustment; you direct </a:t>
            </a:r>
            <a:r>
              <a:rPr lang="en-US" dirty="0" err="1" smtClean="0"/>
              <a:t>Metafor</a:t>
            </a:r>
            <a:r>
              <a:rPr lang="en-US" dirty="0" smtClean="0"/>
              <a:t> to apply this by </a:t>
            </a:r>
            <a:r>
              <a:rPr lang="en-US" b="1" dirty="0" err="1" smtClean="0"/>
              <a:t>knha</a:t>
            </a:r>
            <a:r>
              <a:rPr lang="en-US" b="1" dirty="0" smtClean="0"/>
              <a:t> = TRUE </a:t>
            </a:r>
            <a:r>
              <a:rPr lang="en-US" dirty="0" smtClean="0"/>
              <a:t>(usually a more conservative test).</a:t>
            </a:r>
          </a:p>
          <a:p>
            <a:endParaRPr lang="en-US" dirty="0"/>
          </a:p>
        </p:txBody>
      </p:sp>
    </p:spTree>
    <p:extLst>
      <p:ext uri="{BB962C8B-B14F-4D97-AF65-F5344CB8AC3E}">
        <p14:creationId xmlns:p14="http://schemas.microsoft.com/office/powerpoint/2010/main" val="369977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 code:  </a:t>
            </a:r>
            <a:endParaRPr lang="en-US" dirty="0"/>
          </a:p>
        </p:txBody>
      </p:sp>
      <p:sp>
        <p:nvSpPr>
          <p:cNvPr id="3" name="Content Placeholder 2"/>
          <p:cNvSpPr>
            <a:spLocks noGrp="1"/>
          </p:cNvSpPr>
          <p:nvPr>
            <p:ph idx="1"/>
          </p:nvPr>
        </p:nvSpPr>
        <p:spPr/>
        <p:txBody>
          <a:bodyPr>
            <a:normAutofit/>
          </a:bodyPr>
          <a:lstStyle/>
          <a:p>
            <a:r>
              <a:rPr lang="en-US" dirty="0" smtClean="0"/>
              <a:t>McLeod Data – correlations between parenting and childhood depression</a:t>
            </a:r>
          </a:p>
          <a:p>
            <a:r>
              <a:rPr lang="en-US" dirty="0" smtClean="0"/>
              <a:t>1: no moderator – simple overall analysis</a:t>
            </a:r>
          </a:p>
          <a:p>
            <a:r>
              <a:rPr lang="en-US" dirty="0" smtClean="0"/>
              <a:t>2: same as 1 but clinical diagnosis </a:t>
            </a:r>
            <a:r>
              <a:rPr lang="en-US" dirty="0" smtClean="0"/>
              <a:t>of the child (</a:t>
            </a:r>
            <a:r>
              <a:rPr lang="en-US" dirty="0" err="1" smtClean="0"/>
              <a:t>Dx</a:t>
            </a:r>
            <a:r>
              <a:rPr lang="en-US" dirty="0" smtClean="0"/>
              <a:t>) moderator is added</a:t>
            </a:r>
          </a:p>
          <a:p>
            <a:r>
              <a:rPr lang="en-US" dirty="0" smtClean="0"/>
              <a:t>3: same as 2, but Knapp and </a:t>
            </a:r>
            <a:r>
              <a:rPr lang="en-US" dirty="0" err="1" smtClean="0"/>
              <a:t>Harting</a:t>
            </a:r>
            <a:r>
              <a:rPr lang="en-US" dirty="0" smtClean="0"/>
              <a:t> adjustment</a:t>
            </a:r>
          </a:p>
          <a:p>
            <a:r>
              <a:rPr lang="en-US" dirty="0" smtClean="0"/>
              <a:t>4: same as 2, but suppressing the intercept</a:t>
            </a:r>
          </a:p>
          <a:p>
            <a:r>
              <a:rPr lang="en-US" dirty="0" smtClean="0"/>
              <a:t>5: same as 2, but adding the continuous moderator Age</a:t>
            </a:r>
          </a:p>
          <a:p>
            <a:endParaRPr lang="en-US" dirty="0" smtClean="0"/>
          </a:p>
        </p:txBody>
      </p:sp>
    </p:spTree>
    <p:extLst>
      <p:ext uri="{BB962C8B-B14F-4D97-AF65-F5344CB8AC3E}">
        <p14:creationId xmlns:p14="http://schemas.microsoft.com/office/powerpoint/2010/main" val="299488248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1145</TotalTime>
  <Words>526</Words>
  <Application>Microsoft Macintosh PowerPoint</Application>
  <PresentationFormat>Custom</PresentationFormat>
  <Paragraphs>30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Inkwell</vt:lpstr>
      <vt:lpstr>10: Moderators</vt:lpstr>
      <vt:lpstr>Moderators in Metafor</vt:lpstr>
      <vt:lpstr>Special Cases of Categorical Moderators</vt:lpstr>
      <vt:lpstr>Multiple Independent Variables</vt:lpstr>
      <vt:lpstr>Fudge Adjustment</vt:lpstr>
      <vt:lpstr>R code:  </vt:lpstr>
    </vt:vector>
  </TitlesOfParts>
  <Company>University of South Florida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Borenstein et al Files in R</dc:title>
  <dc:creator>Brannick, Michael</dc:creator>
  <cp:lastModifiedBy>Michael Brannick</cp:lastModifiedBy>
  <cp:revision>68</cp:revision>
  <dcterms:created xsi:type="dcterms:W3CDTF">2014-12-29T16:53:02Z</dcterms:created>
  <dcterms:modified xsi:type="dcterms:W3CDTF">2015-04-18T11:17:16Z</dcterms:modified>
</cp:coreProperties>
</file>