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64" r:id="rId3"/>
    <p:sldId id="27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128" y="-33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8FFFC-88D8-DC46-AD73-7CA34B9DC087}" type="datetimeFigureOut">
              <a:rPr lang="en-US" smtClean="0"/>
              <a:t>5/4/15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71635-1F79-4B42-8BD0-62A5B6523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77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6400" y="3124200"/>
            <a:ext cx="8636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6400" y="5056632"/>
            <a:ext cx="8636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00216"/>
            <a:ext cx="2645664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80AA9D22-8A79-467C-AB55-B0A0C8994AAC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136" y="6300216"/>
            <a:ext cx="5084064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3760" y="6300216"/>
            <a:ext cx="9144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193536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193536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219200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193536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193536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690048"/>
            <a:ext cx="4751917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0" y="368490"/>
            <a:ext cx="475488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199" y="2866033"/>
            <a:ext cx="4751917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0061" y="1524000"/>
            <a:ext cx="475488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0059" y="2699984"/>
            <a:ext cx="475488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838706" y="505650"/>
            <a:ext cx="5134567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1078392" y="667563"/>
            <a:ext cx="4624885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417880" y="3520798"/>
            <a:ext cx="5450699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654743" y="3682582"/>
            <a:ext cx="4938812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225976" y="241256"/>
            <a:ext cx="5450699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462839" y="403040"/>
            <a:ext cx="4938812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4579" y="1524000"/>
            <a:ext cx="475488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4576" y="2699984"/>
            <a:ext cx="475488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762374"/>
            <a:ext cx="97536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745711" y="379100"/>
            <a:ext cx="6708436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928736"/>
            <a:ext cx="97536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997545" y="564564"/>
            <a:ext cx="6204769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762374"/>
            <a:ext cx="97536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51583" y="116368"/>
            <a:ext cx="529208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398870" y="305000"/>
            <a:ext cx="4797940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5553974" y="323141"/>
            <a:ext cx="6390257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5781981" y="507668"/>
            <a:ext cx="591048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926106"/>
            <a:ext cx="97536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8911" y="450851"/>
            <a:ext cx="1128111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50851"/>
            <a:ext cx="79248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496288" y="3200400"/>
            <a:ext cx="10695709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1084" y="3833095"/>
            <a:ext cx="62992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1084" y="5056909"/>
            <a:ext cx="62992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98744"/>
            <a:ext cx="26416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80AA9D22-8A79-467C-AB55-B0A0C8994AAC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83200" y="6298744"/>
            <a:ext cx="508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19808" y="6312395"/>
            <a:ext cx="9144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94563"/>
            <a:ext cx="103632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557016"/>
            <a:ext cx="103632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50260" y="1689847"/>
            <a:ext cx="11241737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196356"/>
            <a:ext cx="7112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560620"/>
            <a:ext cx="7112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3701" y="4069804"/>
            <a:ext cx="7385051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872471" y="445180"/>
            <a:ext cx="7221663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1143571" y="632632"/>
            <a:ext cx="6679463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0824" y="5230909"/>
            <a:ext cx="7377277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101" y="1419369"/>
            <a:ext cx="42672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6489" y="2174878"/>
            <a:ext cx="475488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73663" y="1419369"/>
            <a:ext cx="42672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5352" y="2174878"/>
            <a:ext cx="475488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054" y="1897043"/>
            <a:ext cx="4305300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615" y="1897043"/>
            <a:ext cx="4305300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054" y="1897043"/>
            <a:ext cx="4305300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615" y="1897043"/>
            <a:ext cx="4305300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8"/>
            <a:ext cx="97536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219200" y="3870960"/>
            <a:ext cx="97536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2" y="503238"/>
            <a:ext cx="9751484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2" y="1735138"/>
            <a:ext cx="9751484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17917" y="6314464"/>
            <a:ext cx="17272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80AA9D22-8A79-467C-AB55-B0A0C8994AAC}" type="datetimeFigureOut">
              <a:rPr lang="en-US" smtClean="0"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6811" y="6305797"/>
            <a:ext cx="4957289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8517" y="5476097"/>
            <a:ext cx="1977408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2.coastal.edu/kingw/statistics/R-tutorials/graphs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13:  Forest Plots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Making them look the way you want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44800" y="1305166"/>
            <a:ext cx="4685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Meta-analysis in R with </a:t>
            </a:r>
            <a:r>
              <a:rPr lang="en-US" sz="2800" dirty="0" err="1" smtClean="0"/>
              <a:t>Metafor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7710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Forest Plots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forest plot may not look the way you want by default.</a:t>
            </a:r>
          </a:p>
          <a:p>
            <a:r>
              <a:rPr lang="en-US" dirty="0" smtClean="0"/>
              <a:t>Good News:  Using R, you can make it look most any way you want; it’s very flexible.</a:t>
            </a:r>
          </a:p>
          <a:p>
            <a:r>
              <a:rPr lang="en-US" dirty="0" smtClean="0"/>
              <a:t>Bad News:  Flexibility and ease of use are inversely related.</a:t>
            </a:r>
            <a:endParaRPr lang="en-US" dirty="0"/>
          </a:p>
          <a:p>
            <a:r>
              <a:rPr lang="en-US" dirty="0" smtClean="0"/>
              <a:t>I know little graphics in R, so I will only show some basics that you can use in preparing your forest plot for publication.</a:t>
            </a:r>
          </a:p>
          <a:p>
            <a:r>
              <a:rPr lang="en-US" dirty="0" smtClean="0"/>
              <a:t>There are tutorials on graphics in R, for </a:t>
            </a:r>
            <a:r>
              <a:rPr lang="en-US" dirty="0" err="1" smtClean="0"/>
              <a:t>example:</a:t>
            </a:r>
            <a:r>
              <a:rPr lang="en-US" dirty="0" err="1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://ww2.coastal.edu/kingw/statistics/R-tutorials/graphs.html</a:t>
            </a:r>
            <a:endParaRPr lang="en-US" dirty="0"/>
          </a:p>
          <a:p>
            <a:r>
              <a:rPr lang="en-US" dirty="0" smtClean="0"/>
              <a:t>You can output R graphics and edit them with other programs (e.g., PowerPoint, </a:t>
            </a:r>
            <a:r>
              <a:rPr lang="en-US" dirty="0" err="1" smtClean="0"/>
              <a:t>Inkscape</a:t>
            </a:r>
            <a:r>
              <a:rPr lang="en-US" dirty="0" smtClean="0"/>
              <a:t>). 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426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 am working with an epidemiologist on a meta-analysis</a:t>
            </a:r>
          </a:p>
          <a:p>
            <a:r>
              <a:rPr lang="en-US" dirty="0" smtClean="0"/>
              <a:t>The effect sizes are odds ratios; analysis was done in log(odds)</a:t>
            </a:r>
          </a:p>
          <a:p>
            <a:r>
              <a:rPr lang="en-US" dirty="0" smtClean="0"/>
              <a:t>We want to portray the distribution of ES and show a moderator (kinds of sleep disorder)</a:t>
            </a:r>
          </a:p>
          <a:p>
            <a:pPr lvl="1"/>
            <a:r>
              <a:rPr lang="en-US" dirty="0" smtClean="0"/>
              <a:t>Moderator test, sorted by moderator and ES (k=48)</a:t>
            </a:r>
          </a:p>
          <a:p>
            <a:pPr lvl="1"/>
            <a:r>
              <a:rPr lang="en-US" dirty="0" smtClean="0"/>
              <a:t>Split into 2 smaller samples (select </a:t>
            </a:r>
            <a:r>
              <a:rPr lang="en-US" dirty="0" smtClean="0"/>
              <a:t>last 2 from </a:t>
            </a:r>
            <a:r>
              <a:rPr lang="en-US" dirty="0" smtClean="0"/>
              <a:t>full sample, k=23)</a:t>
            </a:r>
          </a:p>
          <a:p>
            <a:pPr lvl="1"/>
            <a:r>
              <a:rPr lang="en-US" dirty="0" smtClean="0"/>
              <a:t>Add study labels (</a:t>
            </a:r>
            <a:r>
              <a:rPr lang="en-US" b="1" dirty="0" smtClean="0"/>
              <a:t>slab</a:t>
            </a:r>
            <a:r>
              <a:rPr lang="en-US" dirty="0" smtClean="0"/>
              <a:t>=…)</a:t>
            </a:r>
          </a:p>
          <a:p>
            <a:pPr lvl="1"/>
            <a:r>
              <a:rPr lang="en-US" dirty="0" smtClean="0"/>
              <a:t>Convert to odds from log(odds) (</a:t>
            </a:r>
            <a:r>
              <a:rPr lang="en-US" b="1" dirty="0" err="1" smtClean="0"/>
              <a:t>atransf</a:t>
            </a:r>
            <a:r>
              <a:rPr lang="en-US" dirty="0" smtClean="0"/>
              <a:t>=…)</a:t>
            </a:r>
          </a:p>
          <a:p>
            <a:pPr lvl="1"/>
            <a:r>
              <a:rPr lang="en-US" dirty="0" smtClean="0"/>
              <a:t>Change ES label from observed to odds </a:t>
            </a:r>
            <a:r>
              <a:rPr lang="en-US" b="1" dirty="0" smtClean="0"/>
              <a:t>(</a:t>
            </a:r>
            <a:r>
              <a:rPr lang="en-US" b="1" dirty="0" err="1" smtClean="0"/>
              <a:t>xlab</a:t>
            </a:r>
            <a:r>
              <a:rPr lang="en-US" b="1" dirty="0" smtClean="0"/>
              <a:t> </a:t>
            </a:r>
            <a:r>
              <a:rPr lang="en-US" dirty="0" smtClean="0"/>
              <a:t>=…)</a:t>
            </a:r>
          </a:p>
          <a:p>
            <a:pPr lvl="1"/>
            <a:r>
              <a:rPr lang="en-US" dirty="0" smtClean="0"/>
              <a:t>Make scales the same for both graphs (</a:t>
            </a:r>
            <a:r>
              <a:rPr lang="en-US" b="1" dirty="0" smtClean="0"/>
              <a:t>at</a:t>
            </a:r>
            <a:r>
              <a:rPr lang="en-US" dirty="0" smtClean="0"/>
              <a:t>=…)</a:t>
            </a:r>
          </a:p>
          <a:p>
            <a:pPr lvl="1"/>
            <a:r>
              <a:rPr lang="en-US" dirty="0" smtClean="0"/>
              <a:t>Add labels to top of figure </a:t>
            </a:r>
            <a:r>
              <a:rPr lang="en-US" b="1" dirty="0" smtClean="0"/>
              <a:t>(text</a:t>
            </a:r>
            <a:r>
              <a:rPr lang="en-US" dirty="0" smtClean="0"/>
              <a:t>…)</a:t>
            </a:r>
          </a:p>
          <a:p>
            <a:pPr lvl="1"/>
            <a:r>
              <a:rPr lang="en-US" dirty="0" smtClean="0"/>
              <a:t>Add labels to groups (text…)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3658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1490</TotalTime>
  <Words>278</Words>
  <Application>Microsoft Macintosh PowerPoint</Application>
  <PresentationFormat>Custom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Inkwell</vt:lpstr>
      <vt:lpstr>13:  Forest Plots</vt:lpstr>
      <vt:lpstr>Forest Plots 2</vt:lpstr>
      <vt:lpstr>R Code</vt:lpstr>
    </vt:vector>
  </TitlesOfParts>
  <Company>University of South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Borenstein et al Files in R</dc:title>
  <dc:creator>Brannick, Michael</dc:creator>
  <cp:lastModifiedBy>Michael Brannick</cp:lastModifiedBy>
  <cp:revision>86</cp:revision>
  <dcterms:created xsi:type="dcterms:W3CDTF">2014-12-29T16:53:02Z</dcterms:created>
  <dcterms:modified xsi:type="dcterms:W3CDTF">2015-05-04T15:07:40Z</dcterms:modified>
</cp:coreProperties>
</file>