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3" r:id="rId3"/>
    <p:sldId id="274" r:id="rId4"/>
    <p:sldId id="278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8" y="-2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6/13/15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ulty.cas.usf.edu/mbrannick/meta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Introduction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Description of the video series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Series of short videos on using </a:t>
            </a:r>
            <a:r>
              <a:rPr lang="en-US" i="1" dirty="0" err="1"/>
              <a:t>m</a:t>
            </a:r>
            <a:r>
              <a:rPr lang="en-US" i="1" dirty="0" err="1" smtClean="0"/>
              <a:t>etafor</a:t>
            </a:r>
            <a:r>
              <a:rPr lang="en-US" dirty="0" smtClean="0"/>
              <a:t> in R to compute a meta-analysis.  The videos concern </a:t>
            </a:r>
            <a:r>
              <a:rPr lang="en-US" b="1" dirty="0" smtClean="0"/>
              <a:t>how to use the software</a:t>
            </a:r>
            <a:r>
              <a:rPr lang="en-US" dirty="0" smtClean="0"/>
              <a:t>; they do not explain meta-analysis. </a:t>
            </a:r>
          </a:p>
          <a:p>
            <a:r>
              <a:rPr lang="en-US" dirty="0" smtClean="0"/>
              <a:t>Background you need:  </a:t>
            </a:r>
          </a:p>
          <a:p>
            <a:pPr lvl="1"/>
            <a:r>
              <a:rPr lang="en-US" dirty="0" err="1" smtClean="0"/>
              <a:t>Univariate</a:t>
            </a:r>
            <a:r>
              <a:rPr lang="en-US" dirty="0" smtClean="0"/>
              <a:t> statistics (analysis of variance, correlation and regression).  If you don’t have this, you need an introductory stats course.</a:t>
            </a:r>
          </a:p>
          <a:p>
            <a:pPr lvl="1"/>
            <a:r>
              <a:rPr lang="en-US" dirty="0" smtClean="0"/>
              <a:t>Meta-analysis theory. </a:t>
            </a:r>
            <a:r>
              <a:rPr lang="en-US" dirty="0"/>
              <a:t>You </a:t>
            </a:r>
            <a:r>
              <a:rPr lang="en-US" dirty="0" smtClean="0"/>
              <a:t>must </a:t>
            </a:r>
            <a:r>
              <a:rPr lang="en-US" dirty="0"/>
              <a:t>know meta-analytic theory (e.g., </a:t>
            </a:r>
            <a:r>
              <a:rPr lang="en-US" dirty="0" smtClean="0"/>
              <a:t>understand </a:t>
            </a:r>
            <a:r>
              <a:rPr lang="en-US" dirty="0"/>
              <a:t>sampling error, I-squared,  tau, mixed effects and meta-</a:t>
            </a:r>
            <a:r>
              <a:rPr lang="en-US" dirty="0" smtClean="0"/>
              <a:t>regression).  If you don’t already have this background, read a book such as the following:</a:t>
            </a:r>
          </a:p>
          <a:p>
            <a:r>
              <a:rPr lang="en-US" dirty="0" err="1" smtClean="0"/>
              <a:t>Borenstein</a:t>
            </a:r>
            <a:r>
              <a:rPr lang="en-US" dirty="0"/>
              <a:t>, M., Hedges, L. V., Higgins, J. P. T., &amp; Rothstein, H. R. (2009).  </a:t>
            </a:r>
            <a:r>
              <a:rPr lang="en-US" i="1" dirty="0"/>
              <a:t>Introduction to meta-analysis</a:t>
            </a:r>
            <a:r>
              <a:rPr lang="en-US" dirty="0"/>
              <a:t>.  </a:t>
            </a:r>
            <a:r>
              <a:rPr lang="en-US" dirty="0" err="1"/>
              <a:t>Chichester</a:t>
            </a:r>
            <a:r>
              <a:rPr lang="en-US" dirty="0"/>
              <a:t>, UK:  Wiley.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Metafor</a:t>
            </a:r>
            <a:r>
              <a:rPr lang="en-US" dirty="0"/>
              <a:t> was written by Wolfgang </a:t>
            </a:r>
            <a:r>
              <a:rPr lang="en-US" dirty="0" err="1"/>
              <a:t>Viechtbauer</a:t>
            </a:r>
            <a:r>
              <a:rPr lang="en-US" dirty="0"/>
              <a:t>.  Before you start, you should </a:t>
            </a:r>
            <a:r>
              <a:rPr lang="en-US" dirty="0" smtClean="0"/>
              <a:t>read (at least skim) his paper.  </a:t>
            </a:r>
          </a:p>
          <a:p>
            <a:r>
              <a:rPr lang="en-US" dirty="0" err="1"/>
              <a:t>Viechtbauer</a:t>
            </a:r>
            <a:r>
              <a:rPr lang="en-US" dirty="0"/>
              <a:t> </a:t>
            </a:r>
            <a:r>
              <a:rPr lang="en-US" dirty="0" smtClean="0"/>
              <a:t>W.  </a:t>
            </a:r>
            <a:r>
              <a:rPr lang="en-US" b="1" dirty="0"/>
              <a:t>Conducting meta-analysis in R with the </a:t>
            </a:r>
            <a:r>
              <a:rPr lang="en-US" b="1" dirty="0" err="1"/>
              <a:t>metafor</a:t>
            </a:r>
            <a:r>
              <a:rPr lang="en-US" b="1" dirty="0"/>
              <a:t> package</a:t>
            </a:r>
            <a:r>
              <a:rPr lang="en-US" dirty="0"/>
              <a:t>. </a:t>
            </a:r>
            <a:r>
              <a:rPr lang="en-US" i="1" dirty="0"/>
              <a:t>Journal of Statistical Software </a:t>
            </a:r>
            <a:r>
              <a:rPr lang="en-US" dirty="0"/>
              <a:t>2010, </a:t>
            </a:r>
            <a:r>
              <a:rPr lang="en-US" b="1" dirty="0"/>
              <a:t>36</a:t>
            </a:r>
            <a:r>
              <a:rPr lang="en-US" dirty="0"/>
              <a:t>(3):1-48. </a:t>
            </a:r>
            <a:endParaRPr lang="en-US" dirty="0" smtClean="0"/>
          </a:p>
          <a:p>
            <a:r>
              <a:rPr lang="en-US" dirty="0" smtClean="0"/>
              <a:t>This will help you understand the videos and help you see that </a:t>
            </a:r>
            <a:r>
              <a:rPr lang="en-US" i="1" dirty="0" err="1"/>
              <a:t>m</a:t>
            </a:r>
            <a:r>
              <a:rPr lang="en-US" i="1" dirty="0" err="1" smtClean="0"/>
              <a:t>etafor</a:t>
            </a:r>
            <a:r>
              <a:rPr lang="en-US" dirty="0" smtClean="0"/>
              <a:t> does many things in addition to what I cover in these videos.  The software is pretty comprehensive.</a:t>
            </a:r>
          </a:p>
          <a:p>
            <a:r>
              <a:rPr lang="en-US" dirty="0" smtClean="0"/>
              <a:t>You will need a computer with an internet connection.  Either Windows or Mac will do.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website that supports these videos.  It contains</a:t>
            </a:r>
          </a:p>
          <a:p>
            <a:pPr lvl="1"/>
            <a:r>
              <a:rPr lang="en-US" dirty="0" smtClean="0"/>
              <a:t>R code used in the videos that you may download and run</a:t>
            </a:r>
          </a:p>
          <a:p>
            <a:pPr lvl="1"/>
            <a:r>
              <a:rPr lang="en-US" dirty="0" smtClean="0"/>
              <a:t>Excel files with data</a:t>
            </a:r>
          </a:p>
          <a:p>
            <a:pPr lvl="1"/>
            <a:r>
              <a:rPr lang="en-US" dirty="0" smtClean="0"/>
              <a:t>The PowerPoint slides for the videos (like this one)</a:t>
            </a:r>
          </a:p>
          <a:p>
            <a:pPr lvl="1"/>
            <a:r>
              <a:rPr lang="en-US" dirty="0">
                <a:hlinkClick r:id="rId2"/>
              </a:rPr>
              <a:t>http://faculty.cas.usf.edu/mbrannick/meta/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may also discover a series of PowerPoint slides that I use when teaching a course, but these serve primarily as a supplement to the </a:t>
            </a:r>
            <a:r>
              <a:rPr lang="en-US" dirty="0" err="1" smtClean="0"/>
              <a:t>Borenstein</a:t>
            </a:r>
            <a:r>
              <a:rPr lang="en-US" dirty="0" smtClean="0"/>
              <a:t> et al. text, so they may or may not prove helpful.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1 - Basics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Videos</a:t>
            </a:r>
          </a:p>
          <a:p>
            <a:pPr lvl="1"/>
            <a:r>
              <a:rPr lang="en-US" dirty="0" smtClean="0"/>
              <a:t>1 introduction (this video)</a:t>
            </a:r>
          </a:p>
          <a:p>
            <a:pPr lvl="1"/>
            <a:r>
              <a:rPr lang="en-US" dirty="0" smtClean="0"/>
              <a:t>2 Getting started – downloading and installing R and </a:t>
            </a:r>
            <a:r>
              <a:rPr lang="en-US" i="1" dirty="0" err="1" smtClean="0"/>
              <a:t>metafor</a:t>
            </a:r>
            <a:endParaRPr lang="en-US" i="1" dirty="0" smtClean="0"/>
          </a:p>
          <a:p>
            <a:pPr lvl="1"/>
            <a:r>
              <a:rPr lang="en-US" dirty="0" smtClean="0"/>
              <a:t>3. Uploading data from Excel to R</a:t>
            </a:r>
          </a:p>
          <a:p>
            <a:pPr lvl="1"/>
            <a:r>
              <a:rPr lang="en-US" dirty="0" smtClean="0"/>
              <a:t>4.  Preliminary calculations of effect sizes to achieve a common metric</a:t>
            </a:r>
          </a:p>
          <a:p>
            <a:pPr lvl="1"/>
            <a:r>
              <a:rPr lang="en-US" dirty="0" smtClean="0"/>
              <a:t>5.  Preferred upload formats – </a:t>
            </a:r>
            <a:r>
              <a:rPr lang="en-US" dirty="0" err="1" smtClean="0"/>
              <a:t>metafor</a:t>
            </a:r>
            <a:r>
              <a:rPr lang="en-US" dirty="0" smtClean="0"/>
              <a:t> likes certain kinds of data input (but will handle whatever you supply so long as it is common across studies)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3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– Computing the Overall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Fixed-effects and Random-Effects Models</a:t>
            </a:r>
          </a:p>
          <a:p>
            <a:pPr lvl="1"/>
            <a:r>
              <a:rPr lang="en-US" dirty="0" smtClean="0"/>
              <a:t>6a for r (correlation) and d (standardized mean difference)</a:t>
            </a:r>
          </a:p>
          <a:p>
            <a:pPr lvl="1"/>
            <a:r>
              <a:rPr lang="en-US" dirty="0" smtClean="0"/>
              <a:t>6b for generic models</a:t>
            </a:r>
          </a:p>
          <a:p>
            <a:pPr lvl="1"/>
            <a:r>
              <a:rPr lang="en-US" dirty="0" smtClean="0"/>
              <a:t>7a for generic binary data </a:t>
            </a:r>
          </a:p>
          <a:p>
            <a:pPr lvl="1"/>
            <a:r>
              <a:rPr lang="en-US" dirty="0" smtClean="0"/>
              <a:t>7b for preferred r and d</a:t>
            </a:r>
          </a:p>
          <a:p>
            <a:pPr lvl="1"/>
            <a:r>
              <a:rPr lang="en-US" dirty="0" smtClean="0"/>
              <a:t>8 for preferred binary</a:t>
            </a:r>
          </a:p>
          <a:p>
            <a:pPr lvl="1"/>
            <a:r>
              <a:rPr lang="en-US" dirty="0" smtClean="0"/>
              <a:t>9 confidence and credibility or prediction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6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Moderators</a:t>
            </a:r>
          </a:p>
          <a:p>
            <a:r>
              <a:rPr lang="en-US" dirty="0" smtClean="0"/>
              <a:t>11 Funnel Plots</a:t>
            </a:r>
          </a:p>
          <a:p>
            <a:r>
              <a:rPr lang="en-US" dirty="0" smtClean="0"/>
              <a:t>Forest Plots</a:t>
            </a:r>
          </a:p>
          <a:p>
            <a:pPr lvl="1"/>
            <a:r>
              <a:rPr lang="en-US" dirty="0" smtClean="0"/>
              <a:t>12 Forest plot 1</a:t>
            </a:r>
          </a:p>
          <a:p>
            <a:pPr lvl="1"/>
            <a:r>
              <a:rPr lang="en-US" dirty="0" smtClean="0"/>
              <a:t>13 Forest plot 2</a:t>
            </a:r>
          </a:p>
          <a:p>
            <a:pPr lvl="1"/>
            <a:r>
              <a:rPr lang="en-US" dirty="0" smtClean="0"/>
              <a:t>14 Forest plot 3</a:t>
            </a:r>
          </a:p>
          <a:p>
            <a:r>
              <a:rPr lang="en-US" smtClean="0"/>
              <a:t>15 Sensitivity </a:t>
            </a:r>
            <a:r>
              <a:rPr lang="en-US" dirty="0" smtClean="0"/>
              <a:t>analysis – checking for the impact of bias, bad data, and consequential decisions on </a:t>
            </a:r>
            <a:r>
              <a:rPr lang="en-US" smtClean="0"/>
              <a:t>the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07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1571</TotalTime>
  <Words>529</Words>
  <Application>Microsoft Macintosh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1 Introduction</vt:lpstr>
      <vt:lpstr>Background</vt:lpstr>
      <vt:lpstr>Getting Started</vt:lpstr>
      <vt:lpstr>Website</vt:lpstr>
      <vt:lpstr> 1 - Basics </vt:lpstr>
      <vt:lpstr>2 – Computing the Overall Mean</vt:lpstr>
      <vt:lpstr>Adding Complexity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96</cp:revision>
  <dcterms:created xsi:type="dcterms:W3CDTF">2014-12-29T16:53:02Z</dcterms:created>
  <dcterms:modified xsi:type="dcterms:W3CDTF">2015-06-13T13:31:57Z</dcterms:modified>
</cp:coreProperties>
</file>