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64" y="-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8" y="2866031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5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1" y="667561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79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5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38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0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4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69" y="304999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3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0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7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3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1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58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4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19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0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0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0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3" y="5230907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2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0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Pk0YEKhqB8&amp;list=PLqzoL9-eJTNBDdKgJgJzaQcY6OXmsXAHU&amp;index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3: Uploading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datasets into R or use a </a:t>
            </a:r>
            <a:r>
              <a:rPr lang="en-US" dirty="0" err="1" smtClean="0"/>
              <a:t>Metafor</a:t>
            </a:r>
            <a:r>
              <a:rPr lang="en-US" dirty="0" smtClean="0"/>
              <a:t> library dataset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Metafor</a:t>
            </a:r>
            <a:r>
              <a:rPr lang="en-US" dirty="0" smtClean="0"/>
              <a:t> comes with many datasets in a library</a:t>
            </a:r>
          </a:p>
          <a:p>
            <a:pPr lvl="1"/>
            <a:r>
              <a:rPr lang="en-US" dirty="0" err="1" smtClean="0"/>
              <a:t>Viechtbauer</a:t>
            </a:r>
            <a:r>
              <a:rPr lang="en-US" dirty="0" smtClean="0"/>
              <a:t> uses </a:t>
            </a:r>
            <a:r>
              <a:rPr lang="en-US" dirty="0" err="1" smtClean="0"/>
              <a:t>dat.bcg</a:t>
            </a:r>
            <a:r>
              <a:rPr lang="en-US" dirty="0" smtClean="0"/>
              <a:t> as an illustration in his 2010 paper on </a:t>
            </a:r>
            <a:r>
              <a:rPr lang="en-US" dirty="0" err="1" smtClean="0"/>
              <a:t>metafor</a:t>
            </a:r>
            <a:endParaRPr lang="en-US" dirty="0" smtClean="0"/>
          </a:p>
          <a:p>
            <a:pPr lvl="1"/>
            <a:r>
              <a:rPr lang="en-US" dirty="0" smtClean="0"/>
              <a:t>I’ll use the validity of employment interviews in dat.mcdaniel1994 for illustrations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Dataset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columns for variables</a:t>
            </a:r>
          </a:p>
          <a:p>
            <a:pPr lvl="1"/>
            <a:r>
              <a:rPr lang="en-US" dirty="0" smtClean="0"/>
              <a:t>Author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Effect size data (Hedges approach; </a:t>
            </a:r>
            <a:r>
              <a:rPr lang="en-US" dirty="0" err="1" smtClean="0"/>
              <a:t>Borenstein</a:t>
            </a:r>
            <a:r>
              <a:rPr lang="en-US" dirty="0" smtClean="0"/>
              <a:t> et al., 2009 book; little bit of Schmidt &amp; Hunter)</a:t>
            </a:r>
          </a:p>
          <a:p>
            <a:pPr lvl="2"/>
            <a:r>
              <a:rPr lang="en-US" sz="2400" b="1" i="1" dirty="0" smtClean="0"/>
              <a:t>Effect Size (ES), Sampling Variance (V) of ES</a:t>
            </a:r>
          </a:p>
          <a:p>
            <a:pPr lvl="2"/>
            <a:r>
              <a:rPr lang="en-US" dirty="0" smtClean="0"/>
              <a:t>Data to compute ES and V</a:t>
            </a:r>
          </a:p>
          <a:p>
            <a:pPr lvl="1"/>
            <a:r>
              <a:rPr lang="en-US" dirty="0" smtClean="0"/>
              <a:t>Moderators</a:t>
            </a:r>
          </a:p>
          <a:p>
            <a:pPr lvl="1"/>
            <a:r>
              <a:rPr lang="en-US" dirty="0" smtClean="0"/>
              <a:t>Must find or compute a common (across studies) ES and V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4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McLeod2007.xlsx – parenting and childhood depression </a:t>
            </a:r>
          </a:p>
          <a:p>
            <a:r>
              <a:rPr lang="en-US" dirty="0"/>
              <a:t>McLeod, B. D., </a:t>
            </a:r>
            <a:r>
              <a:rPr lang="en-US" dirty="0" err="1"/>
              <a:t>Weisz</a:t>
            </a:r>
            <a:r>
              <a:rPr lang="en-US" dirty="0"/>
              <a:t>, J. R., Wood, J. J., (2007).  Examining the association between parenting and childhood depression:  A meta-analysis.  </a:t>
            </a:r>
            <a:r>
              <a:rPr lang="en-US" i="1" dirty="0"/>
              <a:t>Clinical Psychology Review</a:t>
            </a:r>
            <a:r>
              <a:rPr lang="en-US" dirty="0"/>
              <a:t>,  27, 986-1003. </a:t>
            </a:r>
            <a:endParaRPr lang="en-US" dirty="0" smtClean="0"/>
          </a:p>
          <a:p>
            <a:pPr lvl="1"/>
            <a:r>
              <a:rPr lang="en-US" dirty="0" smtClean="0"/>
              <a:t>ES – Correlation (r)</a:t>
            </a:r>
          </a:p>
          <a:p>
            <a:pPr lvl="1"/>
            <a:r>
              <a:rPr lang="en-US" dirty="0" smtClean="0"/>
              <a:t>Variance – From sample size (N) </a:t>
            </a:r>
          </a:p>
          <a:p>
            <a:pPr lvl="1"/>
            <a:r>
              <a:rPr lang="en-US" dirty="0" smtClean="0"/>
              <a:t>Moderator – Both parents (B) or just mothers (M)</a:t>
            </a:r>
          </a:p>
          <a:p>
            <a:pPr lvl="1"/>
            <a:r>
              <a:rPr lang="en-US" dirty="0" smtClean="0"/>
              <a:t>Has Author, Year</a:t>
            </a:r>
          </a:p>
          <a:p>
            <a:pPr lvl="1"/>
            <a:r>
              <a:rPr lang="en-US" dirty="0" smtClean="0"/>
              <a:t>Has other moderators related to either parenting or depression measures – let’s take a peek</a:t>
            </a:r>
          </a:p>
        </p:txBody>
      </p:sp>
    </p:spTree>
    <p:extLst>
      <p:ext uri="{BB962C8B-B14F-4D97-AF65-F5344CB8AC3E}">
        <p14:creationId xmlns:p14="http://schemas.microsoft.com/office/powerpoint/2010/main" val="356701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.</a:t>
            </a:r>
            <a:r>
              <a:rPr lang="en-US" dirty="0" err="1" smtClean="0"/>
              <a:t>xlsx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 Invoke R</a:t>
            </a:r>
            <a:endParaRPr lang="en-US" dirty="0"/>
          </a:p>
          <a:p>
            <a:r>
              <a:rPr lang="en-US" dirty="0" smtClean="0"/>
              <a:t>&gt; library</a:t>
            </a:r>
            <a:r>
              <a:rPr lang="en-US" dirty="0"/>
              <a:t>(</a:t>
            </a:r>
            <a:r>
              <a:rPr lang="en-US" dirty="0" err="1"/>
              <a:t>xlsx</a:t>
            </a:r>
            <a:r>
              <a:rPr lang="en-US" dirty="0"/>
              <a:t>)</a:t>
            </a:r>
          </a:p>
          <a:p>
            <a:r>
              <a:rPr lang="en-US" dirty="0" smtClean="0"/>
              <a:t>&gt; data </a:t>
            </a:r>
            <a:r>
              <a:rPr lang="en-US" dirty="0"/>
              <a:t>&lt;- </a:t>
            </a:r>
            <a:r>
              <a:rPr lang="en-US" dirty="0" err="1"/>
              <a:t>read.xlsx</a:t>
            </a:r>
            <a:r>
              <a:rPr lang="en-US" dirty="0" smtClean="0"/>
              <a:t>(“path</a:t>
            </a:r>
            <a:r>
              <a:rPr lang="en-US" dirty="0"/>
              <a:t>/</a:t>
            </a:r>
            <a:r>
              <a:rPr lang="en-US" dirty="0" err="1" smtClean="0"/>
              <a:t>filename.xlsx</a:t>
            </a:r>
            <a:r>
              <a:rPr lang="en-US" dirty="0" smtClean="0"/>
              <a:t>”, </a:t>
            </a:r>
            <a:r>
              <a:rPr lang="en-US" dirty="0" err="1"/>
              <a:t>sheetName</a:t>
            </a:r>
            <a:r>
              <a:rPr lang="en-US" dirty="0"/>
              <a:t> = “</a:t>
            </a:r>
            <a:r>
              <a:rPr lang="en-US" dirty="0" err="1"/>
              <a:t>nameofsheet</a:t>
            </a:r>
            <a:r>
              <a:rPr lang="en-US" dirty="0"/>
              <a:t>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Read </a:t>
            </a:r>
            <a:r>
              <a:rPr lang="en-US" dirty="0" err="1" smtClean="0"/>
              <a:t>McLeod.xlsx</a:t>
            </a:r>
            <a:endParaRPr lang="en-US" dirty="0" smtClean="0"/>
          </a:p>
          <a:p>
            <a:pPr lvl="1"/>
            <a:r>
              <a:rPr lang="en-US" dirty="0" smtClean="0"/>
              <a:t>Print it</a:t>
            </a:r>
          </a:p>
          <a:p>
            <a:pPr lvl="1"/>
            <a:r>
              <a:rPr lang="en-US" dirty="0" smtClean="0"/>
              <a:t>Print built-in library data:  dat.mcdaniel1994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4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instructions from </a:t>
            </a:r>
            <a:r>
              <a:rPr lang="en-US" dirty="0" err="1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reading an Excel file into R: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www.youtube.com/watch?v=qPk0YEKhqB8&amp;list=PLqzoL9-eJTNBDdKgJgJzaQcY6OXmsXAHU&amp;index=4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885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210</TotalTime>
  <Words>302</Words>
  <Application>Microsoft Macintosh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3: Uploading Data</vt:lpstr>
      <vt:lpstr>Built-in Datasets</vt:lpstr>
      <vt:lpstr>Create Dataset in Excel</vt:lpstr>
      <vt:lpstr>Example Dataset</vt:lpstr>
      <vt:lpstr>Reading .xlsx files</vt:lpstr>
      <vt:lpstr>Video instructions from Youtube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19</cp:revision>
  <dcterms:created xsi:type="dcterms:W3CDTF">2014-12-29T16:53:02Z</dcterms:created>
  <dcterms:modified xsi:type="dcterms:W3CDTF">2015-06-05T12:15:22Z</dcterms:modified>
</cp:coreProperties>
</file>