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7" r:id="rId5"/>
    <p:sldId id="266" r:id="rId6"/>
    <p:sldId id="268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128" y="-32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6400" y="3124200"/>
            <a:ext cx="8636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6400" y="5056632"/>
            <a:ext cx="8636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00216"/>
            <a:ext cx="26456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80AA9D22-8A79-467C-AB55-B0A0C8994AAC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136" y="6300216"/>
            <a:ext cx="50840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3760" y="6300216"/>
            <a:ext cx="9144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690048"/>
            <a:ext cx="4751917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0" y="368490"/>
            <a:ext cx="475488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198" y="2866031"/>
            <a:ext cx="4751917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0061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0059" y="2699983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838705" y="505650"/>
            <a:ext cx="5134567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1078391" y="667561"/>
            <a:ext cx="4624885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417879" y="3520798"/>
            <a:ext cx="5450699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654743" y="3682580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225975" y="241256"/>
            <a:ext cx="5450699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462839" y="403038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579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4576" y="2699983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745710" y="379100"/>
            <a:ext cx="6708436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8736"/>
            <a:ext cx="97536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997544" y="564564"/>
            <a:ext cx="6204769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51583" y="116368"/>
            <a:ext cx="529208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398869" y="304999"/>
            <a:ext cx="4797940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5553973" y="323141"/>
            <a:ext cx="6390257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5781981" y="507668"/>
            <a:ext cx="591048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6106"/>
            <a:ext cx="97536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8910" y="450851"/>
            <a:ext cx="1128111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50851"/>
            <a:ext cx="79248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96287" y="3200400"/>
            <a:ext cx="10695709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1084" y="3833095"/>
            <a:ext cx="62992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1084" y="5056909"/>
            <a:ext cx="62992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98744"/>
            <a:ext cx="26416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83200" y="6298744"/>
            <a:ext cx="508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9808" y="6312393"/>
            <a:ext cx="9144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94561"/>
            <a:ext cx="103632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57016"/>
            <a:ext cx="103632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50258" y="1689847"/>
            <a:ext cx="11241737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196354"/>
            <a:ext cx="7112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60619"/>
            <a:ext cx="7112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700" y="4069804"/>
            <a:ext cx="7385051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872470" y="445180"/>
            <a:ext cx="7221663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1143570" y="632632"/>
            <a:ext cx="6679463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0823" y="5230907"/>
            <a:ext cx="7377277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101" y="1419367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6489" y="2174876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73663" y="1419367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5352" y="2174876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3" y="1897041"/>
            <a:ext cx="4305300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4" y="1897041"/>
            <a:ext cx="4305300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3" y="1897041"/>
            <a:ext cx="4305300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4" y="1897041"/>
            <a:ext cx="4305300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1" y="503238"/>
            <a:ext cx="9751484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1" y="1735138"/>
            <a:ext cx="9751484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17917" y="6314462"/>
            <a:ext cx="17272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4/14/15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6810" y="6305797"/>
            <a:ext cx="4957289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8517" y="5476097"/>
            <a:ext cx="1977408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: Fixed &amp; Random Summaries with Generic Input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Fixed and random-effects overall or summary effects for </a:t>
            </a:r>
            <a:r>
              <a:rPr lang="en-US" dirty="0" smtClean="0"/>
              <a:t>any kind of effect size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44800" y="1305166"/>
            <a:ext cx="4685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Meta-analysis in R with </a:t>
            </a:r>
            <a:r>
              <a:rPr lang="en-US" sz="2800" dirty="0" err="1" smtClean="0"/>
              <a:t>Metafor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7710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/>
              <a:t>M</a:t>
            </a:r>
            <a:r>
              <a:rPr lang="en-US" dirty="0" err="1" smtClean="0"/>
              <a:t>etafor</a:t>
            </a:r>
            <a:r>
              <a:rPr lang="en-US" dirty="0" smtClean="0"/>
              <a:t> program uses inverse variance weights to combine study ES into an overall or summary effect size</a:t>
            </a:r>
          </a:p>
          <a:p>
            <a:pPr lvl="1"/>
            <a:r>
              <a:rPr lang="en-US" dirty="0" smtClean="0"/>
              <a:t>You can specify Fixed (common) effects analysis or Random (varying) effects analysis</a:t>
            </a:r>
          </a:p>
          <a:p>
            <a:pPr lvl="1"/>
            <a:r>
              <a:rPr lang="en-US" dirty="0" smtClean="0"/>
              <a:t>If RE, you can choose from several methods for estimating the random effects variance component (REVC).  Different REVC, weight, summary.</a:t>
            </a:r>
          </a:p>
          <a:p>
            <a:pPr lvl="1"/>
            <a:r>
              <a:rPr lang="en-US" dirty="0" smtClean="0"/>
              <a:t>The</a:t>
            </a:r>
            <a:r>
              <a:rPr lang="en-US" sz="2400" dirty="0" smtClean="0"/>
              <a:t> </a:t>
            </a:r>
            <a:r>
              <a:rPr lang="en-US" sz="2600" b="1" dirty="0" smtClean="0"/>
              <a:t>method</a:t>
            </a:r>
            <a:r>
              <a:rPr lang="en-US" sz="2400" dirty="0" smtClean="0"/>
              <a:t> </a:t>
            </a:r>
            <a:r>
              <a:rPr lang="en-US" dirty="0" smtClean="0"/>
              <a:t>statement specifies both fixed or random and which REVC estimator you want</a:t>
            </a:r>
          </a:p>
          <a:p>
            <a:r>
              <a:rPr lang="en-US" dirty="0" smtClean="0"/>
              <a:t>The effect sizes input to </a:t>
            </a:r>
            <a:r>
              <a:rPr lang="en-US" dirty="0" err="1" smtClean="0"/>
              <a:t>metafor</a:t>
            </a:r>
            <a:r>
              <a:rPr lang="en-US" dirty="0" smtClean="0"/>
              <a:t> may be transformed in various ways</a:t>
            </a:r>
          </a:p>
          <a:p>
            <a:pPr lvl="1"/>
            <a:r>
              <a:rPr lang="en-US" dirty="0" smtClean="0"/>
              <a:t>The</a:t>
            </a:r>
            <a:r>
              <a:rPr lang="en-US" sz="2600" dirty="0" smtClean="0"/>
              <a:t> </a:t>
            </a:r>
            <a:r>
              <a:rPr lang="en-US" sz="2600" b="1" dirty="0" smtClean="0"/>
              <a:t>measure</a:t>
            </a:r>
            <a:r>
              <a:rPr lang="en-US" sz="2600" dirty="0" smtClean="0"/>
              <a:t> </a:t>
            </a:r>
            <a:r>
              <a:rPr lang="en-US" dirty="0" smtClean="0"/>
              <a:t>option tells </a:t>
            </a:r>
            <a:r>
              <a:rPr lang="en-US" dirty="0" err="1" smtClean="0"/>
              <a:t>metafor</a:t>
            </a:r>
            <a:r>
              <a:rPr lang="en-US" dirty="0" smtClean="0"/>
              <a:t> what transformation you want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426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default model is a generic, random effects analysis using a restricted maximum likelihood algorithm to estimate the REVC</a:t>
            </a:r>
          </a:p>
          <a:p>
            <a:r>
              <a:rPr lang="en-US" dirty="0" smtClean="0"/>
              <a:t>You just input </a:t>
            </a:r>
            <a:r>
              <a:rPr lang="en-US" i="1" dirty="0" err="1" smtClean="0"/>
              <a:t>yi</a:t>
            </a:r>
            <a:r>
              <a:rPr lang="en-US" dirty="0" smtClean="0"/>
              <a:t> (the effect size for each study), </a:t>
            </a:r>
            <a:r>
              <a:rPr lang="en-US" i="1" dirty="0" smtClean="0"/>
              <a:t>vi</a:t>
            </a:r>
            <a:r>
              <a:rPr lang="en-US" dirty="0" smtClean="0"/>
              <a:t> (sampling variance for each study), and the name of the dataset.  Note that to </a:t>
            </a:r>
            <a:r>
              <a:rPr lang="en-US" dirty="0" err="1" smtClean="0"/>
              <a:t>Metafor</a:t>
            </a:r>
            <a:r>
              <a:rPr lang="en-US" dirty="0" smtClean="0"/>
              <a:t>, </a:t>
            </a:r>
            <a:r>
              <a:rPr lang="en-US" i="1" dirty="0" err="1" smtClean="0"/>
              <a:t>yi</a:t>
            </a:r>
            <a:r>
              <a:rPr lang="en-US" dirty="0" smtClean="0"/>
              <a:t> means </a:t>
            </a:r>
            <a:r>
              <a:rPr lang="en-US" i="1" dirty="0" smtClean="0"/>
              <a:t>generic ES </a:t>
            </a:r>
            <a:r>
              <a:rPr lang="en-US" dirty="0" smtClean="0"/>
              <a:t>and </a:t>
            </a:r>
            <a:r>
              <a:rPr lang="en-US" i="1" dirty="0" smtClean="0"/>
              <a:t>vi</a:t>
            </a:r>
            <a:r>
              <a:rPr lang="en-US" dirty="0" smtClean="0"/>
              <a:t> means </a:t>
            </a:r>
            <a:r>
              <a:rPr lang="en-US" i="1" dirty="0" smtClean="0"/>
              <a:t>generic variance</a:t>
            </a:r>
            <a:r>
              <a:rPr lang="en-US" dirty="0" smtClean="0"/>
              <a:t>.  You can choose any names you like for the input variables (e.g., </a:t>
            </a:r>
            <a:r>
              <a:rPr lang="en-US" dirty="0" err="1" smtClean="0"/>
              <a:t>yi</a:t>
            </a:r>
            <a:r>
              <a:rPr lang="en-US" dirty="0" smtClean="0"/>
              <a:t>= d, </a:t>
            </a:r>
            <a:r>
              <a:rPr lang="en-US" dirty="0" err="1" smtClean="0"/>
              <a:t>yi</a:t>
            </a:r>
            <a:r>
              <a:rPr lang="en-US" dirty="0" smtClean="0"/>
              <a:t>=Di, </a:t>
            </a:r>
            <a:r>
              <a:rPr lang="en-US" dirty="0" err="1" smtClean="0"/>
              <a:t>yi</a:t>
            </a:r>
            <a:r>
              <a:rPr lang="en-US" dirty="0" smtClean="0"/>
              <a:t>=</a:t>
            </a:r>
            <a:r>
              <a:rPr lang="en-US" dirty="0" err="1" smtClean="0"/>
              <a:t>gymsocks</a:t>
            </a:r>
            <a:r>
              <a:rPr lang="en-US" dirty="0" smtClean="0"/>
              <a:t>; whatever you named it in your Excel sheet).</a:t>
            </a:r>
          </a:p>
          <a:p>
            <a:r>
              <a:rPr lang="en-US" dirty="0" err="1" smtClean="0"/>
              <a:t>Metafor</a:t>
            </a:r>
            <a:r>
              <a:rPr lang="en-US" dirty="0" smtClean="0"/>
              <a:t> computes the overall summary.</a:t>
            </a:r>
          </a:p>
          <a:p>
            <a:r>
              <a:rPr lang="en-US" dirty="0" smtClean="0"/>
              <a:t>You tell R to print the result.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444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code:  </a:t>
            </a:r>
            <a:r>
              <a:rPr lang="en-US" dirty="0" err="1" smtClean="0"/>
              <a:t>McNatt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McNatt</a:t>
            </a:r>
            <a:r>
              <a:rPr lang="en-US" dirty="0" smtClean="0"/>
              <a:t> </a:t>
            </a:r>
            <a:r>
              <a:rPr lang="en-US" dirty="0"/>
              <a:t>DB: </a:t>
            </a:r>
            <a:r>
              <a:rPr lang="en-US" b="1" dirty="0"/>
              <a:t>Ancient Pygmalion joins contemporary management: A meta-analysis of the result</a:t>
            </a:r>
            <a:r>
              <a:rPr lang="en-US" dirty="0"/>
              <a:t>. </a:t>
            </a:r>
            <a:r>
              <a:rPr lang="en-US" i="1" dirty="0"/>
              <a:t>Journal of Applied Psychology </a:t>
            </a:r>
            <a:r>
              <a:rPr lang="en-US" dirty="0"/>
              <a:t>2000, </a:t>
            </a:r>
            <a:r>
              <a:rPr lang="en-US" b="1" dirty="0"/>
              <a:t>85</a:t>
            </a:r>
            <a:r>
              <a:rPr lang="en-US" dirty="0"/>
              <a:t>:314-322. </a:t>
            </a:r>
          </a:p>
          <a:p>
            <a:r>
              <a:rPr lang="en-US" dirty="0" smtClean="0"/>
              <a:t>Example of </a:t>
            </a:r>
            <a:r>
              <a:rPr lang="en-US" smtClean="0"/>
              <a:t>running a generic </a:t>
            </a:r>
            <a:r>
              <a:rPr lang="en-US" dirty="0"/>
              <a:t>effect size and variance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65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of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fixed effects:  method=“FE”</a:t>
            </a:r>
          </a:p>
          <a:p>
            <a:r>
              <a:rPr lang="en-US" dirty="0" smtClean="0"/>
              <a:t>The choices for random effects (estimators of REVC), method = :</a:t>
            </a:r>
          </a:p>
          <a:p>
            <a:pPr lvl="1"/>
            <a:r>
              <a:rPr lang="en-US" dirty="0" smtClean="0"/>
              <a:t>“HS”  - Hunter &amp; Schmidt </a:t>
            </a:r>
          </a:p>
          <a:p>
            <a:pPr lvl="1"/>
            <a:r>
              <a:rPr lang="en-US" dirty="0" smtClean="0"/>
              <a:t>“HE” – Hedges </a:t>
            </a:r>
          </a:p>
          <a:p>
            <a:pPr lvl="1"/>
            <a:r>
              <a:rPr lang="en-US" dirty="0" smtClean="0"/>
              <a:t>“DL” – </a:t>
            </a:r>
            <a:r>
              <a:rPr lang="en-US" dirty="0" err="1" smtClean="0"/>
              <a:t>DerSimonian</a:t>
            </a:r>
            <a:r>
              <a:rPr lang="en-US" dirty="0" smtClean="0"/>
              <a:t>-Laird </a:t>
            </a:r>
          </a:p>
          <a:p>
            <a:pPr lvl="1"/>
            <a:r>
              <a:rPr lang="en-US" dirty="0" smtClean="0"/>
              <a:t>“SJ” – </a:t>
            </a:r>
            <a:r>
              <a:rPr lang="en-US" dirty="0" err="1" smtClean="0"/>
              <a:t>Sidik-Jonkman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“ML” – Maximum likelihood </a:t>
            </a:r>
          </a:p>
          <a:p>
            <a:pPr lvl="1"/>
            <a:r>
              <a:rPr lang="en-US" dirty="0" smtClean="0"/>
              <a:t>“REML” – Restricted maximum likelihood </a:t>
            </a:r>
          </a:p>
          <a:p>
            <a:pPr lvl="1"/>
            <a:r>
              <a:rPr lang="en-US" dirty="0" smtClean="0"/>
              <a:t>“EB” – Empirical Bayes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02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code:  </a:t>
            </a:r>
            <a:r>
              <a:rPr lang="en-US" dirty="0" err="1" smtClean="0"/>
              <a:t>McNatt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  </a:t>
            </a:r>
            <a:r>
              <a:rPr lang="en-US" dirty="0"/>
              <a:t>with </a:t>
            </a:r>
            <a:r>
              <a:rPr lang="en-US" dirty="0" err="1"/>
              <a:t>DerSimonian</a:t>
            </a:r>
            <a:r>
              <a:rPr lang="en-US" dirty="0"/>
              <a:t>-Laird estimator </a:t>
            </a:r>
            <a:endParaRPr lang="en-US" dirty="0" smtClean="0"/>
          </a:p>
          <a:p>
            <a:r>
              <a:rPr lang="en-US" dirty="0" smtClean="0"/>
              <a:t>Fixed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19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Input </a:t>
            </a:r>
            <a:r>
              <a:rPr lang="en-US" smtClean="0"/>
              <a:t>and “Measure=”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If you use generic input</a:t>
            </a:r>
            <a:r>
              <a:rPr lang="en-US" dirty="0" smtClean="0"/>
              <a:t>, you compute the transformation you want (if any) and tell </a:t>
            </a:r>
            <a:r>
              <a:rPr lang="en-US" dirty="0" err="1" smtClean="0"/>
              <a:t>Metafor</a:t>
            </a:r>
            <a:r>
              <a:rPr lang="en-US" dirty="0" smtClean="0"/>
              <a:t> to use that effect size as </a:t>
            </a:r>
            <a:r>
              <a:rPr lang="en-US" dirty="0" err="1" smtClean="0"/>
              <a:t>yi</a:t>
            </a:r>
            <a:r>
              <a:rPr lang="en-US" dirty="0" smtClean="0"/>
              <a:t>.  </a:t>
            </a:r>
            <a:r>
              <a:rPr lang="en-US" dirty="0" err="1" smtClean="0"/>
              <a:t>Metafor</a:t>
            </a:r>
            <a:r>
              <a:rPr lang="en-US" dirty="0" smtClean="0"/>
              <a:t> does not know or care what kind of effect size you pick.  You must be sure that the variance input (vi) matches the effect size (</a:t>
            </a:r>
            <a:r>
              <a:rPr lang="en-US" dirty="0" err="1" smtClean="0"/>
              <a:t>yi</a:t>
            </a:r>
            <a:r>
              <a:rPr lang="en-US" dirty="0" smtClean="0"/>
              <a:t>) that you input. </a:t>
            </a:r>
            <a:r>
              <a:rPr lang="en-US" dirty="0" smtClean="0"/>
              <a:t>Don’t input the log odds as the effect along with the variance of the odds ratio; both </a:t>
            </a:r>
            <a:r>
              <a:rPr lang="en-US" dirty="0" err="1" smtClean="0"/>
              <a:t>yi</a:t>
            </a:r>
            <a:r>
              <a:rPr lang="en-US" dirty="0" smtClean="0"/>
              <a:t> and vi must be either log or not log.</a:t>
            </a:r>
            <a:endParaRPr lang="en-US" dirty="0" smtClean="0"/>
          </a:p>
          <a:p>
            <a:r>
              <a:rPr lang="en-US" b="1" dirty="0" smtClean="0"/>
              <a:t>If you use generic input</a:t>
            </a:r>
            <a:r>
              <a:rPr lang="en-US" dirty="0" smtClean="0"/>
              <a:t>, you </a:t>
            </a:r>
            <a:r>
              <a:rPr lang="en-US" dirty="0" smtClean="0"/>
              <a:t>must transform to another metric after the analysis if you want a different </a:t>
            </a:r>
            <a:r>
              <a:rPr lang="en-US" dirty="0" smtClean="0"/>
              <a:t>scale.  For example, if you input data coded as </a:t>
            </a:r>
            <a:r>
              <a:rPr lang="en-US" dirty="0" smtClean="0"/>
              <a:t>Fisher’s z to </a:t>
            </a:r>
            <a:r>
              <a:rPr lang="en-US" dirty="0" err="1" smtClean="0"/>
              <a:t>yi</a:t>
            </a:r>
            <a:r>
              <a:rPr lang="en-US" dirty="0" smtClean="0"/>
              <a:t>, the results will be in z, and you will have to convert bac</a:t>
            </a:r>
            <a:r>
              <a:rPr lang="en-US" dirty="0" smtClean="0"/>
              <a:t>k to r if that is what you want to present.  Or if you input log(odds ratio) to </a:t>
            </a:r>
            <a:r>
              <a:rPr lang="en-US" dirty="0" err="1" smtClean="0"/>
              <a:t>yi</a:t>
            </a:r>
            <a:r>
              <a:rPr lang="en-US" dirty="0" smtClean="0"/>
              <a:t>, then the analysis will be done in log odds, and you must convert back to odds if that is what you want to report.</a:t>
            </a:r>
            <a:endParaRPr lang="en-US" dirty="0" smtClean="0"/>
          </a:p>
          <a:p>
            <a:r>
              <a:rPr lang="en-US" b="1" dirty="0" smtClean="0"/>
              <a:t>If you use preferred formats </a:t>
            </a:r>
            <a:r>
              <a:rPr lang="en-US" dirty="0" smtClean="0"/>
              <a:t>for mean difference, correlations, or binary studies, you can instruct </a:t>
            </a:r>
            <a:r>
              <a:rPr lang="en-US" dirty="0" err="1" smtClean="0"/>
              <a:t>Metafor</a:t>
            </a:r>
            <a:r>
              <a:rPr lang="en-US" dirty="0" smtClean="0"/>
              <a:t> with the “measure=” command to make a transformation.  This is discussed in the next two videos.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73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436</TotalTime>
  <Words>609</Words>
  <Application>Microsoft Macintosh PowerPoint</Application>
  <PresentationFormat>Custom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Inkwell</vt:lpstr>
      <vt:lpstr>6: Fixed &amp; Random Summaries with Generic Input</vt:lpstr>
      <vt:lpstr>Overall Summary</vt:lpstr>
      <vt:lpstr>Simplest Example</vt:lpstr>
      <vt:lpstr>R code:  McNatt</vt:lpstr>
      <vt:lpstr>Choice of Method</vt:lpstr>
      <vt:lpstr>R code:  McNatt</vt:lpstr>
      <vt:lpstr>Generic Input and “Measure=”</vt:lpstr>
    </vt:vector>
  </TitlesOfParts>
  <Company>University of South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Borenstein et al Files in R</dc:title>
  <dc:creator>Brannick, Michael</dc:creator>
  <cp:lastModifiedBy>Michael Brannick</cp:lastModifiedBy>
  <cp:revision>44</cp:revision>
  <dcterms:created xsi:type="dcterms:W3CDTF">2014-12-29T16:53:02Z</dcterms:created>
  <dcterms:modified xsi:type="dcterms:W3CDTF">2015-04-14T12:25:38Z</dcterms:modified>
</cp:coreProperties>
</file>