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9" r:id="rId4"/>
    <p:sldId id="270" r:id="rId5"/>
    <p:sldId id="271" r:id="rId6"/>
    <p:sldId id="27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120" y="-60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946400" y="3124200"/>
            <a:ext cx="8636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946400" y="5056632"/>
            <a:ext cx="8636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09600" y="6300216"/>
            <a:ext cx="2645664"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80AA9D22-8A79-467C-AB55-B0A0C8994AAC}" type="datetimeFigureOut">
              <a:rPr lang="en-US" smtClean="0"/>
              <a:t>4/14/15</a:t>
            </a:fld>
            <a:endParaRPr lang="en-US"/>
          </a:p>
        </p:txBody>
      </p:sp>
      <p:sp>
        <p:nvSpPr>
          <p:cNvPr id="5" name="Footer Placeholder 4"/>
          <p:cNvSpPr>
            <a:spLocks noGrp="1"/>
          </p:cNvSpPr>
          <p:nvPr>
            <p:ph type="ftr" sz="quarter" idx="11"/>
          </p:nvPr>
        </p:nvSpPr>
        <p:spPr>
          <a:xfrm>
            <a:off x="5279136" y="6300216"/>
            <a:ext cx="5084064"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11033760" y="6300216"/>
            <a:ext cx="9144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7A90F6A6-5429-43CE-9540-E01D3FD758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80AA9D22-8A79-467C-AB55-B0A0C8994AAC}"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
        <p:nvSpPr>
          <p:cNvPr id="11" name="Content Placeholder 2"/>
          <p:cNvSpPr>
            <a:spLocks noGrp="1"/>
          </p:cNvSpPr>
          <p:nvPr>
            <p:ph sz="half" idx="14"/>
          </p:nvPr>
        </p:nvSpPr>
        <p:spPr>
          <a:xfrm>
            <a:off x="6193536" y="1735138"/>
            <a:ext cx="475488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6193536" y="3870960"/>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1219200" y="1735139"/>
            <a:ext cx="475488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9200" y="1735138"/>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0AA9D22-8A79-467C-AB55-B0A0C8994AAC}"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
        <p:nvSpPr>
          <p:cNvPr id="8" name="Content Placeholder 2"/>
          <p:cNvSpPr>
            <a:spLocks noGrp="1"/>
          </p:cNvSpPr>
          <p:nvPr>
            <p:ph sz="half" idx="13"/>
          </p:nvPr>
        </p:nvSpPr>
        <p:spPr>
          <a:xfrm>
            <a:off x="1219200" y="3870960"/>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6193536" y="1735138"/>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6193536" y="3870960"/>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0AA9D22-8A79-467C-AB55-B0A0C8994AAC}" type="datetimeFigureOut">
              <a:rPr lang="en-US" smtClean="0"/>
              <a:t>4/14/15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A9D22-8A79-467C-AB55-B0A0C8994AAC}" type="datetimeFigureOut">
              <a:rPr lang="en-US" smtClean="0"/>
              <a:t>4/14/15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1690048"/>
            <a:ext cx="4751917"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6223000" y="368490"/>
            <a:ext cx="475488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1219198" y="2866031"/>
            <a:ext cx="4751917"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A9D22-8A79-467C-AB55-B0A0C8994AAC}"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90061" y="1524000"/>
            <a:ext cx="475488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6690059" y="2699983"/>
            <a:ext cx="475488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A9D22-8A79-467C-AB55-B0A0C8994AAC}"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grpSp>
        <p:nvGrpSpPr>
          <p:cNvPr id="3" name="Group 7"/>
          <p:cNvGrpSpPr/>
          <p:nvPr/>
        </p:nvGrpSpPr>
        <p:grpSpPr>
          <a:xfrm rot="21421631">
            <a:off x="838705" y="505650"/>
            <a:ext cx="5134567"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1078391" y="667561"/>
            <a:ext cx="4624885"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417879" y="3520798"/>
            <a:ext cx="5450699"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654743" y="3682580"/>
            <a:ext cx="4938812"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225975" y="241256"/>
            <a:ext cx="5450699"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462839" y="403038"/>
            <a:ext cx="4938812"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6684579" y="1524000"/>
            <a:ext cx="475488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6684576" y="2699983"/>
            <a:ext cx="475488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A9D22-8A79-467C-AB55-B0A0C8994AAC}"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3762374"/>
            <a:ext cx="97536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745710" y="379100"/>
            <a:ext cx="6708436"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1219200" y="4928736"/>
            <a:ext cx="97536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A9D22-8A79-467C-AB55-B0A0C8994AAC}"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
        <p:nvSpPr>
          <p:cNvPr id="12" name="Picture Placeholder 9"/>
          <p:cNvSpPr>
            <a:spLocks noGrp="1"/>
          </p:cNvSpPr>
          <p:nvPr>
            <p:ph type="pic" sz="quarter" idx="15"/>
          </p:nvPr>
        </p:nvSpPr>
        <p:spPr>
          <a:xfrm rot="232774">
            <a:off x="2997544" y="564564"/>
            <a:ext cx="6204769"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3762374"/>
            <a:ext cx="97536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51583" y="116368"/>
            <a:ext cx="529208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398869" y="304999"/>
            <a:ext cx="4797940"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5553973" y="323141"/>
            <a:ext cx="6390257"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5781981" y="507668"/>
            <a:ext cx="591048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1219200" y="4926106"/>
            <a:ext cx="97536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A9D22-8A79-467C-AB55-B0A0C8994AAC}"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0AA9D22-8A79-467C-AB55-B0A0C8994AAC}"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0AA9D22-8A79-467C-AB55-B0A0C8994AAC}"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8910" y="450851"/>
            <a:ext cx="1128111"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1219200" y="450851"/>
            <a:ext cx="79248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0AA9D22-8A79-467C-AB55-B0A0C8994AAC}"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496287" y="3200400"/>
            <a:ext cx="10695709"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5281084" y="3833095"/>
            <a:ext cx="62992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5281084" y="5056909"/>
            <a:ext cx="62992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09600" y="6298744"/>
            <a:ext cx="2641600" cy="273050"/>
          </a:xfrm>
        </p:spPr>
        <p:txBody>
          <a:bodyPr/>
          <a:lstStyle>
            <a:lvl1pPr algn="l">
              <a:defRPr sz="1100">
                <a:latin typeface="Rockwell" pitchFamily="18" charset="0"/>
              </a:defRPr>
            </a:lvl1pPr>
          </a:lstStyle>
          <a:p>
            <a:fld id="{80AA9D22-8A79-467C-AB55-B0A0C8994AAC}" type="datetimeFigureOut">
              <a:rPr lang="en-US" smtClean="0"/>
              <a:t>4/14/15</a:t>
            </a:fld>
            <a:endParaRPr lang="en-US"/>
          </a:p>
        </p:txBody>
      </p:sp>
      <p:sp>
        <p:nvSpPr>
          <p:cNvPr id="5" name="Footer Placeholder 4"/>
          <p:cNvSpPr>
            <a:spLocks noGrp="1"/>
          </p:cNvSpPr>
          <p:nvPr>
            <p:ph type="ftr" sz="quarter" idx="11"/>
          </p:nvPr>
        </p:nvSpPr>
        <p:spPr>
          <a:xfrm>
            <a:off x="5283200" y="6298744"/>
            <a:ext cx="508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11019808" y="6312393"/>
            <a:ext cx="914400" cy="265089"/>
          </a:xfrm>
        </p:spPr>
        <p:txBody>
          <a:bodyPr/>
          <a:lstStyle>
            <a:lvl1pPr>
              <a:defRPr sz="1100">
                <a:solidFill>
                  <a:schemeClr val="tx1"/>
                </a:solidFill>
                <a:latin typeface="Rockwell" pitchFamily="18" charset="0"/>
              </a:defRPr>
            </a:lvl1pPr>
          </a:lstStyle>
          <a:p>
            <a:fld id="{7A90F6A6-5429-43CE-9540-E01D3FD758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94561"/>
            <a:ext cx="103632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09600" y="3557016"/>
            <a:ext cx="103632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80AA9D22-8A79-467C-AB55-B0A0C8994AAC}"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0F6A6-5429-43CE-9540-E01D3FD758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950258" y="1689847"/>
            <a:ext cx="11241737"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609601" y="2196354"/>
            <a:ext cx="7112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609600" y="3560619"/>
            <a:ext cx="7112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AA9D22-8A79-467C-AB55-B0A0C8994AAC}"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0F6A6-5429-43CE-9540-E01D3FD758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03700" y="4069804"/>
            <a:ext cx="7385051"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872470" y="445180"/>
            <a:ext cx="7221663"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1143570" y="632632"/>
            <a:ext cx="6679463"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4210823" y="5230907"/>
            <a:ext cx="7377277"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A9D22-8A79-467C-AB55-B0A0C8994AAC}"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9200" y="1735139"/>
            <a:ext cx="475488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197600" y="1735139"/>
            <a:ext cx="475488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0AA9D22-8A79-467C-AB55-B0A0C8994AAC}"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95101" y="1419367"/>
            <a:ext cx="42672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96489" y="2174876"/>
            <a:ext cx="475488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573663" y="1419367"/>
            <a:ext cx="42672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5352" y="2174876"/>
            <a:ext cx="475488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0AA9D22-8A79-467C-AB55-B0A0C8994AAC}" type="datetimeFigureOut">
              <a:rPr lang="en-US" smtClean="0"/>
              <a:t>4/14/15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90F6A6-5429-43CE-9540-E01D3FD75891}"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1276053" y="1897041"/>
            <a:ext cx="4305300" cy="142875"/>
          </a:xfrm>
          <a:prstGeom prst="rect">
            <a:avLst/>
          </a:prstGeom>
        </p:spPr>
      </p:pic>
      <p:pic>
        <p:nvPicPr>
          <p:cNvPr id="13" name="Picture 12" descr="Comparison-Underline.png"/>
          <p:cNvPicPr>
            <a:picLocks noChangeAspect="1"/>
          </p:cNvPicPr>
          <p:nvPr/>
        </p:nvPicPr>
        <p:blipFill>
          <a:blip r:embed="rId2"/>
          <a:stretch>
            <a:fillRect/>
          </a:stretch>
        </p:blipFill>
        <p:spPr>
          <a:xfrm>
            <a:off x="6554614" y="1897041"/>
            <a:ext cx="4305300" cy="142875"/>
          </a:xfrm>
          <a:prstGeom prst="rect">
            <a:avLst/>
          </a:prstGeom>
        </p:spPr>
      </p:pic>
      <p:pic>
        <p:nvPicPr>
          <p:cNvPr id="12" name="Picture 11" descr="Comparison-Underline.png"/>
          <p:cNvPicPr>
            <a:picLocks noChangeAspect="1"/>
          </p:cNvPicPr>
          <p:nvPr/>
        </p:nvPicPr>
        <p:blipFill>
          <a:blip r:embed="rId2"/>
          <a:stretch>
            <a:fillRect/>
          </a:stretch>
        </p:blipFill>
        <p:spPr>
          <a:xfrm>
            <a:off x="1276053" y="1897041"/>
            <a:ext cx="4305300" cy="142875"/>
          </a:xfrm>
          <a:prstGeom prst="rect">
            <a:avLst/>
          </a:prstGeom>
        </p:spPr>
      </p:pic>
      <p:pic>
        <p:nvPicPr>
          <p:cNvPr id="14" name="Picture 13" descr="Comparison-Underline.png"/>
          <p:cNvPicPr>
            <a:picLocks noChangeAspect="1"/>
          </p:cNvPicPr>
          <p:nvPr/>
        </p:nvPicPr>
        <p:blipFill>
          <a:blip r:embed="rId2"/>
          <a:stretch>
            <a:fillRect/>
          </a:stretch>
        </p:blipFill>
        <p:spPr>
          <a:xfrm>
            <a:off x="6554614" y="1897041"/>
            <a:ext cx="4305300"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9200" y="1735138"/>
            <a:ext cx="97536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0AA9D22-8A79-467C-AB55-B0A0C8994AAC}"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
        <p:nvSpPr>
          <p:cNvPr id="8" name="Content Placeholder 2"/>
          <p:cNvSpPr>
            <a:spLocks noGrp="1"/>
          </p:cNvSpPr>
          <p:nvPr>
            <p:ph sz="half" idx="13"/>
          </p:nvPr>
        </p:nvSpPr>
        <p:spPr>
          <a:xfrm>
            <a:off x="1219200" y="3870960"/>
            <a:ext cx="97536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1" y="503238"/>
            <a:ext cx="9751484"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1219201" y="1735138"/>
            <a:ext cx="9751484"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10217917" y="6314462"/>
            <a:ext cx="17272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80AA9D22-8A79-467C-AB55-B0A0C8994AAC}" type="datetimeFigureOut">
              <a:rPr lang="en-US" smtClean="0"/>
              <a:t>4/14/15</a:t>
            </a:fld>
            <a:endParaRPr lang="en-US"/>
          </a:p>
        </p:txBody>
      </p:sp>
      <p:sp>
        <p:nvSpPr>
          <p:cNvPr id="5" name="Footer Placeholder 4"/>
          <p:cNvSpPr>
            <a:spLocks noGrp="1"/>
          </p:cNvSpPr>
          <p:nvPr>
            <p:ph type="ftr" sz="quarter" idx="3"/>
          </p:nvPr>
        </p:nvSpPr>
        <p:spPr>
          <a:xfrm>
            <a:off x="5256810" y="6305797"/>
            <a:ext cx="4957289"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10028517" y="5476097"/>
            <a:ext cx="1977408"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7A90F6A6-5429-43CE-9540-E01D3FD758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7</a:t>
            </a:r>
            <a:r>
              <a:rPr lang="en-US" dirty="0" smtClean="0"/>
              <a:t>: </a:t>
            </a:r>
            <a:r>
              <a:rPr lang="en-US" dirty="0" smtClean="0"/>
              <a:t>Fixed &amp; Random </a:t>
            </a:r>
            <a:r>
              <a:rPr lang="en-US" dirty="0" smtClean="0"/>
              <a:t>Summaries in </a:t>
            </a:r>
            <a:r>
              <a:rPr lang="en-US" i="1" dirty="0" smtClean="0"/>
              <a:t>r</a:t>
            </a:r>
            <a:r>
              <a:rPr lang="en-US" dirty="0" smtClean="0"/>
              <a:t> and </a:t>
            </a:r>
            <a:r>
              <a:rPr lang="en-US" i="1" dirty="0" smtClean="0"/>
              <a:t>d</a:t>
            </a:r>
            <a:r>
              <a:rPr lang="en-US" dirty="0" smtClean="0"/>
              <a:t> with Preferred </a:t>
            </a:r>
            <a:r>
              <a:rPr lang="en-US" dirty="0" smtClean="0"/>
              <a:t>Input</a:t>
            </a:r>
            <a:endParaRPr lang="en-US" i="1" dirty="0"/>
          </a:p>
        </p:txBody>
      </p:sp>
      <p:sp>
        <p:nvSpPr>
          <p:cNvPr id="3" name="Subtitle 2"/>
          <p:cNvSpPr>
            <a:spLocks noGrp="1"/>
          </p:cNvSpPr>
          <p:nvPr>
            <p:ph type="subTitle" idx="1"/>
          </p:nvPr>
        </p:nvSpPr>
        <p:spPr/>
        <p:txBody>
          <a:bodyPr/>
          <a:lstStyle/>
          <a:p>
            <a:r>
              <a:rPr lang="en-US" dirty="0" smtClean="0"/>
              <a:t>Fixed and random-effects overall or summary effects for correlations and mean differences</a:t>
            </a:r>
          </a:p>
          <a:p>
            <a:endParaRPr lang="en-US" dirty="0"/>
          </a:p>
        </p:txBody>
      </p:sp>
      <p:sp>
        <p:nvSpPr>
          <p:cNvPr id="4" name="TextBox 3"/>
          <p:cNvSpPr txBox="1"/>
          <p:nvPr/>
        </p:nvSpPr>
        <p:spPr>
          <a:xfrm>
            <a:off x="5444800" y="1305166"/>
            <a:ext cx="4685898" cy="523220"/>
          </a:xfrm>
          <a:prstGeom prst="rect">
            <a:avLst/>
          </a:prstGeom>
          <a:noFill/>
        </p:spPr>
        <p:txBody>
          <a:bodyPr wrap="none" rtlCol="0">
            <a:spAutoFit/>
          </a:bodyPr>
          <a:lstStyle/>
          <a:p>
            <a:r>
              <a:rPr lang="en-US" sz="2800" dirty="0" smtClean="0"/>
              <a:t>Meta-analysis in R with </a:t>
            </a:r>
            <a:r>
              <a:rPr lang="en-US" sz="2800" dirty="0" err="1" smtClean="0"/>
              <a:t>Metafor</a:t>
            </a:r>
            <a:endParaRPr lang="en-US" sz="2800" dirty="0"/>
          </a:p>
        </p:txBody>
      </p:sp>
    </p:spTree>
    <p:extLst>
      <p:ext uri="{BB962C8B-B14F-4D97-AF65-F5344CB8AC3E}">
        <p14:creationId xmlns:p14="http://schemas.microsoft.com/office/powerpoint/2010/main" val="6377105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err="1"/>
              <a:t>M</a:t>
            </a:r>
            <a:r>
              <a:rPr lang="en-US" dirty="0" err="1" smtClean="0"/>
              <a:t>etafor</a:t>
            </a:r>
            <a:r>
              <a:rPr lang="en-US" dirty="0" smtClean="0"/>
              <a:t> program uses inverse variance weights to combine study ES into an overall or summary effect size</a:t>
            </a:r>
          </a:p>
          <a:p>
            <a:pPr lvl="1"/>
            <a:r>
              <a:rPr lang="en-US" dirty="0" smtClean="0"/>
              <a:t>You can specify Fixed (common) effects analysis or Random (varying) effects analysis</a:t>
            </a:r>
          </a:p>
          <a:p>
            <a:pPr lvl="1"/>
            <a:r>
              <a:rPr lang="en-US" dirty="0" smtClean="0"/>
              <a:t>If RE, you can choose from several methods for estimating the random effects variance component (REVC).  Different REVC, weight, summary.</a:t>
            </a:r>
          </a:p>
          <a:p>
            <a:pPr lvl="1"/>
            <a:r>
              <a:rPr lang="en-US" dirty="0" smtClean="0"/>
              <a:t>The</a:t>
            </a:r>
            <a:r>
              <a:rPr lang="en-US" sz="2400" dirty="0" smtClean="0"/>
              <a:t> </a:t>
            </a:r>
            <a:r>
              <a:rPr lang="en-US" sz="2600" b="1" dirty="0" smtClean="0"/>
              <a:t>method</a:t>
            </a:r>
            <a:r>
              <a:rPr lang="en-US" sz="2400" dirty="0" smtClean="0"/>
              <a:t> </a:t>
            </a:r>
            <a:r>
              <a:rPr lang="en-US" dirty="0" smtClean="0"/>
              <a:t>statement specifies both fixed or random and which REVC estimator you want</a:t>
            </a:r>
          </a:p>
          <a:p>
            <a:r>
              <a:rPr lang="en-US" dirty="0" smtClean="0"/>
              <a:t>The effect sizes input to </a:t>
            </a:r>
            <a:r>
              <a:rPr lang="en-US" dirty="0" err="1" smtClean="0"/>
              <a:t>metafor</a:t>
            </a:r>
            <a:r>
              <a:rPr lang="en-US" dirty="0" smtClean="0"/>
              <a:t> may be transformed in various ways</a:t>
            </a:r>
          </a:p>
          <a:p>
            <a:pPr lvl="1"/>
            <a:r>
              <a:rPr lang="en-US" dirty="0" smtClean="0"/>
              <a:t>The</a:t>
            </a:r>
            <a:r>
              <a:rPr lang="en-US" sz="2600" dirty="0" smtClean="0"/>
              <a:t> </a:t>
            </a:r>
            <a:r>
              <a:rPr lang="en-US" sz="2600" b="1" dirty="0" smtClean="0"/>
              <a:t>measure</a:t>
            </a:r>
            <a:r>
              <a:rPr lang="en-US" sz="2600" dirty="0" smtClean="0"/>
              <a:t> </a:t>
            </a:r>
            <a:r>
              <a:rPr lang="en-US" dirty="0" smtClean="0"/>
              <a:t>option tells </a:t>
            </a:r>
            <a:r>
              <a:rPr lang="en-US" dirty="0" err="1" smtClean="0"/>
              <a:t>metafor</a:t>
            </a:r>
            <a:r>
              <a:rPr lang="en-US" dirty="0" smtClean="0"/>
              <a:t> what transformation you want</a:t>
            </a:r>
          </a:p>
          <a:p>
            <a:pPr marL="457200" lvl="1" indent="0">
              <a:buNone/>
            </a:pPr>
            <a:endParaRPr lang="en-US" dirty="0" smtClean="0"/>
          </a:p>
        </p:txBody>
      </p:sp>
    </p:spTree>
    <p:extLst>
      <p:ext uri="{BB962C8B-B14F-4D97-AF65-F5344CB8AC3E}">
        <p14:creationId xmlns:p14="http://schemas.microsoft.com/office/powerpoint/2010/main" val="1224266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 Measures</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input r and N, you can choose either the raw correlations or one of two transformations for the analysis using </a:t>
            </a:r>
            <a:r>
              <a:rPr lang="en-US" b="1" dirty="0" smtClean="0"/>
              <a:t>measure = “</a:t>
            </a:r>
            <a:r>
              <a:rPr lang="en-US" i="1" dirty="0" smtClean="0"/>
              <a:t>choice</a:t>
            </a:r>
            <a:r>
              <a:rPr lang="en-US" b="1" dirty="0" smtClean="0"/>
              <a:t>” </a:t>
            </a:r>
            <a:r>
              <a:rPr lang="en-US" dirty="0" smtClean="0"/>
              <a:t>command :</a:t>
            </a:r>
          </a:p>
          <a:p>
            <a:pPr lvl="1"/>
            <a:r>
              <a:rPr lang="en-US" dirty="0" smtClean="0"/>
              <a:t>“COR” – </a:t>
            </a:r>
            <a:r>
              <a:rPr lang="en-US" dirty="0"/>
              <a:t>P</a:t>
            </a:r>
            <a:r>
              <a:rPr lang="en-US" dirty="0" smtClean="0"/>
              <a:t>earson correlation and associated variance</a:t>
            </a:r>
          </a:p>
          <a:p>
            <a:pPr lvl="2"/>
            <a:r>
              <a:rPr lang="en-US" dirty="0" err="1" smtClean="0"/>
              <a:t>Vtype</a:t>
            </a:r>
            <a:r>
              <a:rPr lang="en-US" dirty="0" smtClean="0"/>
              <a:t> = “LS” is the default.  The large sample approximation is used for the variance.</a:t>
            </a:r>
          </a:p>
          <a:p>
            <a:pPr lvl="2"/>
            <a:r>
              <a:rPr lang="en-US" dirty="0" err="1" smtClean="0"/>
              <a:t>Vtype</a:t>
            </a:r>
            <a:r>
              <a:rPr lang="en-US" dirty="0"/>
              <a:t> </a:t>
            </a:r>
            <a:r>
              <a:rPr lang="en-US" dirty="0" smtClean="0"/>
              <a:t>= “UB” provides and unbiased estimate of the sampling variance.</a:t>
            </a:r>
          </a:p>
          <a:p>
            <a:pPr lvl="1"/>
            <a:r>
              <a:rPr lang="en-US" dirty="0" smtClean="0"/>
              <a:t>“UCOR” – correction for slight bias in Pearson correlation</a:t>
            </a:r>
          </a:p>
          <a:p>
            <a:pPr lvl="2"/>
            <a:r>
              <a:rPr lang="en-US" dirty="0" err="1"/>
              <a:t>Vtype</a:t>
            </a:r>
            <a:r>
              <a:rPr lang="en-US" dirty="0"/>
              <a:t> = “LS” is the default.  The large sample approximation is used for the variance.</a:t>
            </a:r>
          </a:p>
          <a:p>
            <a:pPr lvl="2"/>
            <a:r>
              <a:rPr lang="en-US" dirty="0" err="1"/>
              <a:t>Vtype</a:t>
            </a:r>
            <a:r>
              <a:rPr lang="en-US" dirty="0"/>
              <a:t> = “UB” provides and unbiased estimate of the sampling </a:t>
            </a:r>
            <a:r>
              <a:rPr lang="en-US" dirty="0" smtClean="0"/>
              <a:t>variance.</a:t>
            </a:r>
          </a:p>
          <a:p>
            <a:pPr lvl="1"/>
            <a:r>
              <a:rPr lang="en-US" dirty="0"/>
              <a:t>“ZCOR” Fisher’s z transformation and </a:t>
            </a:r>
            <a:r>
              <a:rPr lang="en-US" dirty="0" smtClean="0"/>
              <a:t>associated variance</a:t>
            </a:r>
            <a:endParaRPr lang="en-US" dirty="0"/>
          </a:p>
          <a:p>
            <a:pPr lvl="2"/>
            <a:endParaRPr lang="en-US" dirty="0"/>
          </a:p>
          <a:p>
            <a:pPr marL="457200" lvl="1" indent="0">
              <a:buNone/>
            </a:pPr>
            <a:endParaRPr lang="en-US" dirty="0"/>
          </a:p>
        </p:txBody>
      </p:sp>
    </p:spTree>
    <p:extLst>
      <p:ext uri="{BB962C8B-B14F-4D97-AF65-F5344CB8AC3E}">
        <p14:creationId xmlns:p14="http://schemas.microsoft.com/office/powerpoint/2010/main" val="420208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code:  LMX &amp; AC</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Rockstuhl</a:t>
            </a:r>
            <a:r>
              <a:rPr lang="en-US" dirty="0"/>
              <a:t>, T., </a:t>
            </a:r>
            <a:r>
              <a:rPr lang="en-US" dirty="0" err="1"/>
              <a:t>Dulebohn</a:t>
            </a:r>
            <a:r>
              <a:rPr lang="en-US" dirty="0"/>
              <a:t>, J. H., </a:t>
            </a:r>
            <a:r>
              <a:rPr lang="en-US" dirty="0" err="1"/>
              <a:t>Ang</a:t>
            </a:r>
            <a:r>
              <a:rPr lang="en-US" dirty="0"/>
              <a:t>, S., &amp; Shore, L. M. (2012). Leader–member exchange (LMX) and culture: A meta-analysis of correlates of LMX across 23 countries. </a:t>
            </a:r>
            <a:r>
              <a:rPr lang="en-US" i="1" dirty="0"/>
              <a:t>Journal of Applied Psychology</a:t>
            </a:r>
            <a:r>
              <a:rPr lang="en-US" dirty="0"/>
              <a:t>, </a:t>
            </a:r>
            <a:r>
              <a:rPr lang="en-US" i="1" dirty="0"/>
              <a:t>97</a:t>
            </a:r>
            <a:r>
              <a:rPr lang="en-US" dirty="0"/>
              <a:t>, 1097-1130. doi:10.1037/a0029978 </a:t>
            </a:r>
            <a:endParaRPr lang="en-US" dirty="0" smtClean="0"/>
          </a:p>
          <a:p>
            <a:r>
              <a:rPr lang="en-US" dirty="0" smtClean="0"/>
              <a:t>Measure=“COR” and method =“HS”</a:t>
            </a:r>
          </a:p>
          <a:p>
            <a:pPr lvl="1"/>
            <a:r>
              <a:rPr lang="en-US" dirty="0" smtClean="0"/>
              <a:t>Note that choosing the Hunter-Schmidt estimator, </a:t>
            </a:r>
            <a:r>
              <a:rPr lang="en-US" dirty="0" err="1" smtClean="0"/>
              <a:t>Metafor</a:t>
            </a:r>
            <a:r>
              <a:rPr lang="en-US" dirty="0" smtClean="0"/>
              <a:t> </a:t>
            </a:r>
            <a:r>
              <a:rPr lang="en-US" dirty="0"/>
              <a:t>still </a:t>
            </a:r>
            <a:r>
              <a:rPr lang="en-US" dirty="0" smtClean="0"/>
              <a:t>uses the inverse </a:t>
            </a:r>
            <a:r>
              <a:rPr lang="en-US" dirty="0"/>
              <a:t>variance </a:t>
            </a:r>
            <a:r>
              <a:rPr lang="en-US" dirty="0" smtClean="0"/>
              <a:t>method, and does </a:t>
            </a:r>
            <a:r>
              <a:rPr lang="en-US" b="1" dirty="0" smtClean="0"/>
              <a:t>not</a:t>
            </a:r>
            <a:r>
              <a:rPr lang="en-US" dirty="0" smtClean="0"/>
              <a:t> produce the same analysis as would following the method in Hunter and Schmidt’s 2004 book.</a:t>
            </a:r>
          </a:p>
          <a:p>
            <a:r>
              <a:rPr lang="en-US" dirty="0" smtClean="0"/>
              <a:t>Measure =“ZCOR” and method=“DL”</a:t>
            </a:r>
          </a:p>
          <a:p>
            <a:pPr lvl="1"/>
            <a:r>
              <a:rPr lang="en-US" dirty="0" smtClean="0"/>
              <a:t>Note that analysis is in Z and is not transformed back to r.  You must do that, and the variance cannot be transformed directly, but the confidence and credibility limits can.</a:t>
            </a:r>
          </a:p>
          <a:p>
            <a:r>
              <a:rPr lang="en-US" dirty="0" smtClean="0"/>
              <a:t>Show R code and results</a:t>
            </a:r>
            <a:endParaRPr lang="en-US" dirty="0"/>
          </a:p>
        </p:txBody>
      </p:sp>
    </p:spTree>
    <p:extLst>
      <p:ext uri="{BB962C8B-B14F-4D97-AF65-F5344CB8AC3E}">
        <p14:creationId xmlns:p14="http://schemas.microsoft.com/office/powerpoint/2010/main" val="2140378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Differences</a:t>
            </a:r>
            <a:endParaRPr lang="en-US" dirty="0"/>
          </a:p>
        </p:txBody>
      </p:sp>
      <p:sp>
        <p:nvSpPr>
          <p:cNvPr id="3" name="Content Placeholder 2"/>
          <p:cNvSpPr>
            <a:spLocks noGrp="1"/>
          </p:cNvSpPr>
          <p:nvPr>
            <p:ph idx="1"/>
          </p:nvPr>
        </p:nvSpPr>
        <p:spPr/>
        <p:txBody>
          <a:bodyPr/>
          <a:lstStyle/>
          <a:p>
            <a:r>
              <a:rPr lang="en-US" dirty="0" smtClean="0"/>
              <a:t>If you use the preferred format (M, SD, N for each group), you can choose measure = “choice” :</a:t>
            </a:r>
          </a:p>
          <a:p>
            <a:pPr lvl="1"/>
            <a:r>
              <a:rPr lang="en-US" dirty="0" smtClean="0"/>
              <a:t>“MD” mean difference (no standardizing for pooled SD)</a:t>
            </a:r>
          </a:p>
          <a:p>
            <a:pPr lvl="2"/>
            <a:r>
              <a:rPr lang="en-US" dirty="0" smtClean="0"/>
              <a:t>This is not usually feasible because you need exactly the same measurement or scale across all the studies (e.g., if every study compared men to women on the Beck Depression Index)</a:t>
            </a:r>
          </a:p>
          <a:p>
            <a:pPr lvl="1"/>
            <a:r>
              <a:rPr lang="en-US" dirty="0" smtClean="0"/>
              <a:t>“SMD” for standardized mean difference</a:t>
            </a:r>
          </a:p>
          <a:p>
            <a:pPr lvl="2"/>
            <a:r>
              <a:rPr lang="en-US" dirty="0" smtClean="0"/>
              <a:t>The usual choice (e.g., all studies compared men and women on depression, but they used different scales to measure depression)</a:t>
            </a:r>
          </a:p>
          <a:p>
            <a:pPr lvl="2"/>
            <a:endParaRPr lang="en-US" dirty="0" smtClean="0"/>
          </a:p>
          <a:p>
            <a:pPr lvl="2"/>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116354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code:  </a:t>
            </a:r>
            <a:endParaRPr lang="en-US" dirty="0"/>
          </a:p>
        </p:txBody>
      </p:sp>
      <p:sp>
        <p:nvSpPr>
          <p:cNvPr id="3" name="Content Placeholder 2"/>
          <p:cNvSpPr>
            <a:spLocks noGrp="1"/>
          </p:cNvSpPr>
          <p:nvPr>
            <p:ph idx="1"/>
          </p:nvPr>
        </p:nvSpPr>
        <p:spPr/>
        <p:txBody>
          <a:bodyPr/>
          <a:lstStyle/>
          <a:p>
            <a:r>
              <a:rPr lang="en-US" dirty="0" smtClean="0"/>
              <a:t>Appetite study – manufactured data</a:t>
            </a:r>
          </a:p>
          <a:p>
            <a:r>
              <a:rPr lang="en-US" dirty="0" smtClean="0"/>
              <a:t>Measure=“MD”, method = “DL”</a:t>
            </a:r>
          </a:p>
          <a:p>
            <a:r>
              <a:rPr lang="en-US" dirty="0" smtClean="0"/>
              <a:t>Measure=“SMD”, method=“DL”</a:t>
            </a:r>
          </a:p>
          <a:p>
            <a:r>
              <a:rPr lang="en-US" dirty="0" smtClean="0"/>
              <a:t>Measure=“SMD”</a:t>
            </a:r>
            <a:r>
              <a:rPr lang="en-US" smtClean="0"/>
              <a:t>, method=“REML”</a:t>
            </a:r>
            <a:endParaRPr lang="en-US" dirty="0" smtClean="0"/>
          </a:p>
          <a:p>
            <a:r>
              <a:rPr lang="en-US" dirty="0" smtClean="0"/>
              <a:t>Show R code and results</a:t>
            </a:r>
            <a:endParaRPr lang="en-US" dirty="0"/>
          </a:p>
        </p:txBody>
      </p:sp>
    </p:spTree>
    <p:extLst>
      <p:ext uri="{BB962C8B-B14F-4D97-AF65-F5344CB8AC3E}">
        <p14:creationId xmlns:p14="http://schemas.microsoft.com/office/powerpoint/2010/main" val="2994882489"/>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471</TotalTime>
  <Words>582</Words>
  <Application>Microsoft Macintosh PowerPoint</Application>
  <PresentationFormat>Custom</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Inkwell</vt:lpstr>
      <vt:lpstr>7: Fixed &amp; Random Summaries in r and d with Preferred Input</vt:lpstr>
      <vt:lpstr>Overall Summary</vt:lpstr>
      <vt:lpstr>Correlation Measures</vt:lpstr>
      <vt:lpstr>R code:  LMX &amp; AC</vt:lpstr>
      <vt:lpstr>Mean Differences</vt:lpstr>
      <vt:lpstr>R code:  </vt:lpstr>
    </vt:vector>
  </TitlesOfParts>
  <Company>University of South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Borenstein et al Files in R</dc:title>
  <dc:creator>Brannick, Michael</dc:creator>
  <cp:lastModifiedBy>Michael Brannick</cp:lastModifiedBy>
  <cp:revision>43</cp:revision>
  <dcterms:created xsi:type="dcterms:W3CDTF">2014-12-29T16:53:02Z</dcterms:created>
  <dcterms:modified xsi:type="dcterms:W3CDTF">2015-04-14T12:59:25Z</dcterms:modified>
</cp:coreProperties>
</file>