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73" r:id="rId4"/>
    <p:sldId id="269" r:id="rId5"/>
    <p:sldId id="270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120" y="-2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6400" y="3124200"/>
            <a:ext cx="8636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6400" y="5056632"/>
            <a:ext cx="8636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00216"/>
            <a:ext cx="26456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0AA9D22-8A79-467C-AB55-B0A0C8994AAC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136" y="6300216"/>
            <a:ext cx="50840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3760" y="6300216"/>
            <a:ext cx="9144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690048"/>
            <a:ext cx="4751917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0" y="368490"/>
            <a:ext cx="475488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198" y="2866031"/>
            <a:ext cx="4751917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0061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0059" y="2699983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838705" y="505650"/>
            <a:ext cx="5134567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1078391" y="667561"/>
            <a:ext cx="4624885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417879" y="3520798"/>
            <a:ext cx="5450699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654743" y="3682580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225975" y="241256"/>
            <a:ext cx="5450699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462839" y="403038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579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4576" y="2699983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745710" y="379100"/>
            <a:ext cx="6708436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8736"/>
            <a:ext cx="97536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997544" y="564564"/>
            <a:ext cx="6204769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51583" y="116368"/>
            <a:ext cx="529208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398869" y="304999"/>
            <a:ext cx="4797940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5553973" y="323141"/>
            <a:ext cx="6390257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5781981" y="507668"/>
            <a:ext cx="591048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6106"/>
            <a:ext cx="97536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8910" y="450851"/>
            <a:ext cx="1128111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50851"/>
            <a:ext cx="79248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96287" y="3200400"/>
            <a:ext cx="10695709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084" y="3833095"/>
            <a:ext cx="62992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1084" y="5056909"/>
            <a:ext cx="62992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98744"/>
            <a:ext cx="26416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83200" y="6298744"/>
            <a:ext cx="508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9808" y="6312393"/>
            <a:ext cx="9144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94561"/>
            <a:ext cx="103632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57016"/>
            <a:ext cx="103632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50258" y="1689847"/>
            <a:ext cx="11241737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196354"/>
            <a:ext cx="7112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60619"/>
            <a:ext cx="7112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700" y="4069804"/>
            <a:ext cx="7385051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872470" y="445180"/>
            <a:ext cx="7221663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1143570" y="632632"/>
            <a:ext cx="6679463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0823" y="5230907"/>
            <a:ext cx="7377277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101" y="1419367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6489" y="2174876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73663" y="1419367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5352" y="2174876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3" y="1897041"/>
            <a:ext cx="4305300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4" y="1897041"/>
            <a:ext cx="4305300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3" y="1897041"/>
            <a:ext cx="4305300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4" y="1897041"/>
            <a:ext cx="4305300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1" y="503238"/>
            <a:ext cx="9751484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1" y="1735138"/>
            <a:ext cx="9751484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17917" y="6314462"/>
            <a:ext cx="17272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6810" y="6305797"/>
            <a:ext cx="4957289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8517" y="5476097"/>
            <a:ext cx="1977408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: </a:t>
            </a:r>
            <a:r>
              <a:rPr lang="en-US" dirty="0" smtClean="0"/>
              <a:t>Fixed &amp; Random Summaries with Preferred Binary Input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Fixed and random-effects overall or summary effects for odds and risk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44800" y="1305166"/>
            <a:ext cx="4685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Meta-analysis in R with </a:t>
            </a:r>
            <a:r>
              <a:rPr lang="en-US" sz="2800" dirty="0" err="1" smtClean="0"/>
              <a:t>Metafor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7710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 err="1"/>
              <a:t>M</a:t>
            </a:r>
            <a:r>
              <a:rPr lang="en-US" dirty="0" err="1" smtClean="0"/>
              <a:t>etafor</a:t>
            </a:r>
            <a:r>
              <a:rPr lang="en-US" dirty="0" smtClean="0"/>
              <a:t> program uses inverse variance weights to combine study ES into an overall or summary effect size</a:t>
            </a:r>
          </a:p>
          <a:p>
            <a:pPr lvl="1"/>
            <a:r>
              <a:rPr lang="en-US" dirty="0" smtClean="0"/>
              <a:t>You can specify Fixed (common) effects analysis or Random (varying) effects analysis</a:t>
            </a:r>
          </a:p>
          <a:p>
            <a:pPr lvl="1"/>
            <a:r>
              <a:rPr lang="en-US" dirty="0" smtClean="0"/>
              <a:t>If RE, you can choose from several methods for estimating the random effects variance component (REVC).  Different REVC, weight, summary.</a:t>
            </a:r>
          </a:p>
          <a:p>
            <a:pPr lvl="1"/>
            <a:r>
              <a:rPr lang="en-US" dirty="0" smtClean="0"/>
              <a:t>The</a:t>
            </a:r>
            <a:r>
              <a:rPr lang="en-US" sz="2400" dirty="0" smtClean="0"/>
              <a:t> </a:t>
            </a:r>
            <a:r>
              <a:rPr lang="en-US" sz="2600" b="1" dirty="0" smtClean="0"/>
              <a:t>method</a:t>
            </a:r>
            <a:r>
              <a:rPr lang="en-US" sz="2400" dirty="0" smtClean="0"/>
              <a:t> </a:t>
            </a:r>
            <a:r>
              <a:rPr lang="en-US" dirty="0" smtClean="0"/>
              <a:t>statement specifies both fixed or random and which REVC estimator you want</a:t>
            </a:r>
          </a:p>
          <a:p>
            <a:r>
              <a:rPr lang="en-US" dirty="0" smtClean="0"/>
              <a:t>The effect sizes input to </a:t>
            </a:r>
            <a:r>
              <a:rPr lang="en-US" dirty="0" err="1" smtClean="0"/>
              <a:t>metafor</a:t>
            </a:r>
            <a:r>
              <a:rPr lang="en-US" dirty="0" smtClean="0"/>
              <a:t> may be transformed in various ways</a:t>
            </a:r>
          </a:p>
          <a:p>
            <a:pPr lvl="1"/>
            <a:r>
              <a:rPr lang="en-US" dirty="0" smtClean="0"/>
              <a:t>The</a:t>
            </a:r>
            <a:r>
              <a:rPr lang="en-US" sz="2600" dirty="0" smtClean="0"/>
              <a:t> </a:t>
            </a:r>
            <a:r>
              <a:rPr lang="en-US" sz="2600" b="1" dirty="0" smtClean="0"/>
              <a:t>measure</a:t>
            </a:r>
            <a:r>
              <a:rPr lang="en-US" sz="2600" dirty="0" smtClean="0"/>
              <a:t> </a:t>
            </a:r>
            <a:r>
              <a:rPr lang="en-US" dirty="0" smtClean="0"/>
              <a:t>option tells </a:t>
            </a:r>
            <a:r>
              <a:rPr lang="en-US" dirty="0" err="1" smtClean="0"/>
              <a:t>metafor</a:t>
            </a:r>
            <a:r>
              <a:rPr lang="en-US" dirty="0" smtClean="0"/>
              <a:t> what transformation you want</a:t>
            </a:r>
          </a:p>
          <a:p>
            <a:pPr lvl="1"/>
            <a:r>
              <a:rPr lang="en-US" dirty="0" smtClean="0"/>
              <a:t>If you use preferred input format, you can use </a:t>
            </a:r>
            <a:r>
              <a:rPr lang="en-US" b="1" dirty="0" smtClean="0"/>
              <a:t>measure</a:t>
            </a:r>
            <a:r>
              <a:rPr lang="en-US" dirty="0" smtClean="0"/>
              <a:t>; otherwise use generic input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426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outcome studies in medicine </a:t>
            </a:r>
            <a:r>
              <a:rPr lang="en-US" dirty="0" smtClean="0"/>
              <a:t>and </a:t>
            </a:r>
            <a:r>
              <a:rPr lang="en-US" dirty="0" smtClean="0"/>
              <a:t>epidemiology </a:t>
            </a:r>
            <a:r>
              <a:rPr lang="en-US" dirty="0" smtClean="0"/>
              <a:t>compare </a:t>
            </a:r>
            <a:r>
              <a:rPr lang="en-US" dirty="0" smtClean="0"/>
              <a:t>success and failure (number of events and non-events) in two conditions, which results in a two-by-two </a:t>
            </a:r>
            <a:r>
              <a:rPr lang="en-US" i="1" dirty="0" smtClean="0"/>
              <a:t>table.</a:t>
            </a:r>
            <a:r>
              <a:rPr lang="en-US" dirty="0" smtClean="0"/>
              <a:t>  The number of cases should be counted and recorded for each cell (A, B, C, D) of the design.  The labels that </a:t>
            </a:r>
            <a:r>
              <a:rPr lang="en-US" dirty="0" err="1"/>
              <a:t>M</a:t>
            </a:r>
            <a:r>
              <a:rPr lang="en-US" dirty="0" err="1" smtClean="0"/>
              <a:t>etafor</a:t>
            </a:r>
            <a:r>
              <a:rPr lang="en-US" dirty="0" smtClean="0"/>
              <a:t> uses are shown in the table below.  Note that n1i = </a:t>
            </a:r>
            <a:r>
              <a:rPr lang="en-US" dirty="0" err="1" smtClean="0"/>
              <a:t>ai+bi</a:t>
            </a:r>
            <a:r>
              <a:rPr lang="en-US" dirty="0" smtClean="0"/>
              <a:t> and n2i = </a:t>
            </a:r>
            <a:r>
              <a:rPr lang="en-US" dirty="0" err="1" smtClean="0"/>
              <a:t>ci+di</a:t>
            </a:r>
            <a:r>
              <a:rPr lang="en-US" dirty="0" smtClean="0"/>
              <a:t>. 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484315"/>
              </p:ext>
            </p:extLst>
          </p:nvPr>
        </p:nvGraphicFramePr>
        <p:xfrm>
          <a:off x="2536010" y="3803499"/>
          <a:ext cx="6314404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601"/>
                <a:gridCol w="1578601"/>
                <a:gridCol w="1578601"/>
                <a:gridCol w="157860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Treatment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n1i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n2i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658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measure=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input sample sizes for </a:t>
            </a:r>
            <a:r>
              <a:rPr lang="en-US" dirty="0" err="1" smtClean="0"/>
              <a:t>ai</a:t>
            </a:r>
            <a:r>
              <a:rPr lang="en-US" dirty="0" smtClean="0"/>
              <a:t>, bi, ci, and di; or </a:t>
            </a:r>
            <a:r>
              <a:rPr lang="en-US" dirty="0" smtClean="0"/>
              <a:t>if you </a:t>
            </a:r>
            <a:r>
              <a:rPr lang="en-US" dirty="0" smtClean="0"/>
              <a:t>input </a:t>
            </a:r>
            <a:r>
              <a:rPr lang="en-US" dirty="0" err="1" smtClean="0"/>
              <a:t>ai</a:t>
            </a:r>
            <a:r>
              <a:rPr lang="en-US" dirty="0" smtClean="0"/>
              <a:t> and n1i, ci and n2i, then you can instruct </a:t>
            </a:r>
            <a:r>
              <a:rPr lang="en-US" dirty="0" err="1"/>
              <a:t>M</a:t>
            </a:r>
            <a:r>
              <a:rPr lang="en-US" dirty="0" err="1" smtClean="0"/>
              <a:t>etafor</a:t>
            </a:r>
            <a:r>
              <a:rPr lang="en-US" dirty="0" smtClean="0"/>
              <a:t> to compute the following </a:t>
            </a:r>
            <a:r>
              <a:rPr lang="en-US" dirty="0" smtClean="0"/>
              <a:t>using </a:t>
            </a:r>
            <a:r>
              <a:rPr lang="en-US" dirty="0" smtClean="0"/>
              <a:t>measure=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R</a:t>
            </a:r>
            <a:r>
              <a:rPr lang="en-US" dirty="0" smtClean="0"/>
              <a:t>R” – Risk ratio = log[(</a:t>
            </a:r>
            <a:r>
              <a:rPr lang="en-US" dirty="0" err="1" smtClean="0"/>
              <a:t>ai</a:t>
            </a:r>
            <a:r>
              <a:rPr lang="en-US" dirty="0" smtClean="0"/>
              <a:t>/n1i)/(ci/n2i)]</a:t>
            </a:r>
          </a:p>
          <a:p>
            <a:pPr lvl="1"/>
            <a:r>
              <a:rPr lang="en-US" dirty="0" smtClean="0"/>
              <a:t>“OR” – Odds ratio = log[(</a:t>
            </a:r>
            <a:r>
              <a:rPr lang="en-US" dirty="0" err="1" smtClean="0"/>
              <a:t>ai</a:t>
            </a:r>
            <a:r>
              <a:rPr lang="en-US" dirty="0" smtClean="0"/>
              <a:t>/bi)/(ci/di)]</a:t>
            </a:r>
          </a:p>
          <a:p>
            <a:pPr lvl="1"/>
            <a:r>
              <a:rPr lang="en-US" dirty="0" smtClean="0"/>
              <a:t>“RD” – Risk difference = (</a:t>
            </a:r>
            <a:r>
              <a:rPr lang="en-US" dirty="0" err="1" smtClean="0"/>
              <a:t>ai</a:t>
            </a:r>
            <a:r>
              <a:rPr lang="en-US" dirty="0" smtClean="0"/>
              <a:t>/n1i) – (ci/n2i)</a:t>
            </a:r>
          </a:p>
          <a:p>
            <a:pPr lvl="1"/>
            <a:r>
              <a:rPr lang="en-US" dirty="0" smtClean="0"/>
              <a:t> “AS” – arcsine transformed risk difference = </a:t>
            </a:r>
            <a:r>
              <a:rPr lang="en-US" dirty="0" err="1" smtClean="0"/>
              <a:t>asin</a:t>
            </a:r>
            <a:r>
              <a:rPr lang="en-US" dirty="0" smtClean="0"/>
              <a:t>(</a:t>
            </a:r>
            <a:r>
              <a:rPr lang="en-US" dirty="0" err="1" smtClean="0"/>
              <a:t>sqrt</a:t>
            </a:r>
            <a:r>
              <a:rPr lang="en-US" dirty="0" smtClean="0"/>
              <a:t>(</a:t>
            </a:r>
            <a:r>
              <a:rPr lang="en-US" dirty="0" err="1" smtClean="0"/>
              <a:t>ai</a:t>
            </a:r>
            <a:r>
              <a:rPr lang="en-US" dirty="0"/>
              <a:t>/n1i</a:t>
            </a:r>
            <a:r>
              <a:rPr lang="en-US" dirty="0" smtClean="0"/>
              <a:t>)) </a:t>
            </a:r>
            <a:r>
              <a:rPr lang="en-US" dirty="0"/>
              <a:t>– </a:t>
            </a:r>
            <a:r>
              <a:rPr lang="en-US" dirty="0" err="1" smtClean="0"/>
              <a:t>asin</a:t>
            </a:r>
            <a:r>
              <a:rPr lang="en-US" dirty="0" smtClean="0"/>
              <a:t>(</a:t>
            </a:r>
            <a:r>
              <a:rPr lang="en-US" dirty="0" err="1" smtClean="0"/>
              <a:t>sqrt</a:t>
            </a:r>
            <a:r>
              <a:rPr lang="en-US" dirty="0" smtClean="0"/>
              <a:t>(</a:t>
            </a:r>
            <a:r>
              <a:rPr lang="en-US" dirty="0"/>
              <a:t>ci/n2i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“PETO” – log odds ratio estimated with </a:t>
            </a:r>
            <a:r>
              <a:rPr lang="en-US" dirty="0" err="1" smtClean="0"/>
              <a:t>Peto’s</a:t>
            </a:r>
            <a:r>
              <a:rPr lang="en-US" dirty="0" smtClean="0"/>
              <a:t> method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8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Empty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studies with small samples or rare events, some of the cell frequencies (</a:t>
            </a:r>
            <a:r>
              <a:rPr lang="en-US" dirty="0" err="1" smtClean="0"/>
              <a:t>ai</a:t>
            </a:r>
            <a:r>
              <a:rPr lang="en-US" dirty="0" smtClean="0"/>
              <a:t>, bi, ci, di) may be zero.  This presents a problem for the analysis.  Your choices in </a:t>
            </a:r>
            <a:r>
              <a:rPr lang="en-US" dirty="0" err="1"/>
              <a:t>M</a:t>
            </a:r>
            <a:r>
              <a:rPr lang="en-US" dirty="0" err="1" smtClean="0"/>
              <a:t>etafor</a:t>
            </a:r>
            <a:r>
              <a:rPr lang="en-US" dirty="0" smtClean="0"/>
              <a:t> are to leave it alone, to add a small number to every cell in the analysis, or to add a small number to tables that contain one or more cells with zero frequency.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add</a:t>
            </a:r>
            <a:r>
              <a:rPr lang="en-US" dirty="0" smtClean="0"/>
              <a:t> command.  You may input add=number, e.g., add = .5.  </a:t>
            </a:r>
            <a:r>
              <a:rPr lang="en-US" dirty="0" err="1" smtClean="0"/>
              <a:t>Metafor</a:t>
            </a:r>
            <a:r>
              <a:rPr lang="en-US" dirty="0" smtClean="0"/>
              <a:t> will add the number you specify to cells specified by the </a:t>
            </a:r>
            <a:r>
              <a:rPr lang="en-US" b="1" dirty="0" smtClean="0"/>
              <a:t>to</a:t>
            </a:r>
            <a:r>
              <a:rPr lang="en-US" dirty="0" smtClean="0"/>
              <a:t> command.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to</a:t>
            </a:r>
            <a:r>
              <a:rPr lang="en-US" dirty="0" smtClean="0"/>
              <a:t> command.  You may specify either </a:t>
            </a:r>
          </a:p>
          <a:p>
            <a:pPr lvl="1"/>
            <a:r>
              <a:rPr lang="en-US" b="1" dirty="0" smtClean="0"/>
              <a:t>to = “all”</a:t>
            </a:r>
            <a:r>
              <a:rPr lang="en-US" dirty="0" smtClean="0"/>
              <a:t>, which add the value of </a:t>
            </a:r>
            <a:r>
              <a:rPr lang="en-US" b="1" dirty="0" smtClean="0"/>
              <a:t>add</a:t>
            </a:r>
            <a:r>
              <a:rPr lang="en-US" dirty="0" smtClean="0"/>
              <a:t> to every cell in every table in the analysis, or </a:t>
            </a:r>
          </a:p>
          <a:p>
            <a:pPr lvl="1"/>
            <a:r>
              <a:rPr lang="en-US" b="1" dirty="0"/>
              <a:t>t</a:t>
            </a:r>
            <a:r>
              <a:rPr lang="en-US" b="1" dirty="0" smtClean="0"/>
              <a:t>o = “only0”</a:t>
            </a:r>
            <a:r>
              <a:rPr lang="en-US" dirty="0" smtClean="0"/>
              <a:t>, which adds the value of </a:t>
            </a:r>
            <a:r>
              <a:rPr lang="en-US" b="1" dirty="0" smtClean="0"/>
              <a:t>add</a:t>
            </a:r>
            <a:r>
              <a:rPr lang="en-US" dirty="0" smtClean="0"/>
              <a:t> to very cell in any table that contains at least one zero entry.</a:t>
            </a:r>
          </a:p>
          <a:p>
            <a:r>
              <a:rPr lang="en-US" dirty="0" smtClean="0"/>
              <a:t>If you leave it alone, and there is table where there is division by zero, the result is missing for that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378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code: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Mindfulness study – manufactured data</a:t>
            </a:r>
          </a:p>
          <a:p>
            <a:r>
              <a:rPr lang="en-US" dirty="0" smtClean="0"/>
              <a:t>1 Measure</a:t>
            </a:r>
            <a:r>
              <a:rPr lang="en-US" dirty="0" smtClean="0"/>
              <a:t>=“OR”, method = “DL”</a:t>
            </a:r>
          </a:p>
          <a:p>
            <a:r>
              <a:rPr lang="en-US" dirty="0" smtClean="0"/>
              <a:t>2 Measure</a:t>
            </a:r>
            <a:r>
              <a:rPr lang="en-US" dirty="0" smtClean="0"/>
              <a:t>=“RR”, method=“DL”</a:t>
            </a:r>
          </a:p>
          <a:p>
            <a:r>
              <a:rPr lang="en-US" dirty="0" smtClean="0"/>
              <a:t>3 Measure</a:t>
            </a:r>
            <a:r>
              <a:rPr lang="en-US" dirty="0" smtClean="0"/>
              <a:t>=“OR”, method=</a:t>
            </a:r>
            <a:r>
              <a:rPr lang="en-US" dirty="0" smtClean="0"/>
              <a:t>“</a:t>
            </a:r>
            <a:r>
              <a:rPr lang="en-US" dirty="0" smtClean="0"/>
              <a:t>DL</a:t>
            </a:r>
            <a:r>
              <a:rPr lang="en-US" dirty="0" smtClean="0"/>
              <a:t>”</a:t>
            </a:r>
            <a:r>
              <a:rPr lang="en-US" dirty="0" smtClean="0"/>
              <a:t>, add=.5, to = “all”</a:t>
            </a:r>
          </a:p>
          <a:p>
            <a:r>
              <a:rPr lang="en-US" dirty="0" smtClean="0"/>
              <a:t>4 Measure</a:t>
            </a:r>
            <a:r>
              <a:rPr lang="en-US" dirty="0" smtClean="0"/>
              <a:t>=“OR”, method=</a:t>
            </a:r>
            <a:r>
              <a:rPr lang="en-US" dirty="0" smtClean="0"/>
              <a:t>“</a:t>
            </a:r>
            <a:r>
              <a:rPr lang="en-US" dirty="0" smtClean="0"/>
              <a:t>DL</a:t>
            </a:r>
            <a:r>
              <a:rPr lang="en-US" dirty="0" smtClean="0"/>
              <a:t>”</a:t>
            </a:r>
            <a:r>
              <a:rPr lang="en-US" dirty="0" smtClean="0"/>
              <a:t>, add=.5, to = “only0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5 Measure=“OR”, method=“REML”, add=.5, to=“only0”</a:t>
            </a:r>
          </a:p>
          <a:p>
            <a:r>
              <a:rPr lang="en-US" dirty="0" smtClean="0"/>
              <a:t>6 Measure</a:t>
            </a:r>
            <a:r>
              <a:rPr lang="en-US" dirty="0"/>
              <a:t>=“OR”, method=</a:t>
            </a:r>
            <a:r>
              <a:rPr lang="en-US" dirty="0" smtClean="0"/>
              <a:t>“FE”</a:t>
            </a:r>
            <a:r>
              <a:rPr lang="en-US" dirty="0"/>
              <a:t>, add=.5, to=“only0”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82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618</TotalTime>
  <Words>707</Words>
  <Application>Microsoft Macintosh PowerPoint</Application>
  <PresentationFormat>Custom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Inkwell</vt:lpstr>
      <vt:lpstr>8: Fixed &amp; Random Summaries with Preferred Binary Input</vt:lpstr>
      <vt:lpstr>Overall Summary</vt:lpstr>
      <vt:lpstr>Binary Data</vt:lpstr>
      <vt:lpstr> measure= </vt:lpstr>
      <vt:lpstr>Empty Cells</vt:lpstr>
      <vt:lpstr>R code:  </vt:lpstr>
    </vt:vector>
  </TitlesOfParts>
  <Company>University of South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Borenstein et al Files in R</dc:title>
  <dc:creator>Brannick, Michael</dc:creator>
  <cp:lastModifiedBy>Michael Brannick</cp:lastModifiedBy>
  <cp:revision>52</cp:revision>
  <dcterms:created xsi:type="dcterms:W3CDTF">2014-12-29T16:53:02Z</dcterms:created>
  <dcterms:modified xsi:type="dcterms:W3CDTF">2015-04-16T13:24:35Z</dcterms:modified>
</cp:coreProperties>
</file>