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4" r:id="rId3"/>
    <p:sldId id="273" r:id="rId4"/>
    <p:sldId id="274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12" y="-2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8FFFC-88D8-DC46-AD73-7CA34B9DC087}" type="datetimeFigureOut">
              <a:rPr lang="en-US" smtClean="0"/>
              <a:t>4/17/15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71635-1F79-4B42-8BD0-62A5B652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AEB28F-5B5F-6A48-887A-B4DCCDBF1D10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2866033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6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2" y="667563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80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2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6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4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1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5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70" y="305000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4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1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8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5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3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60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6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20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1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1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1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4" y="5230909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2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2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4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1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: Basic Confidence and Prediction Intervals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Confidence intervals for the REVC &amp; I-squared, Prediction or Credibility intervals for the mean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 for the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typically find confidence intervals only for the mean, but</a:t>
            </a:r>
          </a:p>
          <a:p>
            <a:pPr lvl="1"/>
            <a:r>
              <a:rPr lang="en-US" dirty="0" smtClean="0"/>
              <a:t>REVC is very important in meta-analysis</a:t>
            </a:r>
          </a:p>
          <a:p>
            <a:pPr lvl="1"/>
            <a:r>
              <a:rPr lang="en-US" dirty="0" smtClean="0"/>
              <a:t>REVC is often poorly estimated.  Therefore</a:t>
            </a:r>
          </a:p>
          <a:p>
            <a:pPr lvl="1"/>
            <a:r>
              <a:rPr lang="en-US" dirty="0" smtClean="0"/>
              <a:t>Important to know the magnitude of uncertainty about it</a:t>
            </a:r>
          </a:p>
          <a:p>
            <a:r>
              <a:rPr lang="en-US" dirty="0" smtClean="0"/>
              <a:t>I-squared is an estimate of the proportion of variability due to </a:t>
            </a:r>
            <a:r>
              <a:rPr lang="en-US" b="1" dirty="0" smtClean="0"/>
              <a:t>between studies </a:t>
            </a:r>
            <a:r>
              <a:rPr lang="en-US" dirty="0" smtClean="0"/>
              <a:t>variance.  This is analogous to R-squared for true between studies variance, that is, it tells us the proportion of variance attributable to random effects. </a:t>
            </a:r>
          </a:p>
          <a:p>
            <a:pPr lvl="1"/>
            <a:r>
              <a:rPr lang="en-US" dirty="0" smtClean="0"/>
              <a:t>How much uncertainty do we have about this estimate?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2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or Credibility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the REVC is greater than zero, the ‘true’ or underlying or infinite-sample effect sizes have a distribution, even after accounting for sampling error.</a:t>
            </a:r>
          </a:p>
          <a:p>
            <a:r>
              <a:rPr lang="en-US" dirty="0" smtClean="0"/>
              <a:t>The Prediction or Credibility Interval creates a range of values expected to contain a percentage (usually 95 percent) of the ‘true’ effect sizes (assuming they are Normally distributed).</a:t>
            </a:r>
          </a:p>
          <a:p>
            <a:r>
              <a:rPr lang="en-US" dirty="0" err="1" smtClean="0"/>
              <a:t>Metafor</a:t>
            </a:r>
            <a:r>
              <a:rPr lang="en-US" dirty="0" smtClean="0"/>
              <a:t> will compute prediction/credibility intervals for you.  </a:t>
            </a:r>
            <a:r>
              <a:rPr lang="en-US" dirty="0" err="1" smtClean="0"/>
              <a:t>Metafor</a:t>
            </a:r>
            <a:r>
              <a:rPr lang="en-US" dirty="0" smtClean="0"/>
              <a:t> uses z (1.96) for the computation of the prediction interval.  If you want the Higgins version that uses</a:t>
            </a:r>
            <a:r>
              <a:rPr lang="en-US" i="1" dirty="0" smtClean="0"/>
              <a:t> t </a:t>
            </a:r>
            <a:r>
              <a:rPr lang="en-US" dirty="0" smtClean="0"/>
              <a:t>instead of </a:t>
            </a:r>
            <a:r>
              <a:rPr lang="en-US" i="1" dirty="0" smtClean="0"/>
              <a:t>z </a:t>
            </a:r>
            <a:r>
              <a:rPr lang="en-US" dirty="0" smtClean="0"/>
              <a:t>(to account for imprecision in the estimate of the REVC with small numbers of studies), you must compute it from information contained in the </a:t>
            </a:r>
            <a:r>
              <a:rPr lang="en-US" dirty="0" err="1" smtClean="0"/>
              <a:t>Metafor</a:t>
            </a:r>
            <a:r>
              <a:rPr lang="en-US" dirty="0" smtClean="0"/>
              <a:t> output.  I’ve written code you can use.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65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Higgins’ Prediction </a:t>
            </a:r>
            <a:r>
              <a:rPr lang="en-US" dirty="0">
                <a:latin typeface="Times New Roman" charset="0"/>
              </a:rPr>
              <a:t>Intervals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340201"/>
              </p:ext>
            </p:extLst>
          </p:nvPr>
        </p:nvGraphicFramePr>
        <p:xfrm>
          <a:off x="2540000" y="1981200"/>
          <a:ext cx="558276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803400" imgH="304800" progId="Equation.3">
                  <p:embed/>
                </p:oleObj>
              </mc:Choice>
              <mc:Fallback>
                <p:oleObj name="Equation" r:id="rId4" imgW="18034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1981200"/>
                        <a:ext cx="5582761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2582764" y="2937080"/>
            <a:ext cx="8636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Makes sense if random effects.</a:t>
            </a:r>
          </a:p>
          <a:p>
            <a:r>
              <a:rPr lang="en-US" i="1" dirty="0"/>
              <a:t>M</a:t>
            </a:r>
            <a:r>
              <a:rPr lang="en-US" dirty="0"/>
              <a:t> is the random effects mean (summary effect).</a:t>
            </a:r>
          </a:p>
          <a:p>
            <a:r>
              <a:rPr lang="en-US" dirty="0"/>
              <a:t>The value of </a:t>
            </a:r>
            <a:r>
              <a:rPr lang="en-US" i="1" dirty="0"/>
              <a:t>t</a:t>
            </a:r>
            <a:r>
              <a:rPr lang="en-US" dirty="0"/>
              <a:t> is from the </a:t>
            </a:r>
            <a:r>
              <a:rPr lang="en-US" i="1" dirty="0"/>
              <a:t>t</a:t>
            </a:r>
            <a:r>
              <a:rPr lang="en-US" dirty="0"/>
              <a:t> table with your alpha and </a:t>
            </a:r>
            <a:r>
              <a:rPr lang="en-US" i="1" dirty="0" err="1"/>
              <a:t>df</a:t>
            </a:r>
            <a:r>
              <a:rPr lang="en-US" i="1" dirty="0"/>
              <a:t> </a:t>
            </a:r>
            <a:r>
              <a:rPr lang="en-US" dirty="0"/>
              <a:t>equal to (</a:t>
            </a:r>
            <a:r>
              <a:rPr lang="en-US" i="1" dirty="0"/>
              <a:t>k</a:t>
            </a:r>
            <a:r>
              <a:rPr lang="en-US" dirty="0"/>
              <a:t>-2) where </a:t>
            </a:r>
            <a:r>
              <a:rPr lang="en-US" i="1" dirty="0"/>
              <a:t>k</a:t>
            </a:r>
            <a:r>
              <a:rPr lang="en-US" dirty="0"/>
              <a:t> is the number of independent effect sizes (studies). </a:t>
            </a:r>
            <a:endParaRPr lang="en-US" dirty="0" smtClean="0"/>
          </a:p>
          <a:p>
            <a:r>
              <a:rPr lang="en-US" dirty="0" smtClean="0"/>
              <a:t>T-square is the REVC, and the variance of the mean </a:t>
            </a:r>
            <a:r>
              <a:rPr lang="en-US" dirty="0"/>
              <a:t>is the squared standard error of the RE summary </a:t>
            </a:r>
            <a:r>
              <a:rPr lang="en-US" dirty="0" smtClean="0"/>
              <a:t>effect (squared SEM).</a:t>
            </a:r>
          </a:p>
          <a:p>
            <a:r>
              <a:rPr lang="en-US" dirty="0" err="1" smtClean="0"/>
              <a:t>Metafor</a:t>
            </a:r>
            <a:r>
              <a:rPr lang="en-US" dirty="0" smtClean="0"/>
              <a:t> replaces the </a:t>
            </a:r>
            <a:r>
              <a:rPr lang="en-US" i="1" dirty="0" smtClean="0"/>
              <a:t>t</a:t>
            </a:r>
            <a:r>
              <a:rPr lang="en-US" dirty="0" smtClean="0"/>
              <a:t>(.975, </a:t>
            </a:r>
            <a:r>
              <a:rPr lang="en-US" i="1" dirty="0" err="1" smtClean="0"/>
              <a:t>df</a:t>
            </a:r>
            <a:r>
              <a:rPr lang="en-US" dirty="0" smtClean="0"/>
              <a:t>) with </a:t>
            </a:r>
            <a:r>
              <a:rPr lang="en-US" i="1" dirty="0" smtClean="0"/>
              <a:t>z</a:t>
            </a:r>
            <a:r>
              <a:rPr lang="en-US" dirty="0" smtClean="0"/>
              <a:t>=1.96 for the 95 percent PI.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44820" y="5787700"/>
            <a:ext cx="9791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Borenstein</a:t>
            </a:r>
            <a:r>
              <a:rPr lang="en-US" dirty="0"/>
              <a:t>, M., Hedges, L. V., Higgins, J. P. T., &amp; Rothstein, H. R. (2009).  </a:t>
            </a:r>
            <a:r>
              <a:rPr lang="en-US" i="1" dirty="0"/>
              <a:t>Introduction to meta-</a:t>
            </a:r>
            <a:r>
              <a:rPr lang="en-US" i="1" dirty="0" smtClean="0"/>
              <a:t>analysis (p. 129, equation 17.7)</a:t>
            </a:r>
            <a:r>
              <a:rPr lang="en-US" dirty="0" smtClean="0"/>
              <a:t>.  </a:t>
            </a:r>
            <a:r>
              <a:rPr lang="en-US" dirty="0" err="1"/>
              <a:t>Chichester</a:t>
            </a:r>
            <a:r>
              <a:rPr lang="en-US" dirty="0"/>
              <a:t>, UK:  Wiley.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66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McNatt</a:t>
            </a:r>
            <a:r>
              <a:rPr lang="en-US" dirty="0"/>
              <a:t> </a:t>
            </a:r>
            <a:r>
              <a:rPr lang="en-US" dirty="0" smtClean="0"/>
              <a:t>data (Pygmalion studies)</a:t>
            </a:r>
          </a:p>
          <a:p>
            <a:r>
              <a:rPr lang="en-US" dirty="0" smtClean="0"/>
              <a:t>McDaniel data (predictive validity of the interview for </a:t>
            </a:r>
            <a:r>
              <a:rPr lang="en-US" smtClean="0"/>
              <a:t>job </a:t>
            </a:r>
            <a:r>
              <a:rPr lang="en-US" smtClean="0"/>
              <a:t>performance)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4882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1021</TotalTime>
  <Words>446</Words>
  <Application>Microsoft Macintosh PowerPoint</Application>
  <PresentationFormat>Custom</PresentationFormat>
  <Paragraphs>25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Inkwell</vt:lpstr>
      <vt:lpstr>Equation</vt:lpstr>
      <vt:lpstr>9: Basic Confidence and Prediction Intervals</vt:lpstr>
      <vt:lpstr>Confidence Intervals for the Variance</vt:lpstr>
      <vt:lpstr>Prediction or Credibility Intervals</vt:lpstr>
      <vt:lpstr>Higgins’ Prediction Intervals</vt:lpstr>
      <vt:lpstr>R code:  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60</cp:revision>
  <dcterms:created xsi:type="dcterms:W3CDTF">2014-12-29T16:53:02Z</dcterms:created>
  <dcterms:modified xsi:type="dcterms:W3CDTF">2015-04-17T13:08:51Z</dcterms:modified>
</cp:coreProperties>
</file>