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56" r:id="rId2"/>
    <p:sldId id="280" r:id="rId3"/>
    <p:sldId id="281" r:id="rId4"/>
    <p:sldId id="257" r:id="rId5"/>
    <p:sldId id="258" r:id="rId6"/>
    <p:sldId id="259" r:id="rId7"/>
    <p:sldId id="260" r:id="rId8"/>
    <p:sldId id="261" r:id="rId9"/>
    <p:sldId id="262" r:id="rId10"/>
    <p:sldId id="278" r:id="rId11"/>
    <p:sldId id="263" r:id="rId12"/>
    <p:sldId id="264" r:id="rId13"/>
    <p:sldId id="265" r:id="rId14"/>
    <p:sldId id="283" r:id="rId15"/>
    <p:sldId id="286" r:id="rId16"/>
    <p:sldId id="266" r:id="rId17"/>
    <p:sldId id="284" r:id="rId18"/>
    <p:sldId id="267" r:id="rId19"/>
    <p:sldId id="268" r:id="rId20"/>
    <p:sldId id="269" r:id="rId21"/>
    <p:sldId id="272" r:id="rId22"/>
    <p:sldId id="270" r:id="rId23"/>
    <p:sldId id="285" r:id="rId24"/>
    <p:sldId id="279" r:id="rId25"/>
    <p:sldId id="282"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94587"/>
  </p:normalViewPr>
  <p:slideViewPr>
    <p:cSldViewPr>
      <p:cViewPr varScale="1">
        <p:scale>
          <a:sx n="106" d="100"/>
          <a:sy n="106" d="100"/>
        </p:scale>
        <p:origin x="15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C138BEA9-B5D2-7A45-8E97-B0620AA97A74}" type="datetimeFigureOut">
              <a:rPr lang="en-US"/>
              <a:pPr>
                <a:defRPr/>
              </a:pPr>
              <a:t>6/21/19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3EF3A943-F070-7242-ABBD-1999EDB3E363}" type="slidenum">
              <a:rPr lang="en-US"/>
              <a:pPr>
                <a:defRPr/>
              </a:pPr>
              <a:t>‹#›</a:t>
            </a:fld>
            <a:endParaRPr lang="en-US"/>
          </a:p>
        </p:txBody>
      </p:sp>
    </p:spTree>
    <p:extLst>
      <p:ext uri="{BB962C8B-B14F-4D97-AF65-F5344CB8AC3E}">
        <p14:creationId xmlns:p14="http://schemas.microsoft.com/office/powerpoint/2010/main" val="3525616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A8B9FDE8-C3A3-4D4F-8DD6-3FA93D060299}" type="datetimeFigureOut">
              <a:rPr lang="en-US"/>
              <a:pPr>
                <a:defRPr/>
              </a:pPr>
              <a:t>6/21/19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AD683804-1DEC-E34C-BDE4-D62C9340342F}" type="slidenum">
              <a:rPr lang="en-US"/>
              <a:pPr>
                <a:defRPr/>
              </a:pPr>
              <a:t>‹#›</a:t>
            </a:fld>
            <a:endParaRPr lang="en-US"/>
          </a:p>
        </p:txBody>
      </p:sp>
    </p:spTree>
    <p:extLst>
      <p:ext uri="{BB962C8B-B14F-4D97-AF65-F5344CB8AC3E}">
        <p14:creationId xmlns:p14="http://schemas.microsoft.com/office/powerpoint/2010/main" val="31814712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7AED53-7132-C946-B71A-1EFB42272897}" type="slidenum">
              <a:rPr lang="en-US" altLang="en-US"/>
              <a:pPr>
                <a:defRPr/>
              </a:pPr>
              <a:t>‹#›</a:t>
            </a:fld>
            <a:endParaRPr lang="en-US" altLang="en-US"/>
          </a:p>
        </p:txBody>
      </p:sp>
    </p:spTree>
    <p:extLst>
      <p:ext uri="{BB962C8B-B14F-4D97-AF65-F5344CB8AC3E}">
        <p14:creationId xmlns:p14="http://schemas.microsoft.com/office/powerpoint/2010/main" val="5636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9971B3-5107-0948-A8B8-4C97449C931D}" type="slidenum">
              <a:rPr lang="en-US" altLang="en-US"/>
              <a:pPr>
                <a:defRPr/>
              </a:pPr>
              <a:t>‹#›</a:t>
            </a:fld>
            <a:endParaRPr lang="en-US" altLang="en-US"/>
          </a:p>
        </p:txBody>
      </p:sp>
    </p:spTree>
    <p:extLst>
      <p:ext uri="{BB962C8B-B14F-4D97-AF65-F5344CB8AC3E}">
        <p14:creationId xmlns:p14="http://schemas.microsoft.com/office/powerpoint/2010/main" val="161793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17716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304800"/>
            <a:ext cx="51625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CE008D-589E-1345-AEFA-DD49BBD4EE36}" type="slidenum">
              <a:rPr lang="en-US" altLang="en-US"/>
              <a:pPr>
                <a:defRPr/>
              </a:pPr>
              <a:t>‹#›</a:t>
            </a:fld>
            <a:endParaRPr lang="en-US" altLang="en-US"/>
          </a:p>
        </p:txBody>
      </p:sp>
    </p:spTree>
    <p:extLst>
      <p:ext uri="{BB962C8B-B14F-4D97-AF65-F5344CB8AC3E}">
        <p14:creationId xmlns:p14="http://schemas.microsoft.com/office/powerpoint/2010/main" val="117105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086600" cy="914400"/>
          </a:xfrm>
        </p:spPr>
        <p:txBody>
          <a:bodyPr/>
          <a:lstStyle/>
          <a:p>
            <a:r>
              <a:rPr lang="en-US"/>
              <a:t>Click to edit Master title style</a:t>
            </a:r>
          </a:p>
        </p:txBody>
      </p:sp>
      <p:sp>
        <p:nvSpPr>
          <p:cNvPr id="3" name="Chart Placeholder 2"/>
          <p:cNvSpPr>
            <a:spLocks noGrp="1"/>
          </p:cNvSpPr>
          <p:nvPr>
            <p:ph type="chart" idx="1"/>
          </p:nvPr>
        </p:nvSpPr>
        <p:spPr>
          <a:xfrm>
            <a:off x="1371600" y="1447800"/>
            <a:ext cx="70866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ACD22C-1924-9740-BE92-1F3211FA110E}" type="slidenum">
              <a:rPr lang="en-US" altLang="en-US"/>
              <a:pPr>
                <a:defRPr/>
              </a:pPr>
              <a:t>‹#›</a:t>
            </a:fld>
            <a:endParaRPr lang="en-US" altLang="en-US"/>
          </a:p>
        </p:txBody>
      </p:sp>
    </p:spTree>
    <p:extLst>
      <p:ext uri="{BB962C8B-B14F-4D97-AF65-F5344CB8AC3E}">
        <p14:creationId xmlns:p14="http://schemas.microsoft.com/office/powerpoint/2010/main" val="17760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148DB5-A10E-ED4F-875D-F0B92F42D510}" type="slidenum">
              <a:rPr lang="en-US" altLang="en-US"/>
              <a:pPr>
                <a:defRPr/>
              </a:pPr>
              <a:t>‹#›</a:t>
            </a:fld>
            <a:endParaRPr lang="en-US" altLang="en-US"/>
          </a:p>
        </p:txBody>
      </p:sp>
    </p:spTree>
    <p:extLst>
      <p:ext uri="{BB962C8B-B14F-4D97-AF65-F5344CB8AC3E}">
        <p14:creationId xmlns:p14="http://schemas.microsoft.com/office/powerpoint/2010/main" val="36676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191FD-83E5-6D46-9072-57054F83EB36}" type="slidenum">
              <a:rPr lang="en-US" altLang="en-US"/>
              <a:pPr>
                <a:defRPr/>
              </a:pPr>
              <a:t>‹#›</a:t>
            </a:fld>
            <a:endParaRPr lang="en-US" altLang="en-US"/>
          </a:p>
        </p:txBody>
      </p:sp>
    </p:spTree>
    <p:extLst>
      <p:ext uri="{BB962C8B-B14F-4D97-AF65-F5344CB8AC3E}">
        <p14:creationId xmlns:p14="http://schemas.microsoft.com/office/powerpoint/2010/main" val="99530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447800"/>
            <a:ext cx="3467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447800"/>
            <a:ext cx="34671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25D4A5-65BE-8641-98BE-EC0C7303CEAE}" type="slidenum">
              <a:rPr lang="en-US" altLang="en-US"/>
              <a:pPr>
                <a:defRPr/>
              </a:pPr>
              <a:t>‹#›</a:t>
            </a:fld>
            <a:endParaRPr lang="en-US" altLang="en-US"/>
          </a:p>
        </p:txBody>
      </p:sp>
    </p:spTree>
    <p:extLst>
      <p:ext uri="{BB962C8B-B14F-4D97-AF65-F5344CB8AC3E}">
        <p14:creationId xmlns:p14="http://schemas.microsoft.com/office/powerpoint/2010/main" val="135458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88A3820-17BC-054B-AF66-161F20E1D519}" type="slidenum">
              <a:rPr lang="en-US" altLang="en-US"/>
              <a:pPr>
                <a:defRPr/>
              </a:pPr>
              <a:t>‹#›</a:t>
            </a:fld>
            <a:endParaRPr lang="en-US" altLang="en-US"/>
          </a:p>
        </p:txBody>
      </p:sp>
    </p:spTree>
    <p:extLst>
      <p:ext uri="{BB962C8B-B14F-4D97-AF65-F5344CB8AC3E}">
        <p14:creationId xmlns:p14="http://schemas.microsoft.com/office/powerpoint/2010/main" val="109600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F7EE03-083D-7C48-B47E-69E257F83382}" type="slidenum">
              <a:rPr lang="en-US" altLang="en-US"/>
              <a:pPr>
                <a:defRPr/>
              </a:pPr>
              <a:t>‹#›</a:t>
            </a:fld>
            <a:endParaRPr lang="en-US" altLang="en-US"/>
          </a:p>
        </p:txBody>
      </p:sp>
    </p:spTree>
    <p:extLst>
      <p:ext uri="{BB962C8B-B14F-4D97-AF65-F5344CB8AC3E}">
        <p14:creationId xmlns:p14="http://schemas.microsoft.com/office/powerpoint/2010/main" val="158146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EB999E-97F6-014B-A7CA-581F00B61347}" type="slidenum">
              <a:rPr lang="en-US" altLang="en-US"/>
              <a:pPr>
                <a:defRPr/>
              </a:pPr>
              <a:t>‹#›</a:t>
            </a:fld>
            <a:endParaRPr lang="en-US" altLang="en-US"/>
          </a:p>
        </p:txBody>
      </p:sp>
    </p:spTree>
    <p:extLst>
      <p:ext uri="{BB962C8B-B14F-4D97-AF65-F5344CB8AC3E}">
        <p14:creationId xmlns:p14="http://schemas.microsoft.com/office/powerpoint/2010/main" val="307896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24901D-EE53-B34D-A8AE-7C8F670C2EEE}" type="slidenum">
              <a:rPr lang="en-US" altLang="en-US"/>
              <a:pPr>
                <a:defRPr/>
              </a:pPr>
              <a:t>‹#›</a:t>
            </a:fld>
            <a:endParaRPr lang="en-US" altLang="en-US"/>
          </a:p>
        </p:txBody>
      </p:sp>
    </p:spTree>
    <p:extLst>
      <p:ext uri="{BB962C8B-B14F-4D97-AF65-F5344CB8AC3E}">
        <p14:creationId xmlns:p14="http://schemas.microsoft.com/office/powerpoint/2010/main" val="152137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F4ACF2-CE4A-EE4B-95D1-A3DE04F0F94E}" type="slidenum">
              <a:rPr lang="en-US" altLang="en-US"/>
              <a:pPr>
                <a:defRPr/>
              </a:pPr>
              <a:t>‹#›</a:t>
            </a:fld>
            <a:endParaRPr lang="en-US" altLang="en-US"/>
          </a:p>
        </p:txBody>
      </p:sp>
    </p:spTree>
    <p:extLst>
      <p:ext uri="{BB962C8B-B14F-4D97-AF65-F5344CB8AC3E}">
        <p14:creationId xmlns:p14="http://schemas.microsoft.com/office/powerpoint/2010/main" val="186251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304800"/>
            <a:ext cx="7086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371600" y="1447800"/>
            <a:ext cx="70866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1371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endParaRPr lang="en-US"/>
          </a:p>
        </p:txBody>
      </p:sp>
      <p:sp>
        <p:nvSpPr>
          <p:cNvPr id="3077" name="Rectangle 5"/>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ea typeface="MS PGothic" panose="020B0600070205080204" pitchFamily="34" charset="-128"/>
              </a:defRPr>
            </a:lvl1pPr>
          </a:lstStyle>
          <a:p>
            <a:pPr>
              <a:defRPr/>
            </a:pPr>
            <a:fld id="{71E9C258-755C-A74E-8D2A-AC7D7B64260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2pPr>
      <a:lvl3pPr algn="l"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3pPr>
      <a:lvl4pPr algn="l"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4pPr>
      <a:lvl5pPr algn="l" rtl="0" eaLnBrk="0" fontAlgn="base" hangingPunct="0">
        <a:spcBef>
          <a:spcPct val="0"/>
        </a:spcBef>
        <a:spcAft>
          <a:spcPct val="0"/>
        </a:spcAft>
        <a:defRPr sz="4400">
          <a:solidFill>
            <a:schemeClr val="tx2"/>
          </a:solidFill>
          <a:latin typeface="Times New Roman" pitchFamily="18" charset="0"/>
          <a:ea typeface="MS PGothic" panose="020B0600070205080204" pitchFamily="34" charset="-128"/>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5.wmf"/><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1.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r>
              <a:rPr lang="en-US" altLang="en-US">
                <a:ea typeface="MS PGothic" charset="-128"/>
              </a:rPr>
              <a:t>Hypothesis Testing</a:t>
            </a:r>
          </a:p>
        </p:txBody>
      </p:sp>
      <p:sp>
        <p:nvSpPr>
          <p:cNvPr id="14338" name="Rectangle 3"/>
          <p:cNvSpPr>
            <a:spLocks noGrp="1" noChangeArrowheads="1"/>
          </p:cNvSpPr>
          <p:nvPr>
            <p:ph type="subTitle" idx="1"/>
          </p:nvPr>
        </p:nvSpPr>
        <p:spPr/>
        <p:txBody>
          <a:bodyPr/>
          <a:lstStyle/>
          <a:p>
            <a:r>
              <a:rPr lang="en-US" altLang="en-US">
                <a:ea typeface="MS PGothic" charset="-128"/>
              </a:rPr>
              <a:t>Is It Significant?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en-US">
                <a:ea typeface="MS PGothic" charset="-128"/>
              </a:rPr>
              <a:t>Review	</a:t>
            </a:r>
          </a:p>
        </p:txBody>
      </p:sp>
      <p:sp>
        <p:nvSpPr>
          <p:cNvPr id="23554" name="Content Placeholder 2"/>
          <p:cNvSpPr>
            <a:spLocks noGrp="1"/>
          </p:cNvSpPr>
          <p:nvPr>
            <p:ph idx="1"/>
          </p:nvPr>
        </p:nvSpPr>
        <p:spPr/>
        <p:txBody>
          <a:bodyPr/>
          <a:lstStyle/>
          <a:p>
            <a:r>
              <a:rPr lang="en-US" altLang="en-US">
                <a:ea typeface="MS PGothic" charset="-128"/>
              </a:rPr>
              <a:t>What is a statistical hypothesis?</a:t>
            </a:r>
          </a:p>
          <a:p>
            <a:r>
              <a:rPr lang="en-US" altLang="en-US">
                <a:ea typeface="MS PGothic" charset="-128"/>
              </a:rPr>
              <a:t>What is the null hypothesis?  Why is it important for statistical tests?</a:t>
            </a:r>
          </a:p>
          <a:p>
            <a:r>
              <a:rPr lang="en-US" altLang="en-US">
                <a:ea typeface="MS PGothic" charset="-128"/>
              </a:rPr>
              <a:t>Describe the steps in a test of the null hypothesis.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altLang="en-US">
                <a:ea typeface="MS PGothic" charset="-128"/>
              </a:rPr>
              <a:t>Decisions, Decisions</a:t>
            </a:r>
          </a:p>
        </p:txBody>
      </p:sp>
      <p:sp>
        <p:nvSpPr>
          <p:cNvPr id="24578" name="Rectangle 3"/>
          <p:cNvSpPr>
            <a:spLocks noGrp="1" noChangeArrowheads="1"/>
          </p:cNvSpPr>
          <p:nvPr>
            <p:ph type="body" idx="1"/>
          </p:nvPr>
        </p:nvSpPr>
        <p:spPr/>
        <p:txBody>
          <a:bodyPr/>
          <a:lstStyle/>
          <a:p>
            <a:pPr>
              <a:spcBef>
                <a:spcPct val="0"/>
              </a:spcBef>
              <a:buFontTx/>
              <a:buNone/>
            </a:pPr>
            <a:r>
              <a:rPr lang="en-US" altLang="en-US" sz="2400">
                <a:ea typeface="MS PGothic" charset="-128"/>
              </a:rPr>
              <a:t>Based on the data we have, we will make a decision, e.g., whether means are different (several means are the same, slope is zero, etc.).  In the population, the means are really different or really the same.  We will decide if they are the same or different.  We will be either correct or mistaken</a:t>
            </a:r>
            <a:r>
              <a:rPr lang="en-US" altLang="en-US" sz="2400" i="1">
                <a:ea typeface="MS PGothic" charset="-128"/>
              </a:rPr>
              <a:t>.</a:t>
            </a:r>
          </a:p>
        </p:txBody>
      </p:sp>
      <p:graphicFrame>
        <p:nvGraphicFramePr>
          <p:cNvPr id="10262" name="Group 22"/>
          <p:cNvGraphicFramePr>
            <a:graphicFrameLocks noGrp="1"/>
          </p:cNvGraphicFramePr>
          <p:nvPr>
            <p:extLst>
              <p:ext uri="{D42A27DB-BD31-4B8C-83A1-F6EECF244321}">
                <p14:modId xmlns:p14="http://schemas.microsoft.com/office/powerpoint/2010/main" val="4142241618"/>
              </p:ext>
            </p:extLst>
          </p:nvPr>
        </p:nvGraphicFramePr>
        <p:xfrm>
          <a:off x="990600" y="4232275"/>
          <a:ext cx="3810000" cy="2322743"/>
        </p:xfrm>
        <a:graphic>
          <a:graphicData uri="http://schemas.openxmlformats.org/drawingml/2006/table">
            <a:tbl>
              <a:tblPr/>
              <a:tblGrid>
                <a:gridCol w="1244600">
                  <a:extLst>
                    <a:ext uri="{9D8B030D-6E8A-4147-A177-3AD203B41FA5}">
                      <a16:colId xmlns:a16="http://schemas.microsoft.com/office/drawing/2014/main" val="20000"/>
                    </a:ext>
                  </a:extLst>
                </a:gridCol>
                <a:gridCol w="1243013">
                  <a:extLst>
                    <a:ext uri="{9D8B030D-6E8A-4147-A177-3AD203B41FA5}">
                      <a16:colId xmlns:a16="http://schemas.microsoft.com/office/drawing/2014/main" val="20001"/>
                    </a:ext>
                  </a:extLst>
                </a:gridCol>
                <a:gridCol w="1322387">
                  <a:extLst>
                    <a:ext uri="{9D8B030D-6E8A-4147-A177-3AD203B41FA5}">
                      <a16:colId xmlns:a16="http://schemas.microsoft.com/office/drawing/2014/main" val="20002"/>
                    </a:ext>
                  </a:extLst>
                </a:gridCol>
              </a:tblGrid>
              <a:tr h="579247">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MS PGothic" charset="-128"/>
                        </a:rPr>
                        <a:t>Sample decision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MS PGothic" charset="-128"/>
                        </a:rPr>
                        <a:t>Same </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MS PGothic" charset="-128"/>
                        </a:rPr>
                        <a:t>Different</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3140">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MS PGothic" charset="-128"/>
                        </a:rPr>
                        <a:t>Same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MS PGothic" charset="-128"/>
                        </a:rPr>
                        <a:t>Right. Null is right, nuts.</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charset="0"/>
                          <a:ea typeface="MS PGothic" charset="-128"/>
                          <a:sym typeface="Symbol" charset="2"/>
                        </a:rPr>
                        <a:t>Type II error.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charset="0"/>
                          <a:ea typeface="MS PGothic" charset="-128"/>
                          <a:sym typeface="Symbol" charset="2"/>
                        </a:rPr>
                        <a:t>p(Type II)=beta</a:t>
                      </a:r>
                      <a:endParaRPr kumimoji="0" lang="en-US" altLang="en-US" sz="1600" b="0" i="0" u="none" strike="noStrike" cap="none" normalizeH="0" baseline="0" dirty="0">
                        <a:ln>
                          <a:noFill/>
                        </a:ln>
                        <a:solidFill>
                          <a:schemeClr val="tx1"/>
                        </a:solidFill>
                        <a:effectLst/>
                        <a:latin typeface="Times New Roman" charset="0"/>
                        <a:ea typeface="MS PGothic" charset="-128"/>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8026">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charset="0"/>
                          <a:ea typeface="MS PGothic" charset="-128"/>
                        </a:rPr>
                        <a:t>Different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charset="0"/>
                          <a:ea typeface="MS PGothic" charset="-128"/>
                          <a:sym typeface="Symbol" charset="2"/>
                        </a:rPr>
                        <a:t>Type I error.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charset="0"/>
                          <a:ea typeface="MS PGothic" charset="-128"/>
                          <a:sym typeface="Symbol" charset="2"/>
                        </a:rPr>
                        <a:t>p(Type I)= alpha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charset="0"/>
                          <a:ea typeface="MS PGothic" charset="-128"/>
                        </a:rPr>
                        <a:t>Right!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charset="0"/>
                          <a:ea typeface="MS PGothic" charset="-128"/>
                        </a:rPr>
                        <a:t>Power=1-</a:t>
                      </a:r>
                      <a:r>
                        <a:rPr kumimoji="0" lang="en-US" altLang="en-US" sz="1600" b="0" i="0" u="none" strike="noStrike" cap="none" normalizeH="0" baseline="0" dirty="0">
                          <a:ln>
                            <a:noFill/>
                          </a:ln>
                          <a:solidFill>
                            <a:schemeClr val="tx1"/>
                          </a:solidFill>
                          <a:effectLst/>
                          <a:latin typeface="Times New Roman" charset="0"/>
                          <a:ea typeface="MS PGothic" charset="-128"/>
                          <a:sym typeface="Symbol" charset="2"/>
                        </a:rPr>
                        <a:t>beta</a:t>
                      </a:r>
                      <a:endParaRPr kumimoji="0" lang="en-US" altLang="en-US" sz="1600" b="0" i="0" u="none" strike="noStrike" cap="none" normalizeH="0" baseline="0" dirty="0">
                        <a:ln>
                          <a:noFill/>
                        </a:ln>
                        <a:solidFill>
                          <a:schemeClr val="tx1"/>
                        </a:solidFill>
                        <a:effectLst/>
                        <a:latin typeface="Times New Roman" charset="0"/>
                        <a:ea typeface="MS PGothic" charset="-128"/>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597" name="Text Box 23"/>
          <p:cNvSpPr txBox="1">
            <a:spLocks noChangeArrowheads="1"/>
          </p:cNvSpPr>
          <p:nvPr/>
        </p:nvSpPr>
        <p:spPr bwMode="auto">
          <a:xfrm>
            <a:off x="2493963" y="3771900"/>
            <a:ext cx="22812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spcBef>
                <a:spcPct val="0"/>
              </a:spcBef>
              <a:buFontTx/>
              <a:buNone/>
            </a:pPr>
            <a:r>
              <a:rPr lang="en-US" altLang="en-US" sz="2400"/>
              <a:t>In the Population</a:t>
            </a:r>
          </a:p>
        </p:txBody>
      </p:sp>
      <p:graphicFrame>
        <p:nvGraphicFramePr>
          <p:cNvPr id="26" name="Group 22"/>
          <p:cNvGraphicFramePr>
            <a:graphicFrameLocks noGrp="1"/>
          </p:cNvGraphicFramePr>
          <p:nvPr/>
        </p:nvGraphicFramePr>
        <p:xfrm>
          <a:off x="5029200" y="3962400"/>
          <a:ext cx="3810000" cy="1525589"/>
        </p:xfrm>
        <a:graphic>
          <a:graphicData uri="http://schemas.openxmlformats.org/drawingml/2006/table">
            <a:tbl>
              <a:tblPr/>
              <a:tblGrid>
                <a:gridCol w="1244600">
                  <a:extLst>
                    <a:ext uri="{9D8B030D-6E8A-4147-A177-3AD203B41FA5}">
                      <a16:colId xmlns:a16="http://schemas.microsoft.com/office/drawing/2014/main" val="20000"/>
                    </a:ext>
                  </a:extLst>
                </a:gridCol>
                <a:gridCol w="1243013">
                  <a:extLst>
                    <a:ext uri="{9D8B030D-6E8A-4147-A177-3AD203B41FA5}">
                      <a16:colId xmlns:a16="http://schemas.microsoft.com/office/drawing/2014/main" val="20001"/>
                    </a:ext>
                  </a:extLst>
                </a:gridCol>
                <a:gridCol w="1322387">
                  <a:extLst>
                    <a:ext uri="{9D8B030D-6E8A-4147-A177-3AD203B41FA5}">
                      <a16:colId xmlns:a16="http://schemas.microsoft.com/office/drawing/2014/main" val="20002"/>
                    </a:ext>
                  </a:extLst>
                </a:gridCol>
              </a:tblGrid>
              <a:tr h="481013">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Times New Roman" charset="0"/>
                          <a:ea typeface="MS PGothic" charset="-128"/>
                        </a:rPr>
                        <a:t>Fire Alarm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Times New Roman" charset="0"/>
                          <a:ea typeface="MS PGothic" charset="-128"/>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Times New Roman" charset="0"/>
                          <a:ea typeface="MS PGothic" charset="-128"/>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2288">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Times New Roman" charset="0"/>
                          <a:ea typeface="MS PGothic" charset="-128"/>
                        </a:rPr>
                        <a:t>Silent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Times New Roman" charset="0"/>
                          <a:ea typeface="MS PGothic" charset="-128"/>
                        </a:rPr>
                        <a:t>Working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Times New Roman" charset="0"/>
                          <a:ea typeface="MS PGothic" charset="-128"/>
                          <a:sym typeface="Symbol" charset="2"/>
                        </a:rPr>
                        <a:t>Yikes!</a:t>
                      </a:r>
                      <a:endParaRPr kumimoji="0" lang="en-US" altLang="x-none" sz="1600" b="0" i="0" u="none" strike="noStrike" cap="none" normalizeH="0" baseline="0">
                        <a:ln>
                          <a:noFill/>
                        </a:ln>
                        <a:solidFill>
                          <a:schemeClr val="tx1"/>
                        </a:solidFill>
                        <a:effectLst/>
                        <a:latin typeface="Times New Roman" charset="0"/>
                        <a:ea typeface="MS PGothic"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2288">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Times New Roman" charset="0"/>
                          <a:ea typeface="MS PGothic" charset="-128"/>
                        </a:rPr>
                        <a:t>Goes off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Times New Roman" charset="0"/>
                          <a:ea typeface="MS PGothic" charset="-128"/>
                          <a:sym typeface="Symbol" charset="2"/>
                        </a:rPr>
                        <a:t>False Alarm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charset="0"/>
                          <a:ea typeface="MS PGothic" charset="-128"/>
                        </a:defRPr>
                      </a:lvl1pPr>
                      <a:lvl2pPr marL="742950" indent="-285750">
                        <a:spcBef>
                          <a:spcPct val="20000"/>
                        </a:spcBef>
                        <a:defRPr sz="2400">
                          <a:solidFill>
                            <a:schemeClr val="tx1"/>
                          </a:solidFill>
                          <a:latin typeface="Times New Roman" charset="0"/>
                          <a:ea typeface="MS PGothic" charset="-128"/>
                        </a:defRPr>
                      </a:lvl2pPr>
                      <a:lvl3pPr marL="1143000" indent="-228600">
                        <a:spcBef>
                          <a:spcPct val="20000"/>
                        </a:spcBef>
                        <a:defRPr sz="2000">
                          <a:solidFill>
                            <a:schemeClr val="tx1"/>
                          </a:solidFill>
                          <a:latin typeface="Times New Roman" charset="0"/>
                          <a:ea typeface="MS PGothic" charset="-128"/>
                        </a:defRPr>
                      </a:lvl3pPr>
                      <a:lvl4pPr marL="1600200" indent="-228600">
                        <a:spcBef>
                          <a:spcPct val="20000"/>
                        </a:spcBef>
                        <a:defRPr>
                          <a:solidFill>
                            <a:schemeClr val="tx1"/>
                          </a:solidFill>
                          <a:latin typeface="Times New Roman" charset="0"/>
                          <a:ea typeface="MS PGothic" charset="-128"/>
                        </a:defRPr>
                      </a:lvl4pPr>
                      <a:lvl5pPr marL="2057400" indent="-228600">
                        <a:spcBef>
                          <a:spcPct val="20000"/>
                        </a:spcBef>
                        <a:defRPr>
                          <a:solidFill>
                            <a:schemeClr val="tx1"/>
                          </a:solidFill>
                          <a:latin typeface="Times New Roman" charset="0"/>
                          <a:ea typeface="MS PGothic" charset="-128"/>
                        </a:defRPr>
                      </a:lvl5pPr>
                      <a:lvl6pPr marL="2514600" indent="-228600" eaLnBrk="0" fontAlgn="base" hangingPunct="0">
                        <a:spcBef>
                          <a:spcPct val="20000"/>
                        </a:spcBef>
                        <a:spcAft>
                          <a:spcPct val="0"/>
                        </a:spcAft>
                        <a:defRPr>
                          <a:solidFill>
                            <a:schemeClr val="tx1"/>
                          </a:solidFill>
                          <a:latin typeface="Times New Roman" charset="0"/>
                          <a:ea typeface="MS PGothic" charset="-128"/>
                        </a:defRPr>
                      </a:lvl6pPr>
                      <a:lvl7pPr marL="2971800" indent="-228600" eaLnBrk="0" fontAlgn="base" hangingPunct="0">
                        <a:spcBef>
                          <a:spcPct val="20000"/>
                        </a:spcBef>
                        <a:spcAft>
                          <a:spcPct val="0"/>
                        </a:spcAft>
                        <a:defRPr>
                          <a:solidFill>
                            <a:schemeClr val="tx1"/>
                          </a:solidFill>
                          <a:latin typeface="Times New Roman" charset="0"/>
                          <a:ea typeface="MS PGothic" charset="-128"/>
                        </a:defRPr>
                      </a:lvl7pPr>
                      <a:lvl8pPr marL="3429000" indent="-228600" eaLnBrk="0" fontAlgn="base" hangingPunct="0">
                        <a:spcBef>
                          <a:spcPct val="20000"/>
                        </a:spcBef>
                        <a:spcAft>
                          <a:spcPct val="0"/>
                        </a:spcAft>
                        <a:defRPr>
                          <a:solidFill>
                            <a:schemeClr val="tx1"/>
                          </a:solidFill>
                          <a:latin typeface="Times New Roman" charset="0"/>
                          <a:ea typeface="MS PGothic" charset="-128"/>
                        </a:defRPr>
                      </a:lvl8pPr>
                      <a:lvl9pPr marL="3886200" indent="-228600" eaLnBrk="0" fontAlgn="base" hangingPunct="0">
                        <a:spcBef>
                          <a:spcPct val="20000"/>
                        </a:spcBef>
                        <a:spcAft>
                          <a:spcPct val="0"/>
                        </a:spcAft>
                        <a:defRPr>
                          <a:solidFill>
                            <a:schemeClr val="tx1"/>
                          </a:solidFill>
                          <a:latin typeface="Times New Roman" charset="0"/>
                          <a:ea typeface="MS PGothic"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x-none" sz="1600" b="0" i="0" u="none" strike="noStrike" cap="none" normalizeH="0" baseline="0">
                          <a:ln>
                            <a:noFill/>
                          </a:ln>
                          <a:solidFill>
                            <a:schemeClr val="tx1"/>
                          </a:solidFill>
                          <a:effectLst/>
                          <a:latin typeface="Times New Roman" charset="0"/>
                          <a:ea typeface="MS PGothic" charset="-128"/>
                        </a:rPr>
                        <a:t>Working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4616" name="Text Box 23"/>
          <p:cNvSpPr txBox="1">
            <a:spLocks noChangeArrowheads="1"/>
          </p:cNvSpPr>
          <p:nvPr/>
        </p:nvSpPr>
        <p:spPr bwMode="auto">
          <a:xfrm>
            <a:off x="7162800" y="3429000"/>
            <a:ext cx="6794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spcBef>
                <a:spcPct val="0"/>
              </a:spcBef>
              <a:buFontTx/>
              <a:buNone/>
            </a:pPr>
            <a:r>
              <a:rPr lang="en-US" altLang="en-US" sz="2400"/>
              <a:t>Fire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ltLang="en-US">
                <a:ea typeface="MS PGothic" charset="-128"/>
              </a:rPr>
              <a:t>Conventional Rules</a:t>
            </a:r>
          </a:p>
        </p:txBody>
      </p:sp>
      <p:sp>
        <p:nvSpPr>
          <p:cNvPr id="25602" name="Rectangle 3"/>
          <p:cNvSpPr>
            <a:spLocks noGrp="1" noChangeArrowheads="1"/>
          </p:cNvSpPr>
          <p:nvPr>
            <p:ph type="body" idx="1"/>
          </p:nvPr>
        </p:nvSpPr>
        <p:spPr/>
        <p:txBody>
          <a:bodyPr/>
          <a:lstStyle/>
          <a:p>
            <a:pPr>
              <a:lnSpc>
                <a:spcPct val="90000"/>
              </a:lnSpc>
            </a:pPr>
            <a:r>
              <a:rPr lang="en-US" altLang="en-US">
                <a:ea typeface="MS PGothic" charset="-128"/>
              </a:rPr>
              <a:t>Set alpha to .05 or .01 (some small value).  Alpha sets Type I error rate.</a:t>
            </a:r>
          </a:p>
          <a:p>
            <a:pPr>
              <a:lnSpc>
                <a:spcPct val="90000"/>
              </a:lnSpc>
            </a:pPr>
            <a:r>
              <a:rPr lang="en-US" altLang="en-US">
                <a:ea typeface="MS PGothic" charset="-128"/>
              </a:rPr>
              <a:t>Choose rejection region that has a probability of alpha if null is true but some bigger probability if alternative is true.</a:t>
            </a:r>
          </a:p>
          <a:p>
            <a:pPr>
              <a:lnSpc>
                <a:spcPct val="90000"/>
              </a:lnSpc>
            </a:pPr>
            <a:r>
              <a:rPr lang="en-US" altLang="en-US">
                <a:ea typeface="MS PGothic" charset="-128"/>
              </a:rPr>
              <a:t>Call the result significant beyond the alpha level (e.g., </a:t>
            </a:r>
            <a:r>
              <a:rPr lang="en-US" altLang="en-US" i="1">
                <a:ea typeface="MS PGothic" charset="-128"/>
              </a:rPr>
              <a:t>p</a:t>
            </a:r>
            <a:r>
              <a:rPr lang="en-US" altLang="en-US">
                <a:ea typeface="MS PGothic" charset="-128"/>
              </a:rPr>
              <a:t> &lt; .05) if the statistic falls in the rejection region.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altLang="en-US">
                <a:ea typeface="MS PGothic" charset="-128"/>
              </a:rPr>
              <a:t>Power (1)</a:t>
            </a:r>
          </a:p>
        </p:txBody>
      </p:sp>
      <p:sp>
        <p:nvSpPr>
          <p:cNvPr id="26626" name="Rectangle 3"/>
          <p:cNvSpPr>
            <a:spLocks noGrp="1" noChangeArrowheads="1"/>
          </p:cNvSpPr>
          <p:nvPr>
            <p:ph type="body" idx="1"/>
          </p:nvPr>
        </p:nvSpPr>
        <p:spPr/>
        <p:txBody>
          <a:bodyPr/>
          <a:lstStyle/>
          <a:p>
            <a:r>
              <a:rPr lang="en-US" altLang="en-US" sz="2800">
                <a:ea typeface="MS PGothic" charset="-128"/>
              </a:rPr>
              <a:t>Alpha (   ) sets Type I error rate. We say different, but really same.</a:t>
            </a:r>
          </a:p>
          <a:p>
            <a:r>
              <a:rPr lang="en-US" altLang="en-US" sz="2800">
                <a:ea typeface="MS PGothic" charset="-128"/>
              </a:rPr>
              <a:t>Also have Type II errors. We say same, but really different. Power is 1-    or 1-p(Type II).  </a:t>
            </a:r>
          </a:p>
          <a:p>
            <a:r>
              <a:rPr lang="en-US" altLang="en-US" sz="2800">
                <a:ea typeface="MS PGothic" charset="-128"/>
              </a:rPr>
              <a:t>It is desirable to have both a small alpha (few Type I errors) and good power (few Type II errors), but usually is a trade-off. </a:t>
            </a:r>
          </a:p>
          <a:p>
            <a:r>
              <a:rPr lang="en-US" altLang="en-US" sz="2800">
                <a:ea typeface="MS PGothic" charset="-128"/>
              </a:rPr>
              <a:t>Need a specific H</a:t>
            </a:r>
            <a:r>
              <a:rPr lang="en-US" altLang="en-US" sz="2800" baseline="-25000">
                <a:ea typeface="MS PGothic" charset="-128"/>
              </a:rPr>
              <a:t>1</a:t>
            </a:r>
            <a:r>
              <a:rPr lang="en-US" altLang="en-US" sz="2800">
                <a:ea typeface="MS PGothic" charset="-128"/>
              </a:rPr>
              <a:t> to figure power.</a:t>
            </a:r>
          </a:p>
        </p:txBody>
      </p:sp>
      <p:graphicFrame>
        <p:nvGraphicFramePr>
          <p:cNvPr id="26627" name="Object 4"/>
          <p:cNvGraphicFramePr>
            <a:graphicFrameLocks noChangeAspect="1"/>
          </p:cNvGraphicFramePr>
          <p:nvPr/>
        </p:nvGraphicFramePr>
        <p:xfrm>
          <a:off x="5715000" y="2895600"/>
          <a:ext cx="465138" cy="482600"/>
        </p:xfrm>
        <a:graphic>
          <a:graphicData uri="http://schemas.openxmlformats.org/presentationml/2006/ole">
            <mc:AlternateContent xmlns:mc="http://schemas.openxmlformats.org/markup-compatibility/2006">
              <mc:Choice xmlns:v="urn:schemas-microsoft-com:vml" Requires="v">
                <p:oleObj spid="_x0000_s26663" name="Equation" r:id="rId3" imgW="152268" imgH="203024" progId="Equation.3">
                  <p:embed/>
                </p:oleObj>
              </mc:Choice>
              <mc:Fallback>
                <p:oleObj name="Equation" r:id="rId3" imgW="152268" imgH="203024"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95600"/>
                        <a:ext cx="465138"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628" name="Object 5"/>
          <p:cNvGraphicFramePr>
            <a:graphicFrameLocks noChangeAspect="1"/>
          </p:cNvGraphicFramePr>
          <p:nvPr/>
        </p:nvGraphicFramePr>
        <p:xfrm>
          <a:off x="2819400" y="1600200"/>
          <a:ext cx="427038" cy="331788"/>
        </p:xfrm>
        <a:graphic>
          <a:graphicData uri="http://schemas.openxmlformats.org/presentationml/2006/ole">
            <mc:AlternateContent xmlns:mc="http://schemas.openxmlformats.org/markup-compatibility/2006">
              <mc:Choice xmlns:v="urn:schemas-microsoft-com:vml" Requires="v">
                <p:oleObj spid="_x0000_s26664" name="Equation" r:id="rId5" imgW="139700" imgH="139700" progId="Equation.3">
                  <p:embed/>
                </p:oleObj>
              </mc:Choice>
              <mc:Fallback>
                <p:oleObj name="Equation" r:id="rId5" imgW="139700" imgH="1397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1600200"/>
                        <a:ext cx="427038" cy="331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D02C-9FBA-DE47-BDA5-417DAA3ED038}"/>
              </a:ext>
            </a:extLst>
          </p:cNvPr>
          <p:cNvSpPr>
            <a:spLocks noGrp="1"/>
          </p:cNvSpPr>
          <p:nvPr>
            <p:ph type="title"/>
          </p:nvPr>
        </p:nvSpPr>
        <p:spPr/>
        <p:txBody>
          <a:bodyPr/>
          <a:lstStyle/>
          <a:p>
            <a:r>
              <a:rPr lang="en-US" dirty="0"/>
              <a:t>Computer Tutor</a:t>
            </a:r>
          </a:p>
        </p:txBody>
      </p:sp>
      <p:sp>
        <p:nvSpPr>
          <p:cNvPr id="3" name="Content Placeholder 2">
            <a:extLst>
              <a:ext uri="{FF2B5EF4-FFF2-40B4-BE49-F238E27FC236}">
                <a16:creationId xmlns:a16="http://schemas.microsoft.com/office/drawing/2014/main" id="{AA527933-F2E7-F841-B98F-D9D95980B3E3}"/>
              </a:ext>
            </a:extLst>
          </p:cNvPr>
          <p:cNvSpPr>
            <a:spLocks noGrp="1"/>
          </p:cNvSpPr>
          <p:nvPr>
            <p:ph idx="1"/>
          </p:nvPr>
        </p:nvSpPr>
        <p:spPr/>
        <p:txBody>
          <a:bodyPr/>
          <a:lstStyle/>
          <a:p>
            <a:r>
              <a:rPr lang="en-US" dirty="0"/>
              <a:t>We have lots of data on a test of stats from F2F psych classes.  We are willing to assume that in the population: </a:t>
            </a:r>
          </a:p>
          <a:p>
            <a:pPr lvl="1"/>
            <a:r>
              <a:rPr lang="en-US" dirty="0"/>
              <a:t>Scores ~ N(50,10)</a:t>
            </a:r>
          </a:p>
          <a:p>
            <a:r>
              <a:rPr lang="en-US" dirty="0"/>
              <a:t>We will incorporate a computer tutor into the class if it helps performance.</a:t>
            </a:r>
          </a:p>
          <a:p>
            <a:r>
              <a:rPr lang="en-US" dirty="0"/>
              <a:t>Suppose it really does, and:</a:t>
            </a:r>
          </a:p>
          <a:p>
            <a:pPr lvl="1"/>
            <a:r>
              <a:rPr lang="en-US" dirty="0"/>
              <a:t>Scores ~ N(51, 10)</a:t>
            </a:r>
          </a:p>
        </p:txBody>
      </p:sp>
    </p:spTree>
    <p:extLst>
      <p:ext uri="{BB962C8B-B14F-4D97-AF65-F5344CB8AC3E}">
        <p14:creationId xmlns:p14="http://schemas.microsoft.com/office/powerpoint/2010/main" val="1302027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2EBF-69D1-654C-8755-39E899F19871}"/>
              </a:ext>
            </a:extLst>
          </p:cNvPr>
          <p:cNvSpPr>
            <a:spLocks noGrp="1"/>
          </p:cNvSpPr>
          <p:nvPr>
            <p:ph type="title"/>
          </p:nvPr>
        </p:nvSpPr>
        <p:spPr/>
        <p:txBody>
          <a:bodyPr/>
          <a:lstStyle/>
          <a:p>
            <a:r>
              <a:rPr lang="en-US" dirty="0"/>
              <a:t>Distributions</a:t>
            </a:r>
          </a:p>
        </p:txBody>
      </p:sp>
      <p:pic>
        <p:nvPicPr>
          <p:cNvPr id="5" name="Content Placeholder 4" descr="A screenshot of a cell phone&#10;&#10;Description automatically generated">
            <a:extLst>
              <a:ext uri="{FF2B5EF4-FFF2-40B4-BE49-F238E27FC236}">
                <a16:creationId xmlns:a16="http://schemas.microsoft.com/office/drawing/2014/main" id="{AAA0A22F-7EEA-0742-87C9-C6F05DA673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33763"/>
            <a:ext cx="2473158" cy="2473158"/>
          </a:xfrm>
        </p:spPr>
      </p:pic>
      <p:pic>
        <p:nvPicPr>
          <p:cNvPr id="7" name="Picture 6" descr="A picture containing racquetball&#10;&#10;Description automatically generated">
            <a:extLst>
              <a:ext uri="{FF2B5EF4-FFF2-40B4-BE49-F238E27FC236}">
                <a16:creationId xmlns:a16="http://schemas.microsoft.com/office/drawing/2014/main" id="{FE9FD3AE-641F-414A-A1F9-464366C4D4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421" y="1425742"/>
            <a:ext cx="2473158" cy="2473158"/>
          </a:xfrm>
          <a:prstGeom prst="rect">
            <a:avLst/>
          </a:prstGeom>
        </p:spPr>
      </p:pic>
      <p:pic>
        <p:nvPicPr>
          <p:cNvPr id="9" name="Picture 8" descr="A close up of a device&#10;&#10;Description automatically generated">
            <a:extLst>
              <a:ext uri="{FF2B5EF4-FFF2-40B4-BE49-F238E27FC236}">
                <a16:creationId xmlns:a16="http://schemas.microsoft.com/office/drawing/2014/main" id="{5F6853CF-CC1B-BC42-ABF5-09E9DECE2D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558" y="1425742"/>
            <a:ext cx="2481179" cy="2481179"/>
          </a:xfrm>
          <a:prstGeom prst="rect">
            <a:avLst/>
          </a:prstGeom>
        </p:spPr>
      </p:pic>
      <p:sp>
        <p:nvSpPr>
          <p:cNvPr id="10" name="TextBox 9">
            <a:extLst>
              <a:ext uri="{FF2B5EF4-FFF2-40B4-BE49-F238E27FC236}">
                <a16:creationId xmlns:a16="http://schemas.microsoft.com/office/drawing/2014/main" id="{BC4526D4-1A0F-2846-BBB2-041088A4373D}"/>
              </a:ext>
            </a:extLst>
          </p:cNvPr>
          <p:cNvSpPr txBox="1"/>
          <p:nvPr/>
        </p:nvSpPr>
        <p:spPr>
          <a:xfrm>
            <a:off x="1447800" y="3906921"/>
            <a:ext cx="2395621" cy="1200329"/>
          </a:xfrm>
          <a:prstGeom prst="rect">
            <a:avLst/>
          </a:prstGeom>
          <a:noFill/>
        </p:spPr>
        <p:txBody>
          <a:bodyPr wrap="square" rtlCol="0">
            <a:spAutoFit/>
          </a:bodyPr>
          <a:lstStyle/>
          <a:p>
            <a:r>
              <a:rPr lang="en-US" dirty="0"/>
              <a:t>Figure 1.  </a:t>
            </a:r>
          </a:p>
          <a:p>
            <a:r>
              <a:rPr lang="en-US" dirty="0"/>
              <a:t>Raw data:  </a:t>
            </a:r>
          </a:p>
          <a:p>
            <a:r>
              <a:rPr lang="en-US" dirty="0"/>
              <a:t>N(50, 10)</a:t>
            </a:r>
          </a:p>
        </p:txBody>
      </p:sp>
      <p:sp>
        <p:nvSpPr>
          <p:cNvPr id="11" name="TextBox 10">
            <a:extLst>
              <a:ext uri="{FF2B5EF4-FFF2-40B4-BE49-F238E27FC236}">
                <a16:creationId xmlns:a16="http://schemas.microsoft.com/office/drawing/2014/main" id="{80B82DF5-934C-E740-B353-4CBC38B41F7B}"/>
              </a:ext>
            </a:extLst>
          </p:cNvPr>
          <p:cNvSpPr txBox="1"/>
          <p:nvPr/>
        </p:nvSpPr>
        <p:spPr>
          <a:xfrm>
            <a:off x="3975100" y="3906921"/>
            <a:ext cx="2341480" cy="1938992"/>
          </a:xfrm>
          <a:prstGeom prst="rect">
            <a:avLst/>
          </a:prstGeom>
          <a:noFill/>
        </p:spPr>
        <p:txBody>
          <a:bodyPr wrap="square" rtlCol="0">
            <a:spAutoFit/>
          </a:bodyPr>
          <a:lstStyle/>
          <a:p>
            <a:r>
              <a:rPr lang="en-US" dirty="0"/>
              <a:t>Figure 2.  Same raw data, plus sampling distribution of means (N=100).</a:t>
            </a:r>
          </a:p>
        </p:txBody>
      </p:sp>
      <p:sp>
        <p:nvSpPr>
          <p:cNvPr id="12" name="TextBox 11">
            <a:extLst>
              <a:ext uri="{FF2B5EF4-FFF2-40B4-BE49-F238E27FC236}">
                <a16:creationId xmlns:a16="http://schemas.microsoft.com/office/drawing/2014/main" id="{3E29C331-CC70-D444-A295-CE85085CE34A}"/>
              </a:ext>
            </a:extLst>
          </p:cNvPr>
          <p:cNvSpPr txBox="1"/>
          <p:nvPr/>
        </p:nvSpPr>
        <p:spPr>
          <a:xfrm>
            <a:off x="6448257" y="3943016"/>
            <a:ext cx="2341480" cy="2677656"/>
          </a:xfrm>
          <a:prstGeom prst="rect">
            <a:avLst/>
          </a:prstGeom>
          <a:noFill/>
        </p:spPr>
        <p:txBody>
          <a:bodyPr wrap="square" rtlCol="0">
            <a:spAutoFit/>
          </a:bodyPr>
          <a:lstStyle/>
          <a:p>
            <a:r>
              <a:rPr lang="en-US" dirty="0"/>
              <a:t>Figure 3.  Same as Figure 2, but rescaled so the sampling distribution looks normal. Note scale at bottom.</a:t>
            </a:r>
          </a:p>
        </p:txBody>
      </p:sp>
    </p:spTree>
    <p:extLst>
      <p:ext uri="{BB962C8B-B14F-4D97-AF65-F5344CB8AC3E}">
        <p14:creationId xmlns:p14="http://schemas.microsoft.com/office/powerpoint/2010/main" val="176514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ltLang="en-US" dirty="0">
                <a:ea typeface="MS PGothic" charset="-128"/>
              </a:rPr>
              <a:t>Set Rejection Region(s)</a:t>
            </a:r>
          </a:p>
        </p:txBody>
      </p:sp>
      <mc:AlternateContent xmlns:mc="http://schemas.openxmlformats.org/markup-compatibility/2006" xmlns:a14="http://schemas.microsoft.com/office/drawing/2010/main">
        <mc:Choice Requires="a14">
          <p:sp>
            <p:nvSpPr>
              <p:cNvPr id="27650" name="Rectangle 3"/>
              <p:cNvSpPr>
                <a:spLocks noGrp="1" noChangeArrowheads="1"/>
              </p:cNvSpPr>
              <p:nvPr>
                <p:ph type="body" idx="1"/>
              </p:nvPr>
            </p:nvSpPr>
            <p:spPr/>
            <p:txBody>
              <a:bodyPr/>
              <a:lstStyle/>
              <a:p>
                <a:r>
                  <a:rPr lang="en-US" altLang="en-US" dirty="0">
                    <a:ea typeface="MS PGothic" charset="-128"/>
                  </a:rPr>
                  <a:t>Suppose: </a:t>
                </a:r>
                <a14:m>
                  <m:oMath xmlns:m="http://schemas.openxmlformats.org/officeDocument/2006/math">
                    <m:sSub>
                      <m:sSubPr>
                        <m:ctrlPr>
                          <a:rPr lang="en-US" altLang="en-US" i="1" smtClean="0">
                            <a:latin typeface="Cambria Math" panose="02040503050406030204" pitchFamily="18" charset="0"/>
                            <a:ea typeface="MS PGothic" charset="-128"/>
                          </a:rPr>
                        </m:ctrlPr>
                      </m:sSubPr>
                      <m:e>
                        <m:r>
                          <a:rPr lang="en-US" altLang="en-US" b="0" i="1" smtClean="0">
                            <a:latin typeface="Cambria Math" panose="02040503050406030204" pitchFamily="18" charset="0"/>
                            <a:ea typeface="MS PGothic" charset="-128"/>
                          </a:rPr>
                          <m:t>𝐻</m:t>
                        </m:r>
                      </m:e>
                      <m:sub>
                        <m:r>
                          <a:rPr lang="en-US" altLang="en-US" b="0" i="1" smtClean="0">
                            <a:latin typeface="Cambria Math" panose="02040503050406030204" pitchFamily="18" charset="0"/>
                            <a:ea typeface="MS PGothic" charset="-128"/>
                          </a:rPr>
                          <m:t>0</m:t>
                        </m:r>
                      </m:sub>
                    </m:sSub>
                    <m:r>
                      <a:rPr lang="en-US" altLang="en-US" b="0" i="1" smtClean="0">
                        <a:latin typeface="Cambria Math" panose="02040503050406030204" pitchFamily="18" charset="0"/>
                        <a:ea typeface="MS PGothic" charset="-128"/>
                      </a:rPr>
                      <m:t>: </m:t>
                    </m:r>
                    <m:r>
                      <a:rPr lang="en-US" altLang="en-US" b="0" i="1" smtClean="0">
                        <a:latin typeface="Cambria Math" panose="02040503050406030204" pitchFamily="18" charset="0"/>
                        <a:ea typeface="Cambria Math" panose="02040503050406030204" pitchFamily="18" charset="0"/>
                      </a:rPr>
                      <m:t>𝜇</m:t>
                    </m:r>
                    <m:r>
                      <a:rPr lang="en-US" altLang="en-US" b="0" i="1" smtClean="0">
                        <a:latin typeface="Cambria Math" panose="02040503050406030204" pitchFamily="18" charset="0"/>
                        <a:ea typeface="Cambria Math" panose="02040503050406030204" pitchFamily="18" charset="0"/>
                      </a:rPr>
                      <m:t>=50; </m:t>
                    </m:r>
                    <m:sSub>
                      <m:sSubPr>
                        <m:ctrlPr>
                          <a:rPr lang="en-US" altLang="en-US" b="0" i="1" smtClean="0">
                            <a:latin typeface="Cambria Math" panose="02040503050406030204" pitchFamily="18" charset="0"/>
                            <a:ea typeface="Cambria Math" panose="02040503050406030204" pitchFamily="18" charset="0"/>
                          </a:rPr>
                        </m:ctrlPr>
                      </m:sSubPr>
                      <m:e>
                        <m:r>
                          <a:rPr lang="en-US" altLang="en-US" b="0" i="1" smtClean="0">
                            <a:latin typeface="Cambria Math" panose="02040503050406030204" pitchFamily="18" charset="0"/>
                            <a:ea typeface="Cambria Math" panose="02040503050406030204" pitchFamily="18" charset="0"/>
                          </a:rPr>
                          <m:t>𝐻</m:t>
                        </m:r>
                      </m:e>
                      <m:sub>
                        <m:r>
                          <a:rPr lang="en-US" altLang="en-US" b="0" i="1" smtClean="0">
                            <a:latin typeface="Cambria Math" panose="02040503050406030204" pitchFamily="18" charset="0"/>
                            <a:ea typeface="Cambria Math" panose="02040503050406030204" pitchFamily="18" charset="0"/>
                          </a:rPr>
                          <m:t>1</m:t>
                        </m:r>
                      </m:sub>
                    </m:sSub>
                    <m:r>
                      <a:rPr lang="en-US" altLang="en-US" b="0" i="1" smtClean="0">
                        <a:latin typeface="Cambria Math" panose="02040503050406030204" pitchFamily="18" charset="0"/>
                        <a:ea typeface="Cambria Math" panose="02040503050406030204" pitchFamily="18" charset="0"/>
                      </a:rPr>
                      <m:t>: </m:t>
                    </m:r>
                    <m:r>
                      <a:rPr lang="en-US" altLang="en-US" b="0" i="1" smtClean="0">
                        <a:latin typeface="Cambria Math" panose="02040503050406030204" pitchFamily="18" charset="0"/>
                        <a:ea typeface="Cambria Math" panose="02040503050406030204" pitchFamily="18" charset="0"/>
                      </a:rPr>
                      <m:t>𝜇</m:t>
                    </m:r>
                    <m:r>
                      <a:rPr lang="en-US" altLang="en-US" b="0" i="1" smtClean="0">
                        <a:latin typeface="Cambria Math" panose="02040503050406030204" pitchFamily="18" charset="0"/>
                        <a:ea typeface="Cambria Math" panose="02040503050406030204" pitchFamily="18" charset="0"/>
                      </a:rPr>
                      <m:t>=51</m:t>
                    </m:r>
                  </m:oMath>
                </a14:m>
                <a:endParaRPr lang="en-US" altLang="en-US" dirty="0">
                  <a:ea typeface="MS PGothic" charset="-128"/>
                </a:endParaRPr>
              </a:p>
              <a:p>
                <a:r>
                  <a:rPr lang="en-US" altLang="en-US" dirty="0">
                    <a:ea typeface="MS PGothic" charset="-128"/>
                  </a:rPr>
                  <a:t>Set alpha at .05 and figure region.</a:t>
                </a:r>
              </a:p>
              <a:p>
                <a:r>
                  <a:rPr lang="en-US" altLang="en-US" dirty="0">
                    <a:ea typeface="MS PGothic" charset="-128"/>
                  </a:rPr>
                  <a:t>Rejection region is set for alpha =.05.</a:t>
                </a:r>
              </a:p>
              <a:p>
                <a14:m>
                  <m:oMath xmlns:m="http://schemas.openxmlformats.org/officeDocument/2006/math">
                    <m:sSub>
                      <m:sSubPr>
                        <m:ctrlPr>
                          <a:rPr lang="en-US" altLang="en-US" i="1" smtClean="0">
                            <a:latin typeface="Cambria Math" panose="02040503050406030204" pitchFamily="18" charset="0"/>
                            <a:ea typeface="MS PGothic" charset="-128"/>
                          </a:rPr>
                        </m:ctrlPr>
                      </m:sSubPr>
                      <m:e>
                        <m:r>
                          <a:rPr lang="en-US" altLang="en-US" i="1" smtClean="0">
                            <a:latin typeface="Cambria Math" panose="02040503050406030204" pitchFamily="18" charset="0"/>
                            <a:ea typeface="Cambria Math" panose="02040503050406030204" pitchFamily="18" charset="0"/>
                          </a:rPr>
                          <m:t>𝜎</m:t>
                        </m:r>
                      </m:e>
                      <m:sub>
                        <m:r>
                          <a:rPr lang="en-US" altLang="en-US" b="0" i="1" smtClean="0">
                            <a:latin typeface="Cambria Math" panose="02040503050406030204" pitchFamily="18" charset="0"/>
                            <a:ea typeface="MS PGothic" charset="-128"/>
                          </a:rPr>
                          <m:t>𝑀</m:t>
                        </m:r>
                      </m:sub>
                    </m:sSub>
                    <m:r>
                      <a:rPr lang="en-US" altLang="en-US" b="0" i="1" smtClean="0">
                        <a:latin typeface="Cambria Math" panose="02040503050406030204" pitchFamily="18" charset="0"/>
                        <a:ea typeface="MS PGothic" charset="-128"/>
                      </a:rPr>
                      <m:t>=</m:t>
                    </m:r>
                    <m:f>
                      <m:fPr>
                        <m:ctrlPr>
                          <a:rPr lang="en-US" altLang="en-US" b="0" i="1" smtClean="0">
                            <a:latin typeface="Cambria Math" panose="02040503050406030204" pitchFamily="18" charset="0"/>
                            <a:ea typeface="MS PGothic" charset="-128"/>
                          </a:rPr>
                        </m:ctrlPr>
                      </m:fPr>
                      <m:num>
                        <m:r>
                          <a:rPr lang="en-US" altLang="en-US" b="0" i="1" smtClean="0">
                            <a:latin typeface="Cambria Math" panose="02040503050406030204" pitchFamily="18" charset="0"/>
                            <a:ea typeface="MS PGothic" charset="-128"/>
                          </a:rPr>
                          <m:t>10</m:t>
                        </m:r>
                      </m:num>
                      <m:den>
                        <m:rad>
                          <m:radPr>
                            <m:degHide m:val="on"/>
                            <m:ctrlPr>
                              <a:rPr lang="en-US" altLang="en-US" b="0" i="1" smtClean="0">
                                <a:latin typeface="Cambria Math" panose="02040503050406030204" pitchFamily="18" charset="0"/>
                                <a:ea typeface="MS PGothic" charset="-128"/>
                              </a:rPr>
                            </m:ctrlPr>
                          </m:radPr>
                          <m:deg/>
                          <m:e>
                            <m:r>
                              <a:rPr lang="en-US" altLang="en-US" b="0" i="1" smtClean="0">
                                <a:latin typeface="Cambria Math" panose="02040503050406030204" pitchFamily="18" charset="0"/>
                                <a:ea typeface="MS PGothic" charset="-128"/>
                              </a:rPr>
                              <m:t>100</m:t>
                            </m:r>
                          </m:e>
                        </m:rad>
                      </m:den>
                    </m:f>
                    <m:r>
                      <a:rPr lang="en-US" altLang="en-US" b="0" i="1" smtClean="0">
                        <a:latin typeface="Cambria Math" panose="02040503050406030204" pitchFamily="18" charset="0"/>
                        <a:ea typeface="MS PGothic" charset="-128"/>
                      </a:rPr>
                      <m:t>=1</m:t>
                    </m:r>
                  </m:oMath>
                </a14:m>
                <a:endParaRPr lang="en-US" altLang="en-US" b="0" dirty="0">
                  <a:ea typeface="MS PGothic" charset="-128"/>
                </a:endParaRPr>
              </a:p>
              <a:p>
                <a:endParaRPr lang="en-US" altLang="en-US" b="0" dirty="0">
                  <a:ea typeface="MS PGothic" charset="-128"/>
                </a:endParaRPr>
              </a:p>
              <a:p>
                <a14:m>
                  <m:oMath xmlns:m="http://schemas.openxmlformats.org/officeDocument/2006/math">
                    <m:r>
                      <a:rPr lang="en-US" altLang="en-US" sz="2400" i="1" smtClean="0">
                        <a:latin typeface="Cambria Math" panose="02040503050406030204" pitchFamily="18" charset="0"/>
                        <a:ea typeface="Cambria Math" panose="02040503050406030204" pitchFamily="18" charset="0"/>
                      </a:rPr>
                      <m:t>𝛼</m:t>
                    </m:r>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𝑝</m:t>
                    </m:r>
                    <m:d>
                      <m:dPr>
                        <m:ctrlPr>
                          <a:rPr lang="en-US" altLang="en-US" sz="2400" b="0" i="1" smtClean="0">
                            <a:latin typeface="Cambria Math" panose="02040503050406030204" pitchFamily="18" charset="0"/>
                            <a:ea typeface="Cambria Math" panose="02040503050406030204" pitchFamily="18" charset="0"/>
                          </a:rPr>
                        </m:ctrlPr>
                      </m:dPr>
                      <m:e>
                        <m:r>
                          <a:rPr lang="en-US" altLang="en-US" sz="2400" b="0" i="1" smtClean="0">
                            <a:latin typeface="Cambria Math" panose="02040503050406030204" pitchFamily="18" charset="0"/>
                            <a:ea typeface="Cambria Math" panose="02040503050406030204" pitchFamily="18" charset="0"/>
                          </a:rPr>
                          <m:t>𝑟𝑒𝑗𝑒𝑐𝑡</m:t>
                        </m:r>
                        <m:r>
                          <a:rPr lang="en-US" altLang="en-US" sz="2400" b="0" i="1" smtClean="0">
                            <a:latin typeface="Cambria Math" panose="02040503050406030204" pitchFamily="18" charset="0"/>
                            <a:ea typeface="Cambria Math" panose="02040503050406030204" pitchFamily="18" charset="0"/>
                          </a:rPr>
                          <m:t> </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𝐻</m:t>
                            </m:r>
                          </m:e>
                          <m:sub>
                            <m:r>
                              <a:rPr lang="en-US" altLang="en-US" sz="2400" b="0" i="1" smtClean="0">
                                <a:latin typeface="Cambria Math" panose="02040503050406030204" pitchFamily="18" charset="0"/>
                                <a:ea typeface="Cambria Math" panose="02040503050406030204" pitchFamily="18" charset="0"/>
                              </a:rPr>
                              <m:t>0</m:t>
                            </m:r>
                          </m:sub>
                        </m:sSub>
                      </m:e>
                      <m:e>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𝐻</m:t>
                            </m:r>
                          </m:e>
                          <m:sub>
                            <m:r>
                              <a:rPr lang="en-US" altLang="en-US" sz="2400" b="0" i="1" smtClean="0">
                                <a:latin typeface="Cambria Math" panose="02040503050406030204" pitchFamily="18" charset="0"/>
                                <a:ea typeface="Cambria Math" panose="02040503050406030204" pitchFamily="18" charset="0"/>
                              </a:rPr>
                              <m:t>0</m:t>
                            </m:r>
                          </m:sub>
                        </m:sSub>
                      </m:e>
                    </m:d>
                    <m:r>
                      <a:rPr lang="en-US" altLang="en-US" sz="2400" b="0" i="1" smtClean="0">
                        <a:latin typeface="Cambria Math" panose="02040503050406030204" pitchFamily="18" charset="0"/>
                        <a:ea typeface="Cambria Math" panose="02040503050406030204" pitchFamily="18" charset="0"/>
                      </a:rPr>
                      <m:t>=.05</m:t>
                    </m:r>
                  </m:oMath>
                </a14:m>
                <a:endParaRPr lang="en-US" altLang="en-US" sz="2400" b="0" dirty="0">
                  <a:ea typeface="Cambria Math" panose="02040503050406030204" pitchFamily="18" charset="0"/>
                </a:endParaRPr>
              </a:p>
              <a:p>
                <a14:m>
                  <m:oMath xmlns:m="http://schemas.openxmlformats.org/officeDocument/2006/math">
                    <m:r>
                      <a:rPr lang="en-US" altLang="en-US" sz="2400" i="1" smtClean="0">
                        <a:latin typeface="Cambria Math" panose="02040503050406030204" pitchFamily="18" charset="0"/>
                        <a:ea typeface="Cambria Math" panose="02040503050406030204" pitchFamily="18" charset="0"/>
                      </a:rPr>
                      <m:t>𝛼</m:t>
                    </m:r>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𝑝</m:t>
                    </m:r>
                    <m:d>
                      <m:dPr>
                        <m:endChr m:val="|"/>
                        <m:ctrlPr>
                          <a:rPr lang="en-US" altLang="en-US" sz="2400" b="0" i="1" smtClean="0">
                            <a:latin typeface="Cambria Math" panose="02040503050406030204" pitchFamily="18" charset="0"/>
                            <a:ea typeface="Cambria Math" panose="02040503050406030204" pitchFamily="18" charset="0"/>
                          </a:rPr>
                        </m:ctrlPr>
                      </m:dPr>
                      <m:e>
                        <m:r>
                          <a:rPr lang="en-US" altLang="en-US" sz="2400" b="0" i="1" smtClean="0">
                            <a:latin typeface="Cambria Math" panose="02040503050406030204" pitchFamily="18" charset="0"/>
                            <a:ea typeface="Cambria Math" panose="02040503050406030204" pitchFamily="18" charset="0"/>
                          </a:rPr>
                          <m:t>𝑟𝑒𝑗𝑐𝑡</m:t>
                        </m:r>
                        <m:r>
                          <a:rPr lang="en-US" altLang="en-US" sz="2400" b="0" i="1" smtClean="0">
                            <a:latin typeface="Cambria Math" panose="02040503050406030204" pitchFamily="18" charset="0"/>
                            <a:ea typeface="Cambria Math" panose="02040503050406030204" pitchFamily="18" charset="0"/>
                          </a:rPr>
                          <m:t> </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𝐻</m:t>
                            </m:r>
                          </m:e>
                          <m:sub>
                            <m:r>
                              <a:rPr lang="en-US" altLang="en-US" sz="2400" b="0" i="1" smtClean="0">
                                <a:latin typeface="Cambria Math" panose="02040503050406030204" pitchFamily="18" charset="0"/>
                                <a:ea typeface="Cambria Math" panose="02040503050406030204" pitchFamily="18" charset="0"/>
                              </a:rPr>
                              <m:t>0</m:t>
                            </m:r>
                          </m:sub>
                        </m:sSub>
                      </m:e>
                    </m:d>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𝜇</m:t>
                    </m:r>
                    <m:r>
                      <a:rPr lang="en-US" altLang="en-US" sz="2400" b="0" i="1" smtClean="0">
                        <a:latin typeface="Cambria Math" panose="02040503050406030204" pitchFamily="18" charset="0"/>
                        <a:ea typeface="Cambria Math" panose="02040503050406030204" pitchFamily="18" charset="0"/>
                      </a:rPr>
                      <m:t>=50)</m:t>
                    </m:r>
                  </m:oMath>
                </a14:m>
                <a:endParaRPr lang="en-US" altLang="en-US" sz="2400" dirty="0">
                  <a:ea typeface="MS PGothic" charset="-128"/>
                </a:endParaRPr>
              </a:p>
              <a:p>
                <a14:m>
                  <m:oMath xmlns:m="http://schemas.openxmlformats.org/officeDocument/2006/math">
                    <m:r>
                      <a:rPr lang="en-US" altLang="en-US" sz="2400" i="1" smtClean="0">
                        <a:latin typeface="Cambria Math" panose="02040503050406030204" pitchFamily="18" charset="0"/>
                        <a:ea typeface="Cambria Math" panose="02040503050406030204" pitchFamily="18" charset="0"/>
                      </a:rPr>
                      <m:t>𝛽</m:t>
                    </m:r>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𝑝</m:t>
                    </m:r>
                    <m:d>
                      <m:dPr>
                        <m:endChr m:val="|"/>
                        <m:ctrlPr>
                          <a:rPr lang="en-US" altLang="en-US" sz="2400" b="0" i="1" smtClean="0">
                            <a:latin typeface="Cambria Math" panose="02040503050406030204" pitchFamily="18" charset="0"/>
                            <a:ea typeface="Cambria Math" panose="02040503050406030204" pitchFamily="18" charset="0"/>
                          </a:rPr>
                        </m:ctrlPr>
                      </m:dPr>
                      <m:e>
                        <m:r>
                          <a:rPr lang="en-US" altLang="en-US" sz="2400" b="0" i="1" smtClean="0">
                            <a:latin typeface="Cambria Math" panose="02040503050406030204" pitchFamily="18" charset="0"/>
                            <a:ea typeface="Cambria Math" panose="02040503050406030204" pitchFamily="18" charset="0"/>
                          </a:rPr>
                          <m:t>𝑎𝑐𝑐𝑒𝑝𝑡</m:t>
                        </m:r>
                        <m:r>
                          <a:rPr lang="en-US" altLang="en-US" sz="2400" b="0" i="1" smtClean="0">
                            <a:latin typeface="Cambria Math" panose="02040503050406030204" pitchFamily="18" charset="0"/>
                            <a:ea typeface="Cambria Math" panose="02040503050406030204" pitchFamily="18" charset="0"/>
                          </a:rPr>
                          <m:t> </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𝐻</m:t>
                            </m:r>
                          </m:e>
                          <m:sub>
                            <m:r>
                              <a:rPr lang="en-US" altLang="en-US" sz="2400" b="0" i="1" smtClean="0">
                                <a:latin typeface="Cambria Math" panose="02040503050406030204" pitchFamily="18" charset="0"/>
                                <a:ea typeface="Cambria Math" panose="02040503050406030204" pitchFamily="18" charset="0"/>
                              </a:rPr>
                              <m:t>0</m:t>
                            </m:r>
                          </m:sub>
                        </m:sSub>
                      </m:e>
                    </m:d>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𝜇</m:t>
                    </m:r>
                    <m:r>
                      <a:rPr lang="en-US" altLang="en-US" sz="2400" b="0" i="1" smtClean="0">
                        <a:latin typeface="Cambria Math" panose="02040503050406030204" pitchFamily="18" charset="0"/>
                        <a:ea typeface="Cambria Math" panose="02040503050406030204" pitchFamily="18" charset="0"/>
                      </a:rPr>
                      <m:t>=51)</m:t>
                    </m:r>
                  </m:oMath>
                </a14:m>
                <a:endParaRPr lang="en-US" altLang="en-US" sz="2400" dirty="0">
                  <a:ea typeface="MS PGothic" charset="-128"/>
                </a:endParaRPr>
              </a:p>
              <a:p>
                <a14:m>
                  <m:oMath xmlns:m="http://schemas.openxmlformats.org/officeDocument/2006/math">
                    <m:r>
                      <a:rPr lang="en-US" altLang="en-US" sz="2400" i="1" smtClean="0">
                        <a:latin typeface="Cambria Math" panose="02040503050406030204" pitchFamily="18" charset="0"/>
                        <a:ea typeface="Cambria Math" panose="02040503050406030204" pitchFamily="18" charset="0"/>
                      </a:rPr>
                      <m:t>𝛽</m:t>
                    </m:r>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𝑝</m:t>
                    </m:r>
                    <m:d>
                      <m:dPr>
                        <m:ctrlPr>
                          <a:rPr lang="en-US" altLang="en-US" sz="2400" b="0" i="1" smtClean="0">
                            <a:latin typeface="Cambria Math" panose="02040503050406030204" pitchFamily="18" charset="0"/>
                            <a:ea typeface="Cambria Math" panose="02040503050406030204" pitchFamily="18" charset="0"/>
                          </a:rPr>
                        </m:ctrlPr>
                      </m:dPr>
                      <m:e>
                        <m:r>
                          <a:rPr lang="en-US" altLang="en-US" sz="2400" b="0" i="1" smtClean="0">
                            <a:latin typeface="Cambria Math" panose="02040503050406030204" pitchFamily="18" charset="0"/>
                            <a:ea typeface="Cambria Math" panose="02040503050406030204" pitchFamily="18" charset="0"/>
                          </a:rPr>
                          <m:t>𝑎𝑐𝑐𝑒𝑝𝑡</m:t>
                        </m:r>
                        <m:r>
                          <a:rPr lang="en-US" altLang="en-US" sz="2400" b="0" i="1" smtClean="0">
                            <a:latin typeface="Cambria Math" panose="02040503050406030204" pitchFamily="18" charset="0"/>
                            <a:ea typeface="Cambria Math" panose="02040503050406030204" pitchFamily="18" charset="0"/>
                          </a:rPr>
                          <m:t> </m:t>
                        </m:r>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𝐻</m:t>
                            </m:r>
                          </m:e>
                          <m:sub>
                            <m:r>
                              <a:rPr lang="en-US" altLang="en-US" sz="2400" b="0" i="1" smtClean="0">
                                <a:latin typeface="Cambria Math" panose="02040503050406030204" pitchFamily="18" charset="0"/>
                                <a:ea typeface="Cambria Math" panose="02040503050406030204" pitchFamily="18" charset="0"/>
                              </a:rPr>
                              <m:t>0</m:t>
                            </m:r>
                          </m:sub>
                        </m:sSub>
                      </m:e>
                      <m:e>
                        <m:sSub>
                          <m:sSubPr>
                            <m:ctrlPr>
                              <a:rPr lang="en-US" altLang="en-US" sz="2400" b="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𝐻</m:t>
                            </m:r>
                          </m:e>
                          <m:sub>
                            <m:r>
                              <a:rPr lang="en-US" altLang="en-US" sz="2400" b="0" i="1" smtClean="0">
                                <a:latin typeface="Cambria Math" panose="02040503050406030204" pitchFamily="18" charset="0"/>
                                <a:ea typeface="Cambria Math" panose="02040503050406030204" pitchFamily="18" charset="0"/>
                              </a:rPr>
                              <m:t>1</m:t>
                            </m:r>
                          </m:sub>
                        </m:sSub>
                      </m:e>
                    </m:d>
                    <m:r>
                      <a:rPr lang="en-US" altLang="en-US" sz="2400" b="0" i="1" smtClean="0">
                        <a:latin typeface="Cambria Math" panose="02040503050406030204" pitchFamily="18" charset="0"/>
                        <a:ea typeface="Cambria Math" panose="02040503050406030204" pitchFamily="18" charset="0"/>
                      </a:rPr>
                      <m:t>=?</m:t>
                    </m:r>
                  </m:oMath>
                </a14:m>
                <a:endParaRPr lang="en-US" altLang="en-US" sz="2400" dirty="0">
                  <a:ea typeface="MS PGothic" charset="-128"/>
                </a:endParaRPr>
              </a:p>
            </p:txBody>
          </p:sp>
        </mc:Choice>
        <mc:Fallback xmlns="">
          <p:sp>
            <p:nvSpPr>
              <p:cNvPr id="27650" name="Rectangle 3"/>
              <p:cNvSpPr>
                <a:spLocks noGrp="1" noRot="1" noChangeAspect="1" noMove="1" noResize="1" noEditPoints="1" noAdjustHandles="1" noChangeArrowheads="1" noChangeShapeType="1" noTextEdit="1"/>
              </p:cNvSpPr>
              <p:nvPr>
                <p:ph type="body" idx="1"/>
              </p:nvPr>
            </p:nvSpPr>
            <p:spPr>
              <a:blipFill>
                <a:blip r:embed="rId2"/>
                <a:stretch>
                  <a:fillRect l="-1971" t="-1362" b="-8719"/>
                </a:stretch>
              </a:blipFill>
            </p:spPr>
            <p:txBody>
              <a:bodyPr/>
              <a:lstStyle/>
              <a:p>
                <a:r>
                  <a:rPr lang="en-US">
                    <a:noFill/>
                  </a:rPr>
                  <a:t> </a:t>
                </a:r>
              </a:p>
            </p:txBody>
          </p:sp>
        </mc:Fallback>
      </mc:AlternateContent>
      <p:pic>
        <p:nvPicPr>
          <p:cNvPr id="4" name="Picture 3" descr="A close up of a device&#10;&#10;Description automatically generated">
            <a:extLst>
              <a:ext uri="{FF2B5EF4-FFF2-40B4-BE49-F238E27FC236}">
                <a16:creationId xmlns:a16="http://schemas.microsoft.com/office/drawing/2014/main" id="{79E38879-053C-7C4D-9CD9-D8629BC8D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973" y="3733800"/>
            <a:ext cx="3776027" cy="31107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08E9-8384-1947-9B9F-D7C73BF028F6}"/>
              </a:ext>
            </a:extLst>
          </p:cNvPr>
          <p:cNvSpPr>
            <a:spLocks noGrp="1"/>
          </p:cNvSpPr>
          <p:nvPr>
            <p:ph type="title"/>
          </p:nvPr>
        </p:nvSpPr>
        <p:spPr/>
        <p:txBody>
          <a:bodyPr/>
          <a:lstStyle/>
          <a:p>
            <a:r>
              <a:rPr lang="en-US" dirty="0"/>
              <a:t>Power Illustration</a:t>
            </a:r>
          </a:p>
        </p:txBody>
      </p:sp>
      <p:pic>
        <p:nvPicPr>
          <p:cNvPr id="5" name="Content Placeholder 4" descr="A close up of a device&#10;&#10;Description automatically generated">
            <a:extLst>
              <a:ext uri="{FF2B5EF4-FFF2-40B4-BE49-F238E27FC236}">
                <a16:creationId xmlns:a16="http://schemas.microsoft.com/office/drawing/2014/main" id="{960D5D83-C4A2-CE43-9A32-25136A7DF7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1828800"/>
            <a:ext cx="4216400" cy="5029200"/>
          </a:xfrm>
        </p:spPr>
      </p:pic>
      <p:sp>
        <p:nvSpPr>
          <p:cNvPr id="6" name="TextBox 5">
            <a:extLst>
              <a:ext uri="{FF2B5EF4-FFF2-40B4-BE49-F238E27FC236}">
                <a16:creationId xmlns:a16="http://schemas.microsoft.com/office/drawing/2014/main" id="{99D4FBF9-1A14-3246-BB4D-CE4A9999CB09}"/>
              </a:ext>
            </a:extLst>
          </p:cNvPr>
          <p:cNvSpPr txBox="1"/>
          <p:nvPr/>
        </p:nvSpPr>
        <p:spPr>
          <a:xfrm>
            <a:off x="1219200" y="1219200"/>
            <a:ext cx="3428999" cy="4893647"/>
          </a:xfrm>
          <a:prstGeom prst="rect">
            <a:avLst/>
          </a:prstGeom>
          <a:noFill/>
        </p:spPr>
        <p:txBody>
          <a:bodyPr wrap="square" rtlCol="0">
            <a:spAutoFit/>
          </a:bodyPr>
          <a:lstStyle/>
          <a:p>
            <a:r>
              <a:rPr lang="en-US" b="1" dirty="0"/>
              <a:t>Suppose H</a:t>
            </a:r>
            <a:r>
              <a:rPr lang="en-US" b="1" baseline="-25000" dirty="0"/>
              <a:t>0</a:t>
            </a:r>
            <a:r>
              <a:rPr lang="en-US" b="1" dirty="0"/>
              <a:t> is true</a:t>
            </a:r>
            <a:r>
              <a:rPr lang="en-US" dirty="0"/>
              <a:t>.  The chance of finding a significant result is .05.</a:t>
            </a:r>
          </a:p>
          <a:p>
            <a:endParaRPr lang="en-US" dirty="0"/>
          </a:p>
          <a:p>
            <a:r>
              <a:rPr lang="en-US" b="1" dirty="0"/>
              <a:t>Suppose H</a:t>
            </a:r>
            <a:r>
              <a:rPr lang="en-US" b="1" baseline="-25000" dirty="0"/>
              <a:t>1</a:t>
            </a:r>
            <a:r>
              <a:rPr lang="en-US" b="1" dirty="0"/>
              <a:t> is true</a:t>
            </a:r>
            <a:r>
              <a:rPr lang="en-US" dirty="0"/>
              <a:t>.  The chance of finding a significant result is the area of the normal curve* to the right of 51.96, which is approximately 17 percent. The chance of a Type II error is about 83 percent.  </a:t>
            </a:r>
          </a:p>
        </p:txBody>
      </p:sp>
      <p:sp>
        <p:nvSpPr>
          <p:cNvPr id="7" name="TextBox 6">
            <a:extLst>
              <a:ext uri="{FF2B5EF4-FFF2-40B4-BE49-F238E27FC236}">
                <a16:creationId xmlns:a16="http://schemas.microsoft.com/office/drawing/2014/main" id="{32C9EF14-D130-A64E-A417-0FE97530F9DD}"/>
              </a:ext>
            </a:extLst>
          </p:cNvPr>
          <p:cNvSpPr txBox="1"/>
          <p:nvPr/>
        </p:nvSpPr>
        <p:spPr>
          <a:xfrm>
            <a:off x="1518728" y="6308637"/>
            <a:ext cx="3053272" cy="461665"/>
          </a:xfrm>
          <a:prstGeom prst="rect">
            <a:avLst/>
          </a:prstGeom>
          <a:noFill/>
        </p:spPr>
        <p:txBody>
          <a:bodyPr wrap="none" rtlCol="0">
            <a:spAutoFit/>
          </a:bodyPr>
          <a:lstStyle/>
          <a:p>
            <a:r>
              <a:rPr lang="en-US" dirty="0"/>
              <a:t>*close enough for now.</a:t>
            </a:r>
          </a:p>
        </p:txBody>
      </p:sp>
    </p:spTree>
    <p:extLst>
      <p:ext uri="{BB962C8B-B14F-4D97-AF65-F5344CB8AC3E}">
        <p14:creationId xmlns:p14="http://schemas.microsoft.com/office/powerpoint/2010/main" val="2696326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dirty="0">
                <a:ea typeface="MS PGothic" charset="-128"/>
              </a:rPr>
              <a:t>What Affects Power?</a:t>
            </a:r>
          </a:p>
        </p:txBody>
      </p:sp>
      <p:sp>
        <p:nvSpPr>
          <p:cNvPr id="28675" name="Text Box 5"/>
          <p:cNvSpPr txBox="1">
            <a:spLocks noChangeArrowheads="1"/>
          </p:cNvSpPr>
          <p:nvPr/>
        </p:nvSpPr>
        <p:spPr bwMode="auto">
          <a:xfrm>
            <a:off x="1143000" y="1199147"/>
            <a:ext cx="46482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spcBef>
                <a:spcPct val="0"/>
              </a:spcBef>
              <a:buFontTx/>
              <a:buNone/>
            </a:pPr>
            <a:r>
              <a:rPr lang="en-US" altLang="en-US" sz="2800" dirty="0"/>
              <a:t>Four things affect </a:t>
            </a:r>
            <a:r>
              <a:rPr lang="en-US" altLang="en-US" sz="2800"/>
              <a:t>power:</a:t>
            </a:r>
          </a:p>
          <a:p>
            <a:pPr>
              <a:spcBef>
                <a:spcPct val="0"/>
              </a:spcBef>
              <a:buFontTx/>
              <a:buNone/>
            </a:pPr>
            <a:endParaRPr lang="en-US" altLang="en-US" sz="2800" dirty="0"/>
          </a:p>
          <a:p>
            <a:pPr>
              <a:spcBef>
                <a:spcPct val="0"/>
              </a:spcBef>
              <a:buFontTx/>
              <a:buAutoNum type="arabicPeriod"/>
            </a:pPr>
            <a:r>
              <a:rPr lang="en-US" altLang="en-US" sz="2800" dirty="0"/>
              <a:t>The value of H</a:t>
            </a:r>
            <a:r>
              <a:rPr lang="en-US" altLang="en-US" sz="2800" baseline="-25000" dirty="0"/>
              <a:t>1</a:t>
            </a:r>
            <a:r>
              <a:rPr lang="en-US" altLang="en-US" sz="2800" dirty="0"/>
              <a:t>, the alternative hypothesis.</a:t>
            </a:r>
          </a:p>
          <a:p>
            <a:pPr>
              <a:spcBef>
                <a:spcPct val="0"/>
              </a:spcBef>
              <a:buFontTx/>
              <a:buAutoNum type="arabicPeriod"/>
            </a:pPr>
            <a:r>
              <a:rPr lang="en-US" altLang="en-US" sz="2800" dirty="0"/>
              <a:t>The value and placement of rejection region.</a:t>
            </a:r>
          </a:p>
          <a:p>
            <a:pPr>
              <a:spcBef>
                <a:spcPct val="0"/>
              </a:spcBef>
              <a:buFontTx/>
              <a:buAutoNum type="arabicPeriod"/>
            </a:pPr>
            <a:r>
              <a:rPr lang="en-US" altLang="en-US" sz="2800" dirty="0"/>
              <a:t>Sample size.</a:t>
            </a:r>
          </a:p>
          <a:p>
            <a:pPr>
              <a:spcBef>
                <a:spcPct val="0"/>
              </a:spcBef>
              <a:buFontTx/>
              <a:buAutoNum type="arabicPeriod"/>
            </a:pPr>
            <a:r>
              <a:rPr lang="en-US" altLang="en-US" sz="2800" dirty="0"/>
              <a:t>Population variance.</a:t>
            </a:r>
          </a:p>
          <a:p>
            <a:pPr>
              <a:spcBef>
                <a:spcPct val="0"/>
              </a:spcBef>
              <a:buFontTx/>
              <a:buAutoNum type="arabicPeriod"/>
            </a:pPr>
            <a:endParaRPr lang="en-US" altLang="en-US" sz="2800" dirty="0"/>
          </a:p>
          <a:p>
            <a:pPr marL="0" indent="0">
              <a:spcBef>
                <a:spcPct val="0"/>
              </a:spcBef>
              <a:buNone/>
            </a:pPr>
            <a:r>
              <a:rPr lang="en-US" altLang="en-US" sz="2800" dirty="0"/>
              <a:t>We will examine each in turn.</a:t>
            </a:r>
          </a:p>
        </p:txBody>
      </p:sp>
      <p:pic>
        <p:nvPicPr>
          <p:cNvPr id="8" name="Content Placeholder 4" descr="A close up of a device&#10;&#10;Description automatically generated">
            <a:extLst>
              <a:ext uri="{FF2B5EF4-FFF2-40B4-BE49-F238E27FC236}">
                <a16:creationId xmlns:a16="http://schemas.microsoft.com/office/drawing/2014/main" id="{0ED399FC-7D2B-8D46-A912-A22DFB40B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791200" y="2919470"/>
            <a:ext cx="3301999" cy="3938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ltLang="en-US" dirty="0">
                <a:ea typeface="MS PGothic" charset="-128"/>
              </a:rPr>
              <a:t>H1 – mean difference</a:t>
            </a:r>
          </a:p>
        </p:txBody>
      </p:sp>
      <p:sp>
        <p:nvSpPr>
          <p:cNvPr id="29699" name="Text Box 5"/>
          <p:cNvSpPr txBox="1">
            <a:spLocks noChangeArrowheads="1"/>
          </p:cNvSpPr>
          <p:nvPr/>
        </p:nvSpPr>
        <p:spPr bwMode="auto">
          <a:xfrm>
            <a:off x="1295400" y="1447800"/>
            <a:ext cx="71739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spcBef>
                <a:spcPct val="0"/>
              </a:spcBef>
              <a:buFontTx/>
              <a:buNone/>
            </a:pPr>
            <a:r>
              <a:rPr lang="en-US" altLang="en-US" sz="2400" dirty="0"/>
              <a:t>The larger the difference in means, the greater the power.</a:t>
            </a:r>
          </a:p>
          <a:p>
            <a:pPr>
              <a:spcBef>
                <a:spcPct val="0"/>
              </a:spcBef>
              <a:buFontTx/>
              <a:buNone/>
            </a:pPr>
            <a:r>
              <a:rPr lang="en-US" altLang="en-US" sz="2400" dirty="0"/>
              <a:t>This illustrates the choice of H1.</a:t>
            </a:r>
          </a:p>
        </p:txBody>
      </p:sp>
      <p:pic>
        <p:nvPicPr>
          <p:cNvPr id="9" name="Picture 8" descr="A picture containing indoor&#10;&#10;Description automatically generated">
            <a:extLst>
              <a:ext uri="{FF2B5EF4-FFF2-40B4-BE49-F238E27FC236}">
                <a16:creationId xmlns:a16="http://schemas.microsoft.com/office/drawing/2014/main" id="{6691FE36-C0A4-D847-82A6-9C4320D20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879" y="2362200"/>
            <a:ext cx="3429000" cy="3429000"/>
          </a:xfrm>
          <a:prstGeom prst="rect">
            <a:avLst/>
          </a:prstGeom>
        </p:spPr>
      </p:pic>
      <p:pic>
        <p:nvPicPr>
          <p:cNvPr id="14" name="Chart Placeholder 13" descr="A close up of a device&#10;&#10;Description automatically generated">
            <a:extLst>
              <a:ext uri="{FF2B5EF4-FFF2-40B4-BE49-F238E27FC236}">
                <a16:creationId xmlns:a16="http://schemas.microsoft.com/office/drawing/2014/main" id="{D293F098-BDCD-4F40-BFA2-AD248546FB75}"/>
              </a:ext>
            </a:extLst>
          </p:cNvPr>
          <p:cNvPicPr>
            <a:picLocks noGrp="1" noChangeAspect="1"/>
          </p:cNvPicPr>
          <p:nvPr>
            <p:ph type="chart" idx="1"/>
          </p:nvPr>
        </p:nvPicPr>
        <p:blipFill>
          <a:blip r:embed="rId3">
            <a:extLst>
              <a:ext uri="{28A0092B-C50C-407E-A947-70E740481C1C}">
                <a14:useLocalDpi xmlns:a14="http://schemas.microsoft.com/office/drawing/2010/main" val="0"/>
              </a:ext>
            </a:extLst>
          </a:blip>
          <a:stretch>
            <a:fillRect/>
          </a:stretch>
        </p:blipFill>
        <p:spPr>
          <a:xfrm>
            <a:off x="1453356" y="2362200"/>
            <a:ext cx="3429000" cy="342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a:ea typeface="MS PGothic" charset="-128"/>
              </a:rPr>
              <a:t>Questions</a:t>
            </a:r>
          </a:p>
        </p:txBody>
      </p:sp>
      <p:sp>
        <p:nvSpPr>
          <p:cNvPr id="15362" name="Content Placeholder 2"/>
          <p:cNvSpPr>
            <a:spLocks noGrp="1"/>
          </p:cNvSpPr>
          <p:nvPr>
            <p:ph idx="1"/>
          </p:nvPr>
        </p:nvSpPr>
        <p:spPr/>
        <p:txBody>
          <a:bodyPr/>
          <a:lstStyle/>
          <a:p>
            <a:r>
              <a:rPr lang="en-US" altLang="en-US">
                <a:ea typeface="MS PGothic" charset="-128"/>
              </a:rPr>
              <a:t>What is a statistical hypothesis?</a:t>
            </a:r>
          </a:p>
          <a:p>
            <a:r>
              <a:rPr lang="en-US" altLang="en-US">
                <a:ea typeface="MS PGothic" charset="-128"/>
              </a:rPr>
              <a:t>What is the null hypothesis?  Why is it important for statistical tests?</a:t>
            </a:r>
          </a:p>
          <a:p>
            <a:r>
              <a:rPr lang="en-US" altLang="en-US">
                <a:ea typeface="MS PGothic" charset="-128"/>
              </a:rPr>
              <a:t>Describe the steps in a test of the null hypothesis.</a:t>
            </a:r>
          </a:p>
          <a:p>
            <a:r>
              <a:rPr lang="en-US" altLang="en-US">
                <a:ea typeface="MS PGothic" charset="-128"/>
              </a:rPr>
              <a:t>What are the four kinds of outcome of a statistical test (compare the sample result to the state in the population)?</a:t>
            </a:r>
          </a:p>
          <a:p>
            <a:endParaRPr lang="en-US" altLang="en-US">
              <a:ea typeface="MS PGothic"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altLang="en-US" dirty="0">
                <a:ea typeface="MS PGothic" charset="-128"/>
              </a:rPr>
              <a:t>Rejection Region </a:t>
            </a:r>
            <a:br>
              <a:rPr lang="en-US" altLang="en-US" dirty="0">
                <a:ea typeface="MS PGothic" charset="-128"/>
              </a:rPr>
            </a:br>
            <a:r>
              <a:rPr lang="en-US" altLang="en-US" sz="3200" dirty="0">
                <a:ea typeface="MS PGothic" charset="-128"/>
              </a:rPr>
              <a:t>(Alpha &amp; Tails)</a:t>
            </a:r>
          </a:p>
        </p:txBody>
      </p:sp>
      <p:sp>
        <p:nvSpPr>
          <p:cNvPr id="4" name="TextBox 3">
            <a:extLst>
              <a:ext uri="{FF2B5EF4-FFF2-40B4-BE49-F238E27FC236}">
                <a16:creationId xmlns:a16="http://schemas.microsoft.com/office/drawing/2014/main" id="{8A7DCC63-5576-BF4C-8F66-86C84254679B}"/>
              </a:ext>
            </a:extLst>
          </p:cNvPr>
          <p:cNvSpPr txBox="1"/>
          <p:nvPr/>
        </p:nvSpPr>
        <p:spPr>
          <a:xfrm>
            <a:off x="1219200" y="1447800"/>
            <a:ext cx="5365315" cy="830997"/>
          </a:xfrm>
          <a:prstGeom prst="rect">
            <a:avLst/>
          </a:prstGeom>
          <a:noFill/>
        </p:spPr>
        <p:txBody>
          <a:bodyPr wrap="none" rtlCol="0">
            <a:spAutoFit/>
          </a:bodyPr>
          <a:lstStyle/>
          <a:p>
            <a:r>
              <a:rPr lang="en-US" dirty="0"/>
              <a:t>Larger (liberal) alpha means more power, </a:t>
            </a:r>
          </a:p>
          <a:p>
            <a:r>
              <a:rPr lang="en-US" dirty="0"/>
              <a:t>but more false alarms.</a:t>
            </a:r>
          </a:p>
        </p:txBody>
      </p:sp>
      <p:pic>
        <p:nvPicPr>
          <p:cNvPr id="6" name="Picture 5" descr="A close up of a device&#10;&#10;Description automatically generated">
            <a:extLst>
              <a:ext uri="{FF2B5EF4-FFF2-40B4-BE49-F238E27FC236}">
                <a16:creationId xmlns:a16="http://schemas.microsoft.com/office/drawing/2014/main" id="{1B2EDE1E-4162-D946-8757-BB0FB0A88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593" y="2550993"/>
            <a:ext cx="3545007" cy="354500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E18E04C4-8B11-0446-9521-C899EB410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193" y="2550993"/>
            <a:ext cx="3545007" cy="354500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en-US">
                <a:ea typeface="MS PGothic" charset="-128"/>
              </a:rPr>
              <a:t>Rejection Regions (2)</a:t>
            </a:r>
          </a:p>
        </p:txBody>
      </p:sp>
      <p:sp>
        <p:nvSpPr>
          <p:cNvPr id="32770" name="Rectangle 3"/>
          <p:cNvSpPr>
            <a:spLocks noGrp="1" noChangeArrowheads="1"/>
          </p:cNvSpPr>
          <p:nvPr>
            <p:ph type="body" idx="1"/>
          </p:nvPr>
        </p:nvSpPr>
        <p:spPr/>
        <p:txBody>
          <a:bodyPr/>
          <a:lstStyle/>
          <a:p>
            <a:r>
              <a:rPr lang="en-US" altLang="en-US">
                <a:ea typeface="MS PGothic" charset="-128"/>
              </a:rPr>
              <a:t>1-tailed tests have better power on the hypothesized size.</a:t>
            </a:r>
          </a:p>
          <a:p>
            <a:r>
              <a:rPr lang="en-US" altLang="en-US">
                <a:ea typeface="MS PGothic" charset="-128"/>
              </a:rPr>
              <a:t>1-tailed tests have worse power on the non-hypothesized side.</a:t>
            </a:r>
          </a:p>
          <a:p>
            <a:r>
              <a:rPr lang="en-US" altLang="en-US">
                <a:ea typeface="MS PGothic" charset="-128"/>
              </a:rPr>
              <a:t>When in doubt, use the 2-tailed test.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ltLang="en-US" dirty="0">
                <a:ea typeface="MS PGothic" charset="-128"/>
              </a:rPr>
              <a:t>Variance &amp; N (sample size)</a:t>
            </a:r>
          </a:p>
        </p:txBody>
      </p:sp>
      <p:sp>
        <p:nvSpPr>
          <p:cNvPr id="33794" name="Text Box 3"/>
          <p:cNvSpPr txBox="1">
            <a:spLocks noChangeArrowheads="1"/>
          </p:cNvSpPr>
          <p:nvPr/>
        </p:nvSpPr>
        <p:spPr bwMode="auto">
          <a:xfrm>
            <a:off x="1371600" y="1371600"/>
            <a:ext cx="71786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ea typeface="MS PGothic" charset="-128"/>
              </a:defRPr>
            </a:lvl1pPr>
            <a:lvl2pPr marL="742950" indent="-285750">
              <a:spcBef>
                <a:spcPct val="20000"/>
              </a:spcBef>
              <a:buChar char="–"/>
              <a:defRPr sz="2800">
                <a:solidFill>
                  <a:schemeClr val="tx1"/>
                </a:solidFill>
                <a:latin typeface="Times New Roman" charset="0"/>
                <a:ea typeface="MS PGothic" charset="-128"/>
              </a:defRPr>
            </a:lvl2pPr>
            <a:lvl3pPr marL="1143000" indent="-228600">
              <a:spcBef>
                <a:spcPct val="20000"/>
              </a:spcBef>
              <a:buChar char="•"/>
              <a:defRPr sz="2400">
                <a:solidFill>
                  <a:schemeClr val="tx1"/>
                </a:solidFill>
                <a:latin typeface="Times New Roman" charset="0"/>
                <a:ea typeface="MS PGothic" charset="-128"/>
              </a:defRPr>
            </a:lvl3pPr>
            <a:lvl4pPr marL="1600200" indent="-228600">
              <a:spcBef>
                <a:spcPct val="20000"/>
              </a:spcBef>
              <a:buChar char="–"/>
              <a:defRPr sz="2000">
                <a:solidFill>
                  <a:schemeClr val="tx1"/>
                </a:solidFill>
                <a:latin typeface="Times New Roman" charset="0"/>
                <a:ea typeface="MS PGothic" charset="-128"/>
              </a:defRPr>
            </a:lvl4pPr>
            <a:lvl5pPr marL="2057400" indent="-228600">
              <a:spcBef>
                <a:spcPct val="20000"/>
              </a:spcBef>
              <a:buChar char="»"/>
              <a:defRPr sz="2000">
                <a:solidFill>
                  <a:schemeClr val="tx1"/>
                </a:solidFill>
                <a:latin typeface="Times New Roman" charset="0"/>
                <a:ea typeface="MS PGothic"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MS PGothic"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MS PGothic"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MS PGothic"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MS PGothic" charset="-128"/>
              </a:defRPr>
            </a:lvl9pPr>
          </a:lstStyle>
          <a:p>
            <a:pPr>
              <a:spcBef>
                <a:spcPct val="0"/>
              </a:spcBef>
              <a:buFontTx/>
              <a:buNone/>
            </a:pPr>
            <a:r>
              <a:rPr lang="en-US" altLang="en-US" sz="2400"/>
              <a:t>Sample size and population variability both affect the size of the standard error of the mean.  Sample size is controlled directly.  The standard deviation is influenced by experimental control and reliability of measurement.</a:t>
            </a:r>
          </a:p>
        </p:txBody>
      </p:sp>
      <p:graphicFrame>
        <p:nvGraphicFramePr>
          <p:cNvPr id="33795" name="Object 4"/>
          <p:cNvGraphicFramePr>
            <a:graphicFrameLocks noChangeAspect="1"/>
          </p:cNvGraphicFramePr>
          <p:nvPr/>
        </p:nvGraphicFramePr>
        <p:xfrm>
          <a:off x="4114800" y="2971800"/>
          <a:ext cx="1479550" cy="920750"/>
        </p:xfrm>
        <a:graphic>
          <a:graphicData uri="http://schemas.openxmlformats.org/presentationml/2006/ole">
            <mc:AlternateContent xmlns:mc="http://schemas.openxmlformats.org/markup-compatibility/2006">
              <mc:Choice xmlns:v="urn:schemas-microsoft-com:vml" Requires="v">
                <p:oleObj spid="_x0000_s33816" name="Equation" r:id="rId3" imgW="672808" imgH="418918" progId="Equation.3">
                  <p:embed/>
                </p:oleObj>
              </mc:Choice>
              <mc:Fallback>
                <p:oleObj name="Equation" r:id="rId3" imgW="672808" imgH="41891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971800"/>
                        <a:ext cx="1479550" cy="920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3379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354388"/>
            <a:ext cx="4675188" cy="3503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6C3A-1C34-B649-AB5B-4ACF29B173FE}"/>
              </a:ext>
            </a:extLst>
          </p:cNvPr>
          <p:cNvSpPr>
            <a:spLocks noGrp="1"/>
          </p:cNvSpPr>
          <p:nvPr>
            <p:ph type="title"/>
          </p:nvPr>
        </p:nvSpPr>
        <p:spPr/>
        <p:txBody>
          <a:bodyPr/>
          <a:lstStyle/>
          <a:p>
            <a:r>
              <a:rPr lang="en-US" dirty="0"/>
              <a:t>Changes in N</a:t>
            </a:r>
          </a:p>
        </p:txBody>
      </p:sp>
      <p:sp>
        <p:nvSpPr>
          <p:cNvPr id="3" name="TextBox 2">
            <a:extLst>
              <a:ext uri="{FF2B5EF4-FFF2-40B4-BE49-F238E27FC236}">
                <a16:creationId xmlns:a16="http://schemas.microsoft.com/office/drawing/2014/main" id="{97D60F2C-728B-C34C-890B-909113181171}"/>
              </a:ext>
            </a:extLst>
          </p:cNvPr>
          <p:cNvSpPr txBox="1"/>
          <p:nvPr/>
        </p:nvSpPr>
        <p:spPr>
          <a:xfrm>
            <a:off x="1379621" y="1371600"/>
            <a:ext cx="7162800" cy="1200329"/>
          </a:xfrm>
          <a:prstGeom prst="rect">
            <a:avLst/>
          </a:prstGeom>
          <a:noFill/>
        </p:spPr>
        <p:txBody>
          <a:bodyPr wrap="square" rtlCol="0">
            <a:spAutoFit/>
          </a:bodyPr>
          <a:lstStyle/>
          <a:p>
            <a:r>
              <a:rPr lang="en-US" dirty="0"/>
              <a:t>Increasing sample size shrinks the standard error. The distributions become more divergent, and power increases.</a:t>
            </a:r>
          </a:p>
        </p:txBody>
      </p:sp>
      <p:pic>
        <p:nvPicPr>
          <p:cNvPr id="5" name="Picture 4" descr="A close up of text on a white background&#10;&#10;Description automatically generated">
            <a:extLst>
              <a:ext uri="{FF2B5EF4-FFF2-40B4-BE49-F238E27FC236}">
                <a16:creationId xmlns:a16="http://schemas.microsoft.com/office/drawing/2014/main" id="{02CEA5A4-BD13-CA4E-8F73-A5935FC24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620" y="2678875"/>
            <a:ext cx="3497179" cy="3497179"/>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16A2AE8A-D925-6542-B190-80A37F560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00" y="2698572"/>
            <a:ext cx="3497178" cy="3497178"/>
          </a:xfrm>
          <a:prstGeom prst="rect">
            <a:avLst/>
          </a:prstGeom>
        </p:spPr>
      </p:pic>
    </p:spTree>
    <p:extLst>
      <p:ext uri="{BB962C8B-B14F-4D97-AF65-F5344CB8AC3E}">
        <p14:creationId xmlns:p14="http://schemas.microsoft.com/office/powerpoint/2010/main" val="754192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en-US">
                <a:ea typeface="MS PGothic" charset="-128"/>
              </a:rPr>
              <a:t>Review</a:t>
            </a:r>
          </a:p>
        </p:txBody>
      </p:sp>
      <p:sp>
        <p:nvSpPr>
          <p:cNvPr id="34818" name="Content Placeholder 2"/>
          <p:cNvSpPr>
            <a:spLocks noGrp="1"/>
          </p:cNvSpPr>
          <p:nvPr>
            <p:ph idx="1"/>
          </p:nvPr>
        </p:nvSpPr>
        <p:spPr/>
        <p:txBody>
          <a:bodyPr/>
          <a:lstStyle/>
          <a:p>
            <a:r>
              <a:rPr lang="en-US" altLang="en-US">
                <a:ea typeface="MS PGothic" charset="-128"/>
              </a:rPr>
              <a:t>What are the four kinds of outcome of a statistical test (compare the sample result to the state in the population)?</a:t>
            </a:r>
          </a:p>
          <a:p>
            <a:r>
              <a:rPr lang="en-US" altLang="en-US">
                <a:ea typeface="MS PGothic" charset="-128"/>
              </a:rPr>
              <a:t>What is statistical power?</a:t>
            </a:r>
          </a:p>
          <a:p>
            <a:r>
              <a:rPr lang="en-US" altLang="en-US">
                <a:ea typeface="MS PGothic" charset="-128"/>
              </a:rPr>
              <a:t>What are the factors that influence the power of a test?</a:t>
            </a:r>
          </a:p>
          <a:p>
            <a:r>
              <a:rPr lang="en-US" altLang="en-US">
                <a:ea typeface="MS PGothic" charset="-128"/>
              </a:rPr>
              <a:t>Give a concrete example of a study (describe the IV and DV) and state one thing you could do to increase its power.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0B8A-9EE4-FD4F-9489-BE539C12F1DB}"/>
              </a:ext>
            </a:extLst>
          </p:cNvPr>
          <p:cNvSpPr>
            <a:spLocks noGrp="1"/>
          </p:cNvSpPr>
          <p:nvPr>
            <p:ph type="title"/>
          </p:nvPr>
        </p:nvSpPr>
        <p:spPr/>
        <p:txBody>
          <a:bodyPr/>
          <a:lstStyle/>
          <a:p>
            <a:r>
              <a:rPr lang="en-US" dirty="0"/>
              <a:t>Review Davis Exercise Video</a:t>
            </a:r>
          </a:p>
        </p:txBody>
      </p:sp>
      <p:sp>
        <p:nvSpPr>
          <p:cNvPr id="3" name="Content Placeholder 2">
            <a:extLst>
              <a:ext uri="{FF2B5EF4-FFF2-40B4-BE49-F238E27FC236}">
                <a16:creationId xmlns:a16="http://schemas.microsoft.com/office/drawing/2014/main" id="{C02105E5-0667-8949-A9C8-4F4FCBD448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8134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a:ea typeface="MS PGothic" charset="-128"/>
              </a:rPr>
              <a:t>More questions</a:t>
            </a:r>
          </a:p>
        </p:txBody>
      </p:sp>
      <p:sp>
        <p:nvSpPr>
          <p:cNvPr id="16386" name="Content Placeholder 2"/>
          <p:cNvSpPr>
            <a:spLocks noGrp="1"/>
          </p:cNvSpPr>
          <p:nvPr>
            <p:ph idx="1"/>
          </p:nvPr>
        </p:nvSpPr>
        <p:spPr/>
        <p:txBody>
          <a:bodyPr/>
          <a:lstStyle/>
          <a:p>
            <a:r>
              <a:rPr lang="en-US" altLang="en-US">
                <a:ea typeface="MS PGothic" charset="-128"/>
              </a:rPr>
              <a:t>What is statistical power?</a:t>
            </a:r>
          </a:p>
          <a:p>
            <a:r>
              <a:rPr lang="en-US" altLang="en-US">
                <a:ea typeface="MS PGothic" charset="-128"/>
              </a:rPr>
              <a:t>What are the factors that influence the power of a test?</a:t>
            </a:r>
          </a:p>
          <a:p>
            <a:r>
              <a:rPr lang="en-US" altLang="en-US">
                <a:ea typeface="MS PGothic" charset="-128"/>
              </a:rPr>
              <a:t>Give a concrete example of a study (describe the IV and DV) and state one thing you could do to increase its power.</a:t>
            </a:r>
          </a:p>
          <a:p>
            <a:endParaRPr lang="en-US" altLang="en-US">
              <a:ea typeface="MS PGothic"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ltLang="en-US">
                <a:ea typeface="MS PGothic" charset="-128"/>
              </a:rPr>
              <a:t>Decision Making Under Uncertainty</a:t>
            </a:r>
          </a:p>
        </p:txBody>
      </p:sp>
      <p:sp>
        <p:nvSpPr>
          <p:cNvPr id="17410" name="Rectangle 3"/>
          <p:cNvSpPr>
            <a:spLocks noGrp="1" noChangeArrowheads="1"/>
          </p:cNvSpPr>
          <p:nvPr>
            <p:ph type="body" idx="1"/>
          </p:nvPr>
        </p:nvSpPr>
        <p:spPr/>
        <p:txBody>
          <a:bodyPr/>
          <a:lstStyle/>
          <a:p>
            <a:r>
              <a:rPr lang="en-US" altLang="en-US" sz="2800" dirty="0">
                <a:ea typeface="MS PGothic" charset="-128"/>
              </a:rPr>
              <a:t>You have to make decisions even when you are unsure.  School,  marriage, therapy, jobs, whatever.</a:t>
            </a:r>
          </a:p>
          <a:p>
            <a:r>
              <a:rPr lang="en-US" altLang="en-US" sz="2800" dirty="0">
                <a:ea typeface="MS PGothic" charset="-128"/>
              </a:rPr>
              <a:t>Statistics provides an approach to decision making under uncertainty.  Sort of decision making by choosing the same way you would bet. Maximize expected utility (subjective value).</a:t>
            </a:r>
          </a:p>
          <a:p>
            <a:r>
              <a:rPr lang="en-US" altLang="en-US" sz="2800" dirty="0">
                <a:ea typeface="MS PGothic" charset="-128"/>
              </a:rPr>
              <a:t>Comes from agronomy, where they were trying to decide what strains of wheat and corn to plant.</a:t>
            </a:r>
          </a:p>
          <a:p>
            <a:endParaRPr lang="en-US" altLang="en-US" sz="2800" dirty="0">
              <a:ea typeface="MS PGothic"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altLang="en-US">
                <a:ea typeface="MS PGothic" charset="-128"/>
              </a:rPr>
              <a:t>Statistics as a Decision Aid</a:t>
            </a:r>
          </a:p>
        </p:txBody>
      </p:sp>
      <p:sp>
        <p:nvSpPr>
          <p:cNvPr id="18434" name="Rectangle 3"/>
          <p:cNvSpPr>
            <a:spLocks noGrp="1" noChangeArrowheads="1"/>
          </p:cNvSpPr>
          <p:nvPr>
            <p:ph type="body" idx="1"/>
          </p:nvPr>
        </p:nvSpPr>
        <p:spPr/>
        <p:txBody>
          <a:bodyPr/>
          <a:lstStyle/>
          <a:p>
            <a:pPr>
              <a:lnSpc>
                <a:spcPct val="90000"/>
              </a:lnSpc>
            </a:pPr>
            <a:r>
              <a:rPr lang="en-US" altLang="en-US" sz="2800">
                <a:ea typeface="MS PGothic" charset="-128"/>
              </a:rPr>
              <a:t>Because of uncertainty (have to estimate things), we will be wrong sometimes.  </a:t>
            </a:r>
          </a:p>
          <a:p>
            <a:pPr>
              <a:lnSpc>
                <a:spcPct val="90000"/>
              </a:lnSpc>
            </a:pPr>
            <a:r>
              <a:rPr lang="en-US" altLang="en-US" sz="2800">
                <a:ea typeface="MS PGothic" charset="-128"/>
              </a:rPr>
              <a:t>The point is to be thoughtful about it; how many errors of what kinds?  What are the consequences?</a:t>
            </a:r>
          </a:p>
          <a:p>
            <a:pPr>
              <a:lnSpc>
                <a:spcPct val="90000"/>
              </a:lnSpc>
            </a:pPr>
            <a:r>
              <a:rPr lang="en-US" altLang="en-US" sz="2800">
                <a:ea typeface="MS PGothic" charset="-128"/>
              </a:rPr>
              <a:t>Statistics allows us to calculate probabilities and to base our decisions on those.  We choose (at least partially) the amount and kind of error.</a:t>
            </a:r>
          </a:p>
          <a:p>
            <a:pPr>
              <a:lnSpc>
                <a:spcPct val="90000"/>
              </a:lnSpc>
            </a:pPr>
            <a:r>
              <a:rPr lang="en-US" altLang="en-US" sz="2800">
                <a:ea typeface="MS PGothic" charset="-128"/>
              </a:rPr>
              <a:t>Hypothesis testing done mostly by convention, but there is a logic to 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ltLang="en-US">
                <a:ea typeface="MS PGothic" charset="-128"/>
              </a:rPr>
              <a:t>Statistical Hypotheses</a:t>
            </a:r>
          </a:p>
        </p:txBody>
      </p:sp>
      <p:sp>
        <p:nvSpPr>
          <p:cNvPr id="19458" name="Rectangle 3"/>
          <p:cNvSpPr>
            <a:spLocks noGrp="1" noChangeArrowheads="1"/>
          </p:cNvSpPr>
          <p:nvPr>
            <p:ph type="body" idx="1"/>
          </p:nvPr>
        </p:nvSpPr>
        <p:spPr/>
        <p:txBody>
          <a:bodyPr/>
          <a:lstStyle/>
          <a:p>
            <a:r>
              <a:rPr lang="en-US" altLang="en-US" sz="2800">
                <a:ea typeface="MS PGothic" charset="-128"/>
              </a:rPr>
              <a:t>Statements about characteristics of populations, denoted H:</a:t>
            </a:r>
          </a:p>
          <a:p>
            <a:pPr lvl="1"/>
            <a:r>
              <a:rPr lang="en-US" altLang="en-US" sz="2400">
                <a:ea typeface="MS PGothic" charset="-128"/>
              </a:rPr>
              <a:t>H: normal distribution,</a:t>
            </a:r>
          </a:p>
          <a:p>
            <a:pPr lvl="1"/>
            <a:r>
              <a:rPr lang="en-US" altLang="en-US" sz="2400">
                <a:ea typeface="MS PGothic" charset="-128"/>
              </a:rPr>
              <a:t>H:  </a:t>
            </a:r>
            <a:r>
              <a:rPr lang="en-US" altLang="en-US" sz="2400" i="1">
                <a:ea typeface="MS PGothic" charset="-128"/>
              </a:rPr>
              <a:t>N</a:t>
            </a:r>
            <a:r>
              <a:rPr lang="en-US" altLang="en-US" sz="2400">
                <a:ea typeface="MS PGothic" charset="-128"/>
              </a:rPr>
              <a:t>(28,13)</a:t>
            </a:r>
          </a:p>
          <a:p>
            <a:r>
              <a:rPr lang="en-US" altLang="en-US" sz="2800">
                <a:ea typeface="MS PGothic" charset="-128"/>
              </a:rPr>
              <a:t> The hypothesis actually tested is called the </a:t>
            </a:r>
            <a:r>
              <a:rPr lang="en-US" altLang="en-US" sz="2800" i="1">
                <a:ea typeface="MS PGothic" charset="-128"/>
              </a:rPr>
              <a:t>null hypothesis</a:t>
            </a:r>
            <a:r>
              <a:rPr lang="en-US" altLang="en-US" sz="2800">
                <a:ea typeface="MS PGothic" charset="-128"/>
              </a:rPr>
              <a:t>, H</a:t>
            </a:r>
            <a:r>
              <a:rPr lang="en-US" altLang="en-US" sz="2800" baseline="-25000">
                <a:ea typeface="MS PGothic" charset="-128"/>
              </a:rPr>
              <a:t>0</a:t>
            </a:r>
          </a:p>
          <a:p>
            <a:pPr lvl="1"/>
            <a:r>
              <a:rPr lang="en-US" altLang="en-US" sz="2400">
                <a:ea typeface="MS PGothic" charset="-128"/>
              </a:rPr>
              <a:t>E.g., </a:t>
            </a:r>
          </a:p>
          <a:p>
            <a:r>
              <a:rPr lang="en-US" altLang="en-US" sz="2800">
                <a:ea typeface="MS PGothic" charset="-128"/>
              </a:rPr>
              <a:t>The other hypothesis, assumed true if the null is false, is the </a:t>
            </a:r>
            <a:r>
              <a:rPr lang="en-US" altLang="en-US" sz="2800" i="1">
                <a:ea typeface="MS PGothic" charset="-128"/>
              </a:rPr>
              <a:t>alternative hypothesis</a:t>
            </a:r>
            <a:r>
              <a:rPr lang="en-US" altLang="en-US" sz="2800">
                <a:ea typeface="MS PGothic" charset="-128"/>
              </a:rPr>
              <a:t>, H</a:t>
            </a:r>
            <a:r>
              <a:rPr lang="en-US" altLang="en-US" sz="2800" baseline="-25000">
                <a:ea typeface="MS PGothic" charset="-128"/>
              </a:rPr>
              <a:t>1</a:t>
            </a:r>
          </a:p>
          <a:p>
            <a:pPr lvl="1"/>
            <a:r>
              <a:rPr lang="en-US" altLang="en-US" sz="2400">
                <a:ea typeface="MS PGothic" charset="-128"/>
              </a:rPr>
              <a:t>E.g., </a:t>
            </a:r>
          </a:p>
          <a:p>
            <a:pPr lvl="1"/>
            <a:endParaRPr lang="en-US" altLang="en-US" sz="2400">
              <a:ea typeface="MS PGothic" charset="-128"/>
            </a:endParaRPr>
          </a:p>
        </p:txBody>
      </p:sp>
      <p:graphicFrame>
        <p:nvGraphicFramePr>
          <p:cNvPr id="19459" name="Object 4"/>
          <p:cNvGraphicFramePr>
            <a:graphicFrameLocks noChangeAspect="1"/>
          </p:cNvGraphicFramePr>
          <p:nvPr/>
        </p:nvGraphicFramePr>
        <p:xfrm>
          <a:off x="5105400" y="2362200"/>
          <a:ext cx="2044700" cy="466725"/>
        </p:xfrm>
        <a:graphic>
          <a:graphicData uri="http://schemas.openxmlformats.org/presentationml/2006/ole">
            <mc:AlternateContent xmlns:mc="http://schemas.openxmlformats.org/markup-compatibility/2006">
              <mc:Choice xmlns:v="urn:schemas-microsoft-com:vml" Requires="v">
                <p:oleObj spid="_x0000_s19512" name="Equation" r:id="rId3" imgW="888614" imgH="203112" progId="Equation.3">
                  <p:embed/>
                </p:oleObj>
              </mc:Choice>
              <mc:Fallback>
                <p:oleObj name="Equation" r:id="rId3" imgW="888614"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2044700" cy="466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460" name="Object 5"/>
          <p:cNvGraphicFramePr>
            <a:graphicFrameLocks noChangeAspect="1"/>
          </p:cNvGraphicFramePr>
          <p:nvPr/>
        </p:nvGraphicFramePr>
        <p:xfrm>
          <a:off x="2895600" y="4267200"/>
          <a:ext cx="1524000" cy="442913"/>
        </p:xfrm>
        <a:graphic>
          <a:graphicData uri="http://schemas.openxmlformats.org/presentationml/2006/ole">
            <mc:AlternateContent xmlns:mc="http://schemas.openxmlformats.org/markup-compatibility/2006">
              <mc:Choice xmlns:v="urn:schemas-microsoft-com:vml" Requires="v">
                <p:oleObj spid="_x0000_s19513" name="Equation" r:id="rId5" imgW="787400" imgH="228600" progId="Equation.3">
                  <p:embed/>
                </p:oleObj>
              </mc:Choice>
              <mc:Fallback>
                <p:oleObj name="Equation" r:id="rId5" imgW="7874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267200"/>
                        <a:ext cx="1524000" cy="442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461" name="Object 6"/>
          <p:cNvGraphicFramePr>
            <a:graphicFrameLocks noChangeAspect="1"/>
          </p:cNvGraphicFramePr>
          <p:nvPr/>
        </p:nvGraphicFramePr>
        <p:xfrm>
          <a:off x="2830513" y="5651500"/>
          <a:ext cx="1500187" cy="417513"/>
        </p:xfrm>
        <a:graphic>
          <a:graphicData uri="http://schemas.openxmlformats.org/presentationml/2006/ole">
            <mc:AlternateContent xmlns:mc="http://schemas.openxmlformats.org/markup-compatibility/2006">
              <mc:Choice xmlns:v="urn:schemas-microsoft-com:vml" Requires="v">
                <p:oleObj spid="_x0000_s19514" name="Equation" r:id="rId7" imgW="774364" imgH="215806" progId="Equation.3">
                  <p:embed/>
                </p:oleObj>
              </mc:Choice>
              <mc:Fallback>
                <p:oleObj name="Equation" r:id="rId7" imgW="774364" imgH="215806"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513" y="5651500"/>
                        <a:ext cx="1500187" cy="417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altLang="en-US">
                <a:ea typeface="MS PGothic" charset="-128"/>
              </a:rPr>
              <a:t>Testing Statistical Hypotheses - steps</a:t>
            </a:r>
          </a:p>
        </p:txBody>
      </p:sp>
      <p:sp>
        <p:nvSpPr>
          <p:cNvPr id="20482" name="Rectangle 3"/>
          <p:cNvSpPr>
            <a:spLocks noGrp="1" noChangeArrowheads="1"/>
          </p:cNvSpPr>
          <p:nvPr>
            <p:ph type="body" idx="1"/>
          </p:nvPr>
        </p:nvSpPr>
        <p:spPr/>
        <p:txBody>
          <a:bodyPr/>
          <a:lstStyle/>
          <a:p>
            <a:r>
              <a:rPr lang="en-US" altLang="en-US" sz="2800">
                <a:ea typeface="MS PGothic" charset="-128"/>
              </a:rPr>
              <a:t>State the null and alternative hypotheses</a:t>
            </a:r>
          </a:p>
          <a:p>
            <a:r>
              <a:rPr lang="en-US" altLang="en-US" sz="2800">
                <a:ea typeface="MS PGothic" charset="-128"/>
              </a:rPr>
              <a:t>Assume whatever is required to specify the </a:t>
            </a:r>
            <a:r>
              <a:rPr lang="en-US" altLang="en-US" sz="2800" i="1">
                <a:ea typeface="MS PGothic" charset="-128"/>
              </a:rPr>
              <a:t>sampling distribution of the statistic </a:t>
            </a:r>
            <a:r>
              <a:rPr lang="en-US" altLang="en-US" sz="2800" b="1" i="1">
                <a:ea typeface="MS PGothic" charset="-128"/>
              </a:rPr>
              <a:t>if the null is true </a:t>
            </a:r>
            <a:r>
              <a:rPr lang="en-US" altLang="en-US" sz="2800">
                <a:ea typeface="MS PGothic" charset="-128"/>
              </a:rPr>
              <a:t>(e.g., SD, normal distribution, etc.)</a:t>
            </a:r>
            <a:r>
              <a:rPr lang="en-US" altLang="en-US" sz="2800" i="1">
                <a:ea typeface="MS PGothic" charset="-128"/>
              </a:rPr>
              <a:t> </a:t>
            </a:r>
            <a:endParaRPr lang="en-US" altLang="en-US" sz="2800">
              <a:ea typeface="MS PGothic" charset="-128"/>
            </a:endParaRPr>
          </a:p>
          <a:p>
            <a:r>
              <a:rPr lang="en-US" altLang="en-US" sz="2800">
                <a:ea typeface="MS PGothic" charset="-128"/>
              </a:rPr>
              <a:t>Find </a:t>
            </a:r>
            <a:r>
              <a:rPr lang="en-US" altLang="en-US" sz="2800" i="1">
                <a:ea typeface="MS PGothic" charset="-128"/>
              </a:rPr>
              <a:t>rejection region </a:t>
            </a:r>
            <a:r>
              <a:rPr lang="en-US" altLang="en-US" sz="2800">
                <a:ea typeface="MS PGothic" charset="-128"/>
              </a:rPr>
              <a:t>of sampling distribution –that place which is </a:t>
            </a:r>
            <a:r>
              <a:rPr lang="en-US" altLang="en-US" sz="2800" i="1">
                <a:ea typeface="MS PGothic" charset="-128"/>
              </a:rPr>
              <a:t>unlikely </a:t>
            </a:r>
            <a:r>
              <a:rPr lang="en-US" altLang="en-US" sz="2800">
                <a:ea typeface="MS PGothic" charset="-128"/>
              </a:rPr>
              <a:t>if null is true</a:t>
            </a:r>
          </a:p>
          <a:p>
            <a:r>
              <a:rPr lang="en-US" altLang="en-US" sz="2800">
                <a:ea typeface="MS PGothic" charset="-128"/>
              </a:rPr>
              <a:t>Collect sample data.  Find whether statistic falls inside or outside the rejection region.  If statistic falls in the rejection region, result is said to be </a:t>
            </a:r>
            <a:r>
              <a:rPr lang="en-US" altLang="en-US" sz="2800" i="1">
                <a:ea typeface="MS PGothic" charset="-128"/>
              </a:rPr>
              <a:t>statistically significant</a:t>
            </a:r>
            <a:r>
              <a:rPr lang="en-US" altLang="en-US" sz="2800">
                <a:ea typeface="MS PGothic" charset="-128"/>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altLang="en-US">
                <a:ea typeface="MS PGothic" charset="-128"/>
              </a:rPr>
              <a:t>Testing Statistical Hypotheses – example</a:t>
            </a:r>
          </a:p>
        </p:txBody>
      </p:sp>
      <p:sp>
        <p:nvSpPr>
          <p:cNvPr id="21506" name="Rectangle 3"/>
          <p:cNvSpPr>
            <a:spLocks noGrp="1" noChangeArrowheads="1"/>
          </p:cNvSpPr>
          <p:nvPr>
            <p:ph type="body" idx="1"/>
          </p:nvPr>
        </p:nvSpPr>
        <p:spPr/>
        <p:txBody>
          <a:bodyPr/>
          <a:lstStyle/>
          <a:p>
            <a:pPr>
              <a:lnSpc>
                <a:spcPct val="90000"/>
              </a:lnSpc>
            </a:pPr>
            <a:r>
              <a:rPr lang="en-US" altLang="en-US" sz="2800">
                <a:ea typeface="MS PGothic" charset="-128"/>
              </a:rPr>
              <a:t>Suppose </a:t>
            </a:r>
          </a:p>
          <a:p>
            <a:pPr>
              <a:lnSpc>
                <a:spcPct val="90000"/>
              </a:lnSpc>
            </a:pPr>
            <a:r>
              <a:rPr lang="en-US" altLang="en-US" sz="2800">
                <a:ea typeface="MS PGothic" charset="-128"/>
              </a:rPr>
              <a:t>Assume             and population is normal, so sampling distribution of means is known (to be normal).</a:t>
            </a:r>
          </a:p>
          <a:p>
            <a:pPr>
              <a:lnSpc>
                <a:spcPct val="90000"/>
              </a:lnSpc>
            </a:pPr>
            <a:r>
              <a:rPr lang="en-US" altLang="en-US" sz="2800">
                <a:ea typeface="MS PGothic" charset="-128"/>
              </a:rPr>
              <a:t>Rejection region:</a:t>
            </a:r>
          </a:p>
          <a:p>
            <a:pPr>
              <a:lnSpc>
                <a:spcPct val="90000"/>
              </a:lnSpc>
            </a:pPr>
            <a:r>
              <a:rPr lang="en-US" altLang="en-US" sz="2800">
                <a:ea typeface="MS PGothic" charset="-128"/>
              </a:rPr>
              <a:t>Region (N=25): </a:t>
            </a:r>
          </a:p>
          <a:p>
            <a:pPr>
              <a:lnSpc>
                <a:spcPct val="90000"/>
              </a:lnSpc>
            </a:pPr>
            <a:endParaRPr lang="en-US" altLang="en-US" sz="2800">
              <a:ea typeface="MS PGothic" charset="-128"/>
            </a:endParaRPr>
          </a:p>
          <a:p>
            <a:pPr>
              <a:lnSpc>
                <a:spcPct val="90000"/>
              </a:lnSpc>
            </a:pPr>
            <a:endParaRPr lang="en-US" altLang="en-US" sz="2800">
              <a:ea typeface="MS PGothic" charset="-128"/>
            </a:endParaRPr>
          </a:p>
          <a:p>
            <a:pPr>
              <a:lnSpc>
                <a:spcPct val="90000"/>
              </a:lnSpc>
            </a:pPr>
            <a:r>
              <a:rPr lang="en-US" altLang="en-US" sz="2800">
                <a:ea typeface="MS PGothic" charset="-128"/>
              </a:rPr>
              <a:t>We get data</a:t>
            </a:r>
          </a:p>
          <a:p>
            <a:pPr>
              <a:lnSpc>
                <a:spcPct val="90000"/>
              </a:lnSpc>
            </a:pPr>
            <a:endParaRPr lang="en-US" altLang="en-US" sz="2800">
              <a:ea typeface="MS PGothic" charset="-128"/>
            </a:endParaRPr>
          </a:p>
          <a:p>
            <a:pPr>
              <a:lnSpc>
                <a:spcPct val="90000"/>
              </a:lnSpc>
            </a:pPr>
            <a:r>
              <a:rPr lang="en-US" altLang="en-US" sz="2800">
                <a:ea typeface="MS PGothic" charset="-128"/>
              </a:rPr>
              <a:t>Conclusion:  reject null.</a:t>
            </a:r>
          </a:p>
        </p:txBody>
      </p:sp>
      <p:graphicFrame>
        <p:nvGraphicFramePr>
          <p:cNvPr id="21507" name="Object 4"/>
          <p:cNvGraphicFramePr>
            <a:graphicFrameLocks noChangeAspect="1"/>
          </p:cNvGraphicFramePr>
          <p:nvPr/>
        </p:nvGraphicFramePr>
        <p:xfrm>
          <a:off x="3352800" y="1524000"/>
          <a:ext cx="3657600" cy="530225"/>
        </p:xfrm>
        <a:graphic>
          <a:graphicData uri="http://schemas.openxmlformats.org/presentationml/2006/ole">
            <mc:AlternateContent xmlns:mc="http://schemas.openxmlformats.org/markup-compatibility/2006">
              <mc:Choice xmlns:v="urn:schemas-microsoft-com:vml" Requires="v">
                <p:oleObj spid="_x0000_s21597" name="Equation" r:id="rId3" imgW="1574800" imgH="228600" progId="Equation.3">
                  <p:embed/>
                </p:oleObj>
              </mc:Choice>
              <mc:Fallback>
                <p:oleObj name="Equation" r:id="rId3" imgW="15748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524000"/>
                        <a:ext cx="3657600" cy="530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08" name="Object 5"/>
          <p:cNvGraphicFramePr>
            <a:graphicFrameLocks noChangeAspect="1"/>
          </p:cNvGraphicFramePr>
          <p:nvPr/>
        </p:nvGraphicFramePr>
        <p:xfrm>
          <a:off x="3048000" y="1981200"/>
          <a:ext cx="1033463" cy="411163"/>
        </p:xfrm>
        <a:graphic>
          <a:graphicData uri="http://schemas.openxmlformats.org/presentationml/2006/ole">
            <mc:AlternateContent xmlns:mc="http://schemas.openxmlformats.org/markup-compatibility/2006">
              <mc:Choice xmlns:v="urn:schemas-microsoft-com:vml" Requires="v">
                <p:oleObj spid="_x0000_s21598" name="Equation" r:id="rId5" imgW="444114" imgH="177646" progId="Equation.3">
                  <p:embed/>
                </p:oleObj>
              </mc:Choice>
              <mc:Fallback>
                <p:oleObj name="Equation" r:id="rId5" imgW="444114" imgH="177646"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981200"/>
                        <a:ext cx="1033463" cy="4111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09" name="Object 8"/>
          <p:cNvGraphicFramePr>
            <a:graphicFrameLocks noChangeAspect="1"/>
          </p:cNvGraphicFramePr>
          <p:nvPr/>
        </p:nvGraphicFramePr>
        <p:xfrm>
          <a:off x="1676400" y="5486400"/>
          <a:ext cx="1981200" cy="463550"/>
        </p:xfrm>
        <a:graphic>
          <a:graphicData uri="http://schemas.openxmlformats.org/presentationml/2006/ole">
            <mc:AlternateContent xmlns:mc="http://schemas.openxmlformats.org/markup-compatibility/2006">
              <mc:Choice xmlns:v="urn:schemas-microsoft-com:vml" Requires="v">
                <p:oleObj spid="_x0000_s21599" name="Equation" r:id="rId7" imgW="977900" imgH="228600" progId="Equation.3">
                  <p:embed/>
                </p:oleObj>
              </mc:Choice>
              <mc:Fallback>
                <p:oleObj name="Equation" r:id="rId7" imgW="9779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486400"/>
                        <a:ext cx="1981200" cy="463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0" name="Object 9"/>
          <p:cNvGraphicFramePr>
            <a:graphicFrameLocks noChangeAspect="1"/>
          </p:cNvGraphicFramePr>
          <p:nvPr/>
        </p:nvGraphicFramePr>
        <p:xfrm>
          <a:off x="1143000" y="4038600"/>
          <a:ext cx="3687763" cy="790575"/>
        </p:xfrm>
        <a:graphic>
          <a:graphicData uri="http://schemas.openxmlformats.org/presentationml/2006/ole">
            <mc:AlternateContent xmlns:mc="http://schemas.openxmlformats.org/markup-compatibility/2006">
              <mc:Choice xmlns:v="urn:schemas-microsoft-com:vml" Requires="v">
                <p:oleObj spid="_x0000_s21600" name="Equation" r:id="rId9" imgW="1955800" imgH="419100" progId="Equation.3">
                  <p:embed/>
                </p:oleObj>
              </mc:Choice>
              <mc:Fallback>
                <p:oleObj name="Equation" r:id="rId9" imgW="1955800" imgH="419100"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4038600"/>
                        <a:ext cx="3687763" cy="790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511" name="Object 11"/>
          <p:cNvGraphicFramePr>
            <a:graphicFrameLocks noChangeAspect="1"/>
          </p:cNvGraphicFramePr>
          <p:nvPr/>
        </p:nvGraphicFramePr>
        <p:xfrm>
          <a:off x="7696200" y="5029200"/>
          <a:ext cx="515938" cy="552450"/>
        </p:xfrm>
        <a:graphic>
          <a:graphicData uri="http://schemas.openxmlformats.org/presentationml/2006/ole">
            <mc:AlternateContent xmlns:mc="http://schemas.openxmlformats.org/markup-compatibility/2006">
              <mc:Choice xmlns:v="urn:schemas-microsoft-com:vml" Requires="v">
                <p:oleObj spid="_x0000_s21601" name="Equation" r:id="rId11" imgW="177646" imgH="190335" progId="Equation.3">
                  <p:embed/>
                </p:oleObj>
              </mc:Choice>
              <mc:Fallback>
                <p:oleObj name="Equation" r:id="rId11" imgW="177646" imgH="190335" progId="Equation.3">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6200" y="5029200"/>
                        <a:ext cx="515938" cy="5524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1512"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81463" y="2146300"/>
            <a:ext cx="5715000" cy="428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3" name="TextBox 1"/>
          <p:cNvSpPr txBox="1">
            <a:spLocks noChangeArrowheads="1"/>
          </p:cNvSpPr>
          <p:nvPr/>
        </p:nvSpPr>
        <p:spPr bwMode="auto">
          <a:xfrm rot="-5400000">
            <a:off x="7893844" y="3418681"/>
            <a:ext cx="12604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r>
              <a:rPr lang="en-US" altLang="x-none"/>
              <a:t>Unlikely</a:t>
            </a:r>
          </a:p>
        </p:txBody>
      </p:sp>
      <p:sp>
        <p:nvSpPr>
          <p:cNvPr id="21514" name="TextBox 10"/>
          <p:cNvSpPr txBox="1">
            <a:spLocks noChangeArrowheads="1"/>
          </p:cNvSpPr>
          <p:nvPr/>
        </p:nvSpPr>
        <p:spPr bwMode="auto">
          <a:xfrm rot="-5400000">
            <a:off x="4758531" y="3418682"/>
            <a:ext cx="12604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r>
              <a:rPr lang="en-US" altLang="x-none"/>
              <a:t>Unlikely</a:t>
            </a:r>
          </a:p>
        </p:txBody>
      </p:sp>
      <p:sp>
        <p:nvSpPr>
          <p:cNvPr id="2" name="TextBox 1"/>
          <p:cNvSpPr txBox="1"/>
          <p:nvPr/>
        </p:nvSpPr>
        <p:spPr>
          <a:xfrm>
            <a:off x="5257800" y="4114800"/>
            <a:ext cx="3339376" cy="369332"/>
          </a:xfrm>
          <a:prstGeom prst="rect">
            <a:avLst/>
          </a:prstGeom>
          <a:noFill/>
        </p:spPr>
        <p:txBody>
          <a:bodyPr wrap="none" rtlCol="0">
            <a:spAutoFit/>
          </a:bodyPr>
          <a:lstStyle/>
          <a:p>
            <a:r>
              <a:rPr lang="en-US" sz="1800" dirty="0"/>
              <a:t>Sampling distribution of the mean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en-US">
                <a:ea typeface="MS PGothic" charset="-128"/>
              </a:rPr>
              <a:t>Same Example</a:t>
            </a:r>
          </a:p>
        </p:txBody>
      </p:sp>
      <p:sp>
        <p:nvSpPr>
          <p:cNvPr id="22530" name="Rectangle 3"/>
          <p:cNvSpPr>
            <a:spLocks noGrp="1" noChangeArrowheads="1"/>
          </p:cNvSpPr>
          <p:nvPr>
            <p:ph type="body" idx="1"/>
          </p:nvPr>
        </p:nvSpPr>
        <p:spPr/>
        <p:txBody>
          <a:bodyPr/>
          <a:lstStyle/>
          <a:p>
            <a:r>
              <a:rPr lang="en-US" altLang="en-US">
                <a:ea typeface="MS PGothic" charset="-128"/>
              </a:rPr>
              <a:t>Rejection region in z (unit normal)</a:t>
            </a:r>
          </a:p>
          <a:p>
            <a:r>
              <a:rPr lang="en-US" altLang="en-US">
                <a:ea typeface="MS PGothic" charset="-128"/>
              </a:rPr>
              <a:t>Sample result (79) just over the line</a:t>
            </a:r>
          </a:p>
          <a:p>
            <a:r>
              <a:rPr lang="en-US" altLang="en-US">
                <a:ea typeface="MS PGothic" charset="-128"/>
              </a:rPr>
              <a:t>Z =(79-75)/2</a:t>
            </a:r>
          </a:p>
          <a:p>
            <a:r>
              <a:rPr lang="en-US" altLang="en-US">
                <a:ea typeface="MS PGothic" charset="-128"/>
              </a:rPr>
              <a:t>Z = 2</a:t>
            </a:r>
          </a:p>
          <a:p>
            <a:r>
              <a:rPr lang="en-US" altLang="en-US">
                <a:ea typeface="MS PGothic" charset="-128"/>
              </a:rPr>
              <a:t>2 &gt; 1.96</a:t>
            </a:r>
          </a:p>
        </p:txBody>
      </p:sp>
      <p:pic>
        <p:nvPicPr>
          <p:cNvPr id="225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057400"/>
            <a:ext cx="6100763"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uegray">
  <a:themeElements>
    <a:clrScheme name="bluegra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gra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gra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gra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gra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Office\Templates\PresentationPro\bluegray.pot</Template>
  <TotalTime>569</TotalTime>
  <Words>1298</Words>
  <Application>Microsoft Macintosh PowerPoint</Application>
  <PresentationFormat>On-screen Show (4:3)</PresentationFormat>
  <Paragraphs>146</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Calibri</vt:lpstr>
      <vt:lpstr>Cambria Math</vt:lpstr>
      <vt:lpstr>Times New Roman</vt:lpstr>
      <vt:lpstr>bluegray</vt:lpstr>
      <vt:lpstr>Equation</vt:lpstr>
      <vt:lpstr>Hypothesis Testing</vt:lpstr>
      <vt:lpstr>Questions</vt:lpstr>
      <vt:lpstr>More questions</vt:lpstr>
      <vt:lpstr>Decision Making Under Uncertainty</vt:lpstr>
      <vt:lpstr>Statistics as a Decision Aid</vt:lpstr>
      <vt:lpstr>Statistical Hypotheses</vt:lpstr>
      <vt:lpstr>Testing Statistical Hypotheses - steps</vt:lpstr>
      <vt:lpstr>Testing Statistical Hypotheses – example</vt:lpstr>
      <vt:lpstr>Same Example</vt:lpstr>
      <vt:lpstr>Review </vt:lpstr>
      <vt:lpstr>Decisions, Decisions</vt:lpstr>
      <vt:lpstr>Conventional Rules</vt:lpstr>
      <vt:lpstr>Power (1)</vt:lpstr>
      <vt:lpstr>Computer Tutor</vt:lpstr>
      <vt:lpstr>Distributions</vt:lpstr>
      <vt:lpstr>Set Rejection Region(s)</vt:lpstr>
      <vt:lpstr>Power Illustration</vt:lpstr>
      <vt:lpstr>What Affects Power?</vt:lpstr>
      <vt:lpstr>H1 – mean difference</vt:lpstr>
      <vt:lpstr>Rejection Region  (Alpha &amp; Tails)</vt:lpstr>
      <vt:lpstr>Rejection Regions (2)</vt:lpstr>
      <vt:lpstr>Variance &amp; N (sample size)</vt:lpstr>
      <vt:lpstr>Changes in N</vt:lpstr>
      <vt:lpstr>Review</vt:lpstr>
      <vt:lpstr>Review Davis Exercise Video</vt:lpstr>
    </vt:vector>
  </TitlesOfParts>
  <Company>University of South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Hypothesis Testing</dc:title>
  <dc:creator>Michael Brannick</dc:creator>
  <cp:lastModifiedBy>Brannick, Michael</cp:lastModifiedBy>
  <cp:revision>46</cp:revision>
  <dcterms:created xsi:type="dcterms:W3CDTF">2002-01-20T20:26:33Z</dcterms:created>
  <dcterms:modified xsi:type="dcterms:W3CDTF">2019-06-21T14:53:52Z</dcterms:modified>
</cp:coreProperties>
</file>