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5" r:id="rId3"/>
    <p:sldId id="376" r:id="rId4"/>
    <p:sldId id="379" r:id="rId5"/>
    <p:sldId id="381" r:id="rId6"/>
    <p:sldId id="451" r:id="rId7"/>
    <p:sldId id="452" r:id="rId8"/>
    <p:sldId id="478" r:id="rId9"/>
    <p:sldId id="326" r:id="rId10"/>
    <p:sldId id="454" r:id="rId11"/>
    <p:sldId id="458" r:id="rId12"/>
    <p:sldId id="464" r:id="rId13"/>
    <p:sldId id="459" r:id="rId14"/>
    <p:sldId id="460" r:id="rId15"/>
    <p:sldId id="461" r:id="rId16"/>
    <p:sldId id="462" r:id="rId17"/>
    <p:sldId id="463" r:id="rId18"/>
    <p:sldId id="386" r:id="rId19"/>
    <p:sldId id="388" r:id="rId20"/>
    <p:sldId id="477" r:id="rId21"/>
    <p:sldId id="445" r:id="rId22"/>
    <p:sldId id="436" r:id="rId23"/>
    <p:sldId id="465" r:id="rId24"/>
    <p:sldId id="466" r:id="rId25"/>
    <p:sldId id="467" r:id="rId26"/>
    <p:sldId id="430" r:id="rId27"/>
    <p:sldId id="468" r:id="rId28"/>
    <p:sldId id="469" r:id="rId29"/>
    <p:sldId id="472" r:id="rId30"/>
    <p:sldId id="480" r:id="rId31"/>
    <p:sldId id="473" r:id="rId32"/>
    <p:sldId id="475" r:id="rId33"/>
    <p:sldId id="471" r:id="rId34"/>
    <p:sldId id="476" r:id="rId35"/>
    <p:sldId id="474" r:id="rId36"/>
    <p:sldId id="479" r:id="rId37"/>
    <p:sldId id="41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7002"/>
    <a:srgbClr val="CC0000"/>
    <a:srgbClr val="FFFF66"/>
    <a:srgbClr val="009900"/>
    <a:srgbClr val="00CC66"/>
    <a:srgbClr val="3333CC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 autoAdjust="0"/>
    <p:restoredTop sz="94629" autoAdjust="0"/>
  </p:normalViewPr>
  <p:slideViewPr>
    <p:cSldViewPr>
      <p:cViewPr varScale="1">
        <p:scale>
          <a:sx n="82" d="100"/>
          <a:sy n="82" d="100"/>
        </p:scale>
        <p:origin x="1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2203C8-0D24-4C3D-9243-F1BE86F3B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74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5542E4-748F-4519-89EC-EF954C309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9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7816F7-82C6-4B6E-BF70-1F87440AA82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9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CAAD4D-B16D-4788-8985-7E6821EF8819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3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6C924C-C081-4FD5-88D9-79A40BF39BA9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9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11179F-EF4C-4CC6-9B45-AECFAD560DF5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9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A471B46-E807-47DE-93E8-67AA83627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66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09BF-AAA2-4EB6-A371-C26A6A776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2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3436-6FDE-453A-B841-5423D79E3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5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E486-5078-415A-84A7-4376F8462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3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C90531E-8D34-46AC-8EE1-5DC17DAF4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253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8042-BB6C-41E2-88B2-E682FD247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8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CB2F-C731-4DCE-8B1C-C2D99EB6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0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0A59-8797-40FB-99D2-A18240E8F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74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64F4-B5EF-456F-8356-94ED1EF44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56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2706-C27E-4123-8176-6D8BFF233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5359402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AE8CB-4FC1-49F4-AC70-38DFCBC30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6E063ABE-B7EE-4F52-8525-D1861B0A4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2" r:id="rId2"/>
    <p:sldLayoutId id="2147483991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92" r:id="rId9"/>
    <p:sldLayoutId id="2147483988" r:id="rId10"/>
    <p:sldLayoutId id="21474839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Lab 1</a:t>
            </a:r>
            <a:br>
              <a:rPr lang="en-US" dirty="0"/>
            </a:br>
            <a:r>
              <a:rPr lang="en-US" dirty="0"/>
              <a:t>Introductions to 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sz="3000"/>
              <a:t>Sean Potter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/>
              <a:t>Starting Out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52600"/>
            <a:ext cx="91059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flipH="1">
            <a:off x="2438400" y="1571625"/>
            <a:ext cx="1981200" cy="8842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new R Script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38150" y="6000750"/>
            <a:ext cx="3676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cs typeface="Arial" panose="020B0604020202020204" pitchFamily="34" charset="0"/>
              </a:rPr>
              <a:t>The </a:t>
            </a:r>
            <a:r>
              <a:rPr lang="en-US" altLang="en-US" sz="1600" b="1">
                <a:cs typeface="Arial" panose="020B0604020202020204" pitchFamily="34" charset="0"/>
              </a:rPr>
              <a:t>console</a:t>
            </a:r>
            <a:r>
              <a:rPr lang="en-US" altLang="en-US" sz="1600">
                <a:cs typeface="Arial" panose="020B0604020202020204" pitchFamily="34" charset="0"/>
              </a:rPr>
              <a:t> is where you see output and can also type R code.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65499" y="1557535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cs typeface="Arial" panose="020B0604020202020204" pitchFamily="34" charset="0"/>
              </a:rPr>
              <a:t>The </a:t>
            </a:r>
            <a:r>
              <a:rPr lang="en-US" altLang="en-US" sz="1600" b="1" dirty="0">
                <a:cs typeface="Arial" panose="020B0604020202020204" pitchFamily="34" charset="0"/>
              </a:rPr>
              <a:t>editor </a:t>
            </a:r>
            <a:r>
              <a:rPr lang="en-US" altLang="en-US" sz="1600" dirty="0">
                <a:cs typeface="Arial" panose="020B0604020202020204" pitchFamily="34" charset="0"/>
              </a:rPr>
              <a:t>is where you can write R code that can be saved and reran.</a:t>
            </a:r>
          </a:p>
          <a:p>
            <a:endParaRPr lang="en-US" altLang="en-US" sz="1600" dirty="0">
              <a:cs typeface="Arial" panose="020B0604020202020204" pitchFamily="34" charset="0"/>
            </a:endParaRPr>
          </a:p>
          <a:p>
            <a:r>
              <a:rPr lang="en-US" altLang="en-US" sz="1600" dirty="0">
                <a:cs typeface="Arial" panose="020B0604020202020204" pitchFamily="34" charset="0"/>
              </a:rPr>
              <a:t>Press CTRL + Enter to run highlighted code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987927" y="1758952"/>
            <a:ext cx="3927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cs typeface="Arial" panose="020B0604020202020204" pitchFamily="34" charset="0"/>
              </a:rPr>
              <a:t>Environment </a:t>
            </a:r>
            <a:r>
              <a:rPr lang="en-US" altLang="en-US" sz="1600">
                <a:cs typeface="Arial" panose="020B0604020202020204" pitchFamily="34" charset="0"/>
              </a:rPr>
              <a:t>tab shows all active objects. </a:t>
            </a:r>
          </a:p>
          <a:p>
            <a:r>
              <a:rPr lang="en-US" altLang="en-US" sz="1600" b="1">
                <a:cs typeface="Arial" panose="020B0604020202020204" pitchFamily="34" charset="0"/>
              </a:rPr>
              <a:t>History</a:t>
            </a:r>
            <a:r>
              <a:rPr lang="en-US" altLang="en-US" sz="1600">
                <a:cs typeface="Arial" panose="020B0604020202020204" pitchFamily="34" charset="0"/>
              </a:rPr>
              <a:t> tab shows list of commands used so far.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927600" y="4605338"/>
            <a:ext cx="4064000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cs typeface="Arial" panose="020B0604020202020204" pitchFamily="34" charset="0"/>
              </a:rPr>
              <a:t>Files</a:t>
            </a:r>
            <a:r>
              <a:rPr lang="en-US" altLang="en-US" sz="1600">
                <a:cs typeface="Arial" panose="020B0604020202020204" pitchFamily="34" charset="0"/>
              </a:rPr>
              <a:t> tab shows files and folders in your current workspace. </a:t>
            </a:r>
          </a:p>
          <a:p>
            <a:r>
              <a:rPr lang="en-US" altLang="en-US" sz="1600" b="1">
                <a:cs typeface="Arial" panose="020B0604020202020204" pitchFamily="34" charset="0"/>
              </a:rPr>
              <a:t>Plots</a:t>
            </a:r>
            <a:r>
              <a:rPr lang="en-US" altLang="en-US" sz="1600">
                <a:cs typeface="Arial" panose="020B0604020202020204" pitchFamily="34" charset="0"/>
              </a:rPr>
              <a:t> tab shows all your graphs. </a:t>
            </a:r>
          </a:p>
          <a:p>
            <a:r>
              <a:rPr lang="en-US" altLang="en-US" sz="1600" b="1">
                <a:cs typeface="Arial" panose="020B0604020202020204" pitchFamily="34" charset="0"/>
              </a:rPr>
              <a:t>Packages</a:t>
            </a:r>
            <a:r>
              <a:rPr lang="en-US" altLang="en-US" sz="1600">
                <a:cs typeface="Arial" panose="020B0604020202020204" pitchFamily="34" charset="0"/>
              </a:rPr>
              <a:t> tab shows available packages to run certain functions. </a:t>
            </a:r>
          </a:p>
          <a:p>
            <a:r>
              <a:rPr lang="en-US" altLang="en-US" sz="1600" b="1">
                <a:cs typeface="Arial" panose="020B0604020202020204" pitchFamily="34" charset="0"/>
              </a:rPr>
              <a:t>Help</a:t>
            </a:r>
            <a:r>
              <a:rPr lang="en-US" altLang="en-US" sz="1600">
                <a:cs typeface="Arial" panose="020B0604020202020204" pitchFamily="34" charset="0"/>
              </a:rPr>
              <a:t> tab provides additional info. </a:t>
            </a:r>
          </a:p>
          <a:p>
            <a:r>
              <a:rPr lang="en-US" altLang="en-US" sz="1600" b="1">
                <a:cs typeface="Arial" panose="020B0604020202020204" pitchFamily="34" charset="0"/>
              </a:rPr>
              <a:t>Viewer</a:t>
            </a:r>
            <a:r>
              <a:rPr lang="en-US" altLang="en-US" sz="1600">
                <a:cs typeface="Arial" panose="020B0604020202020204" pitchFamily="34" charset="0"/>
              </a:rPr>
              <a:t> tab is built-in browser.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600200" y="384175"/>
            <a:ext cx="2133600" cy="8842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whole Script or highlighted section</a:t>
            </a:r>
          </a:p>
        </p:txBody>
      </p:sp>
      <p:sp>
        <p:nvSpPr>
          <p:cNvPr id="10" name="Frame 9"/>
          <p:cNvSpPr/>
          <p:nvPr/>
        </p:nvSpPr>
        <p:spPr>
          <a:xfrm>
            <a:off x="3733800" y="777875"/>
            <a:ext cx="381000" cy="228600"/>
          </a:xfrm>
          <a:prstGeom prst="frame">
            <a:avLst>
              <a:gd name="adj1" fmla="val 45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structure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77838" y="1943100"/>
            <a:ext cx="8666162" cy="4389438"/>
          </a:xfrm>
        </p:spPr>
        <p:txBody>
          <a:bodyPr/>
          <a:lstStyle/>
          <a:p>
            <a:r>
              <a:rPr lang="en-US" altLang="en-US" dirty="0"/>
              <a:t>Two helpful slogans to understand R computations</a:t>
            </a:r>
          </a:p>
          <a:p>
            <a:pPr lvl="1"/>
            <a:r>
              <a:rPr lang="en-US" altLang="en-US" dirty="0"/>
              <a:t>Anything that </a:t>
            </a:r>
            <a:r>
              <a:rPr lang="en-US" altLang="en-US" i="1" dirty="0"/>
              <a:t>exists</a:t>
            </a:r>
            <a:r>
              <a:rPr lang="en-US" altLang="en-US" dirty="0"/>
              <a:t> is an object</a:t>
            </a:r>
          </a:p>
          <a:p>
            <a:pPr lvl="2"/>
            <a:r>
              <a:rPr lang="en-US" altLang="en-US" dirty="0"/>
              <a:t>Dataset</a:t>
            </a:r>
          </a:p>
          <a:p>
            <a:pPr lvl="2"/>
            <a:r>
              <a:rPr lang="en-US" altLang="en-US" dirty="0"/>
              <a:t>The results of a t-test</a:t>
            </a:r>
          </a:p>
          <a:p>
            <a:pPr lvl="2"/>
            <a:r>
              <a:rPr lang="en-US" altLang="en-US" dirty="0"/>
              <a:t>Graph</a:t>
            </a:r>
          </a:p>
          <a:p>
            <a:pPr lvl="1"/>
            <a:r>
              <a:rPr lang="en-US" altLang="en-US" dirty="0"/>
              <a:t>Anything that happens is a function call</a:t>
            </a:r>
          </a:p>
          <a:p>
            <a:r>
              <a:rPr lang="en-US" altLang="en-US" dirty="0"/>
              <a:t>R has up to 6 atomic classes (types of data values)</a:t>
            </a:r>
          </a:p>
          <a:p>
            <a:pPr lvl="1"/>
            <a:r>
              <a:rPr lang="en-US" altLang="en-US" dirty="0"/>
              <a:t>You’ll likely deal with these three mostly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80970"/>
              </p:ext>
            </p:extLst>
          </p:nvPr>
        </p:nvGraphicFramePr>
        <p:xfrm>
          <a:off x="1863708" y="5350214"/>
          <a:ext cx="5416583" cy="150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23">
                <a:tc>
                  <a:txBody>
                    <a:bodyPr/>
                    <a:lstStyle/>
                    <a:p>
                      <a:r>
                        <a:rPr lang="en-US" sz="1800" dirty="0"/>
                        <a:t>Type</a:t>
                      </a:r>
                    </a:p>
                  </a:txBody>
                  <a:tcPr marL="91464" marR="91464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 marL="91464" marR="91464"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32">
                <a:tc>
                  <a:txBody>
                    <a:bodyPr/>
                    <a:lstStyle/>
                    <a:p>
                      <a:r>
                        <a:rPr lang="en-US" sz="1800" b="1" dirty="0"/>
                        <a:t>Character</a:t>
                      </a:r>
                    </a:p>
                  </a:txBody>
                  <a:tcPr marL="91464" marR="91464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“A”, “b”, “Portland,</a:t>
                      </a:r>
                      <a:r>
                        <a:rPr lang="en-US" sz="1800" baseline="0" dirty="0"/>
                        <a:t> OR”</a:t>
                      </a:r>
                      <a:endParaRPr lang="en-US" sz="1800" dirty="0"/>
                    </a:p>
                  </a:txBody>
                  <a:tcPr marL="91464" marR="91464"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23">
                <a:tc>
                  <a:txBody>
                    <a:bodyPr/>
                    <a:lstStyle/>
                    <a:p>
                      <a:r>
                        <a:rPr lang="en-US" sz="1800" b="1" dirty="0"/>
                        <a:t>Numeric</a:t>
                      </a:r>
                    </a:p>
                  </a:txBody>
                  <a:tcPr marL="91464" marR="91464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2,</a:t>
                      </a:r>
                      <a:r>
                        <a:rPr lang="en-US" sz="1800" baseline="0" dirty="0"/>
                        <a:t> 15.5</a:t>
                      </a:r>
                      <a:endParaRPr lang="en-US" sz="1800" dirty="0"/>
                    </a:p>
                  </a:txBody>
                  <a:tcPr marL="91464" marR="91464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23">
                <a:tc>
                  <a:txBody>
                    <a:bodyPr/>
                    <a:lstStyle/>
                    <a:p>
                      <a:r>
                        <a:rPr lang="en-US" sz="1800" b="1" dirty="0"/>
                        <a:t>Logical</a:t>
                      </a:r>
                    </a:p>
                  </a:txBody>
                  <a:tcPr marL="91464" marR="91464"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TRUE,</a:t>
                      </a:r>
                      <a:r>
                        <a:rPr lang="en-US" sz="1800" baseline="0" dirty="0"/>
                        <a:t> FALSE</a:t>
                      </a:r>
                      <a:endParaRPr lang="en-US" sz="1800" dirty="0"/>
                    </a:p>
                  </a:txBody>
                  <a:tcPr marL="91464" marR="91464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Vector</a:t>
            </a:r>
          </a:p>
          <a:p>
            <a:pPr lvl="1">
              <a:defRPr/>
            </a:pPr>
            <a:r>
              <a:rPr lang="en-US" dirty="0"/>
              <a:t>Values of all same data type</a:t>
            </a:r>
          </a:p>
          <a:p>
            <a:pPr marL="393700" lvl="1" indent="0">
              <a:buNone/>
              <a:defRPr/>
            </a:pPr>
            <a:r>
              <a:rPr lang="en-US" dirty="0"/>
              <a:t>   Numeric			Character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2949575" y="2892427"/>
            <a:ext cx="533400" cy="1065213"/>
            <a:chOff x="6476246" y="1981729"/>
            <a:chExt cx="534154" cy="1066271"/>
          </a:xfrm>
        </p:grpSpPr>
        <p:sp>
          <p:nvSpPr>
            <p:cNvPr id="7" name="TextBox 6"/>
            <p:cNvSpPr txBox="1"/>
            <p:nvPr/>
          </p:nvSpPr>
          <p:spPr>
            <a:xfrm>
              <a:off x="6476246" y="1981729"/>
              <a:ext cx="534154" cy="368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6246" y="2340860"/>
              <a:ext cx="534154" cy="368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6246" y="2679334"/>
              <a:ext cx="534154" cy="368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3</a:t>
              </a:r>
            </a:p>
          </p:txBody>
        </p:sp>
      </p:grpSp>
      <p:grpSp>
        <p:nvGrpSpPr>
          <p:cNvPr id="19461" name="Group 10"/>
          <p:cNvGrpSpPr>
            <a:grpSpLocks/>
          </p:cNvGrpSpPr>
          <p:nvPr/>
        </p:nvGrpSpPr>
        <p:grpSpPr bwMode="auto">
          <a:xfrm>
            <a:off x="5973765" y="2892427"/>
            <a:ext cx="534987" cy="1065213"/>
            <a:chOff x="6476246" y="1981729"/>
            <a:chExt cx="534154" cy="1066271"/>
          </a:xfrm>
        </p:grpSpPr>
        <p:sp>
          <p:nvSpPr>
            <p:cNvPr id="12" name="TextBox 11"/>
            <p:cNvSpPr txBox="1"/>
            <p:nvPr/>
          </p:nvSpPr>
          <p:spPr>
            <a:xfrm>
              <a:off x="6476246" y="1981729"/>
              <a:ext cx="534154" cy="368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6246" y="2340860"/>
              <a:ext cx="534154" cy="368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6246" y="2679334"/>
              <a:ext cx="534154" cy="368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M</a:t>
              </a:r>
            </a:p>
          </p:txBody>
        </p:sp>
      </p:grpSp>
      <p:pic>
        <p:nvPicPr>
          <p:cNvPr id="1946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29087"/>
            <a:ext cx="4953000" cy="25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Factor</a:t>
            </a:r>
          </a:p>
          <a:p>
            <a:pPr lvl="1">
              <a:defRPr/>
            </a:pPr>
            <a:r>
              <a:rPr lang="en-US" dirty="0"/>
              <a:t>Collection of values that have fixed set of possible values</a:t>
            </a:r>
          </a:p>
          <a:p>
            <a:pPr lvl="1">
              <a:defRPr/>
            </a:pPr>
            <a:r>
              <a:rPr lang="en-US" dirty="0"/>
              <a:t>Similar to vector</a:t>
            </a:r>
          </a:p>
          <a:p>
            <a:pPr lvl="1">
              <a:defRPr/>
            </a:pPr>
            <a:r>
              <a:rPr lang="en-US" dirty="0"/>
              <a:t>Represents </a:t>
            </a:r>
            <a:r>
              <a:rPr lang="en-US" i="1" dirty="0"/>
              <a:t>categorical</a:t>
            </a:r>
            <a:r>
              <a:rPr lang="en-US" dirty="0"/>
              <a:t> variables</a:t>
            </a:r>
          </a:p>
          <a:p>
            <a:pPr marL="393700" lvl="1" indent="0">
              <a:buNone/>
              <a:defRPr/>
            </a:pPr>
            <a:r>
              <a:rPr lang="en-US" dirty="0"/>
              <a:t>		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grpSp>
        <p:nvGrpSpPr>
          <p:cNvPr id="20484" name="Group 10"/>
          <p:cNvGrpSpPr>
            <a:grpSpLocks/>
          </p:cNvGrpSpPr>
          <p:nvPr/>
        </p:nvGrpSpPr>
        <p:grpSpPr bwMode="auto">
          <a:xfrm>
            <a:off x="4027490" y="3886200"/>
            <a:ext cx="534987" cy="1066800"/>
            <a:chOff x="6476246" y="1981729"/>
            <a:chExt cx="534154" cy="1066271"/>
          </a:xfrm>
        </p:grpSpPr>
        <p:sp>
          <p:nvSpPr>
            <p:cNvPr id="12" name="TextBox 11"/>
            <p:cNvSpPr txBox="1"/>
            <p:nvPr/>
          </p:nvSpPr>
          <p:spPr>
            <a:xfrm>
              <a:off x="6476246" y="1981729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6246" y="2340326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6246" y="2678296"/>
              <a:ext cx="534154" cy="369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M</a:t>
              </a:r>
            </a:p>
          </p:txBody>
        </p:sp>
      </p:grpSp>
      <p:pic>
        <p:nvPicPr>
          <p:cNvPr id="2048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35" y="4991835"/>
            <a:ext cx="5881284" cy="18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Matrices</a:t>
            </a:r>
          </a:p>
          <a:p>
            <a:pPr lvl="1">
              <a:defRPr/>
            </a:pPr>
            <a:r>
              <a:rPr lang="en-US" dirty="0"/>
              <a:t>Two-dimensional collection of values of same type</a:t>
            </a:r>
          </a:p>
          <a:p>
            <a:pPr lvl="2">
              <a:defRPr/>
            </a:pPr>
            <a:r>
              <a:rPr lang="en-US" dirty="0"/>
              <a:t>Array can extend this to more than two dimensions</a:t>
            </a:r>
          </a:p>
          <a:p>
            <a:pPr marL="393700" lvl="1" indent="0">
              <a:buNone/>
              <a:defRPr/>
            </a:pPr>
            <a:r>
              <a:rPr lang="en-US" dirty="0"/>
              <a:t>		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3429000" y="3597277"/>
            <a:ext cx="1600200" cy="1065213"/>
            <a:chOff x="4028038" y="3886200"/>
            <a:chExt cx="1599446" cy="1066271"/>
          </a:xfrm>
        </p:grpSpPr>
        <p:grpSp>
          <p:nvGrpSpPr>
            <p:cNvPr id="21510" name="Group 10"/>
            <p:cNvGrpSpPr>
              <a:grpSpLocks/>
            </p:cNvGrpSpPr>
            <p:nvPr/>
          </p:nvGrpSpPr>
          <p:grpSpPr bwMode="auto">
            <a:xfrm>
              <a:off x="4028038" y="3886200"/>
              <a:ext cx="534154" cy="1066271"/>
              <a:chOff x="6476246" y="1981729"/>
              <a:chExt cx="534154" cy="106627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76246" y="1981729"/>
                <a:ext cx="534736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6246" y="2340860"/>
                <a:ext cx="534736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76246" y="2679334"/>
                <a:ext cx="534736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9</a:t>
                </a:r>
              </a:p>
            </p:txBody>
          </p:sp>
        </p:grpSp>
        <p:grpSp>
          <p:nvGrpSpPr>
            <p:cNvPr id="21511" name="Group 7"/>
            <p:cNvGrpSpPr>
              <a:grpSpLocks/>
            </p:cNvGrpSpPr>
            <p:nvPr/>
          </p:nvGrpSpPr>
          <p:grpSpPr bwMode="auto">
            <a:xfrm>
              <a:off x="4561438" y="3886200"/>
              <a:ext cx="534154" cy="1066271"/>
              <a:chOff x="6476246" y="1981729"/>
              <a:chExt cx="534154" cy="106627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475995" y="1981729"/>
                <a:ext cx="534736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75995" y="2340860"/>
                <a:ext cx="534736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5995" y="2679334"/>
                <a:ext cx="534736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</a:p>
            </p:txBody>
          </p:sp>
        </p:grpSp>
        <p:grpSp>
          <p:nvGrpSpPr>
            <p:cNvPr id="21512" name="Group 15"/>
            <p:cNvGrpSpPr>
              <a:grpSpLocks/>
            </p:cNvGrpSpPr>
            <p:nvPr/>
          </p:nvGrpSpPr>
          <p:grpSpPr bwMode="auto">
            <a:xfrm>
              <a:off x="5094084" y="3886200"/>
              <a:ext cx="533400" cy="1066271"/>
              <a:chOff x="6477000" y="1981729"/>
              <a:chExt cx="533400" cy="106627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477251" y="1981729"/>
                <a:ext cx="533149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77251" y="2340860"/>
                <a:ext cx="533149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7251" y="2679334"/>
                <a:ext cx="533149" cy="36866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</p:grpSp>
      </p:grpSp>
      <p:pic>
        <p:nvPicPr>
          <p:cNvPr id="2150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91" y="4802994"/>
            <a:ext cx="598961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frames</a:t>
            </a:r>
          </a:p>
          <a:p>
            <a:pPr lvl="1">
              <a:defRPr/>
            </a:pPr>
            <a:r>
              <a:rPr lang="en-US" dirty="0"/>
              <a:t>Collection of vectors that all have same length</a:t>
            </a:r>
          </a:p>
          <a:p>
            <a:pPr lvl="1">
              <a:defRPr/>
            </a:pPr>
            <a:r>
              <a:rPr lang="en-US" dirty="0"/>
              <a:t>Columns can have different data types</a:t>
            </a:r>
          </a:p>
          <a:p>
            <a:pPr lvl="2">
              <a:defRPr/>
            </a:pPr>
            <a:r>
              <a:rPr lang="en-US" dirty="0"/>
              <a:t>Array can extend this to more than two dimensions</a:t>
            </a:r>
          </a:p>
          <a:p>
            <a:pPr marL="393700" lvl="1" indent="0">
              <a:buNone/>
              <a:defRPr/>
            </a:pPr>
            <a:r>
              <a:rPr lang="en-US" dirty="0"/>
              <a:t>			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3276600" y="3886200"/>
            <a:ext cx="533400" cy="1066800"/>
            <a:chOff x="6476246" y="1981729"/>
            <a:chExt cx="534154" cy="1066271"/>
          </a:xfrm>
        </p:grpSpPr>
        <p:sp>
          <p:nvSpPr>
            <p:cNvPr id="12" name="TextBox 11"/>
            <p:cNvSpPr txBox="1"/>
            <p:nvPr/>
          </p:nvSpPr>
          <p:spPr>
            <a:xfrm>
              <a:off x="6476246" y="1981729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6246" y="2340326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6246" y="2678296"/>
              <a:ext cx="534154" cy="369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3</a:t>
              </a:r>
            </a:p>
          </p:txBody>
        </p:sp>
      </p:grp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3884615" y="3886200"/>
            <a:ext cx="534987" cy="1066800"/>
            <a:chOff x="6476246" y="1981729"/>
            <a:chExt cx="534154" cy="1066271"/>
          </a:xfrm>
        </p:grpSpPr>
        <p:sp>
          <p:nvSpPr>
            <p:cNvPr id="9" name="TextBox 8"/>
            <p:cNvSpPr txBox="1"/>
            <p:nvPr/>
          </p:nvSpPr>
          <p:spPr>
            <a:xfrm>
              <a:off x="6476246" y="1981729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6246" y="2340326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6246" y="2678296"/>
              <a:ext cx="534154" cy="369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F</a:t>
              </a:r>
            </a:p>
          </p:txBody>
        </p:sp>
      </p:grp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4495800" y="3873502"/>
            <a:ext cx="533400" cy="1076325"/>
            <a:chOff x="4495046" y="3799379"/>
            <a:chExt cx="533400" cy="1076892"/>
          </a:xfrm>
        </p:grpSpPr>
        <p:sp>
          <p:nvSpPr>
            <p:cNvPr id="17" name="TextBox 16"/>
            <p:cNvSpPr txBox="1"/>
            <p:nvPr/>
          </p:nvSpPr>
          <p:spPr>
            <a:xfrm>
              <a:off x="4495046" y="3799379"/>
              <a:ext cx="533400" cy="3700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046" y="4169462"/>
              <a:ext cx="533400" cy="3684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5046" y="4506189"/>
              <a:ext cx="533400" cy="3700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581400" y="3717925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1400" y="3730627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14800" y="3730627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24400" y="3717927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9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016502"/>
            <a:ext cx="3886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Structures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Lists</a:t>
            </a:r>
          </a:p>
          <a:p>
            <a:pPr lvl="1"/>
            <a:r>
              <a:rPr lang="en-US" altLang="en-US"/>
              <a:t>Similar to data frame, but columns can have varying lengths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57600" y="30480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3060702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91000" y="3060702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0600" y="3048002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0" name="Group 10"/>
          <p:cNvGrpSpPr>
            <a:grpSpLocks/>
          </p:cNvGrpSpPr>
          <p:nvPr/>
        </p:nvGrpSpPr>
        <p:grpSpPr bwMode="auto">
          <a:xfrm>
            <a:off x="3352800" y="3200400"/>
            <a:ext cx="533400" cy="1066800"/>
            <a:chOff x="6476246" y="1981729"/>
            <a:chExt cx="534154" cy="1066271"/>
          </a:xfrm>
        </p:grpSpPr>
        <p:sp>
          <p:nvSpPr>
            <p:cNvPr id="12" name="TextBox 11"/>
            <p:cNvSpPr txBox="1"/>
            <p:nvPr/>
          </p:nvSpPr>
          <p:spPr>
            <a:xfrm>
              <a:off x="6476246" y="1981729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6246" y="2340326"/>
              <a:ext cx="534154" cy="369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6246" y="2678296"/>
              <a:ext cx="534154" cy="3697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3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49700" y="3189290"/>
            <a:ext cx="533400" cy="369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grpSp>
        <p:nvGrpSpPr>
          <p:cNvPr id="23562" name="Group 15"/>
          <p:cNvGrpSpPr>
            <a:grpSpLocks/>
          </p:cNvGrpSpPr>
          <p:nvPr/>
        </p:nvGrpSpPr>
        <p:grpSpPr bwMode="auto">
          <a:xfrm>
            <a:off x="4570413" y="3200400"/>
            <a:ext cx="533400" cy="738188"/>
            <a:chOff x="6475492" y="1981729"/>
            <a:chExt cx="534154" cy="738664"/>
          </a:xfrm>
        </p:grpSpPr>
        <p:sp>
          <p:nvSpPr>
            <p:cNvPr id="17" name="TextBox 16"/>
            <p:cNvSpPr txBox="1"/>
            <p:nvPr/>
          </p:nvSpPr>
          <p:spPr>
            <a:xfrm>
              <a:off x="6475492" y="1981729"/>
              <a:ext cx="534154" cy="3701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5492" y="2351856"/>
              <a:ext cx="534154" cy="3685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</p:grpSp>
      <p:pic>
        <p:nvPicPr>
          <p:cNvPr id="235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5" y="4400550"/>
            <a:ext cx="38258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Program Editor (Cont.)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Color codes are helpful, watch out for red</a:t>
            </a:r>
          </a:p>
          <a:p>
            <a:pPr lvl="2" eaLnBrk="1" hangingPunct="1"/>
            <a:r>
              <a:rPr lang="en-US" altLang="en-US" sz="2500" dirty="0"/>
              <a:t>R functions and commands – </a:t>
            </a:r>
            <a:r>
              <a:rPr lang="en-US" altLang="en-US" sz="2500" dirty="0">
                <a:solidFill>
                  <a:srgbClr val="3366FF"/>
                </a:solidFill>
              </a:rPr>
              <a:t>blue</a:t>
            </a:r>
          </a:p>
          <a:p>
            <a:pPr lvl="2" eaLnBrk="1" hangingPunct="1"/>
            <a:r>
              <a:rPr lang="en-US" altLang="en-US" sz="2500" dirty="0"/>
              <a:t>Options, data, variable names, </a:t>
            </a:r>
            <a:r>
              <a:rPr lang="en-US" altLang="en-US" sz="2500" dirty="0" err="1"/>
              <a:t>ect</a:t>
            </a:r>
            <a:r>
              <a:rPr lang="en-US" altLang="en-US" sz="2500" dirty="0"/>
              <a:t>. – black</a:t>
            </a:r>
          </a:p>
          <a:p>
            <a:pPr lvl="2" eaLnBrk="1" hangingPunct="1"/>
            <a:r>
              <a:rPr lang="en-US" altLang="en-US" sz="2500" dirty="0"/>
              <a:t>Comments and text in quotation – </a:t>
            </a:r>
            <a:r>
              <a:rPr lang="en-US" altLang="en-US" sz="2500" dirty="0">
                <a:solidFill>
                  <a:srgbClr val="009900"/>
                </a:solidFill>
              </a:rPr>
              <a:t>green</a:t>
            </a:r>
            <a:r>
              <a:rPr lang="en-US" altLang="en-US" sz="2500" dirty="0"/>
              <a:t> </a:t>
            </a:r>
          </a:p>
          <a:p>
            <a:pPr lvl="3" eaLnBrk="1" hangingPunct="1"/>
            <a:r>
              <a:rPr lang="en-US" altLang="en-US" sz="2400" dirty="0"/>
              <a:t>(put  # to start comment on line)</a:t>
            </a:r>
          </a:p>
          <a:p>
            <a:pPr lvl="2" eaLnBrk="1" hangingPunct="1"/>
            <a:r>
              <a:rPr lang="en-US" altLang="en-US" sz="2500" dirty="0"/>
              <a:t>Error and warnings – </a:t>
            </a:r>
            <a:r>
              <a:rPr lang="en-US" altLang="en-US" sz="2500" dirty="0">
                <a:solidFill>
                  <a:srgbClr val="FF0000"/>
                </a:solidFill>
              </a:rPr>
              <a:t>red </a:t>
            </a:r>
          </a:p>
          <a:p>
            <a:pPr lvl="3" eaLnBrk="1" hangingPunct="1"/>
            <a:r>
              <a:rPr lang="en-US" altLang="en-US" sz="2400" dirty="0"/>
              <a:t>Will appear in the console after running code</a:t>
            </a:r>
          </a:p>
          <a:p>
            <a:pPr eaLnBrk="1" hangingPunct="1"/>
            <a:r>
              <a:rPr lang="en-US" altLang="en-US" dirty="0"/>
              <a:t>Color scheme can be customized under Tools &lt;- global options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Log with errors vs. no errors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Error indicated in </a:t>
            </a:r>
            <a:r>
              <a:rPr lang="en-US" altLang="en-US">
                <a:solidFill>
                  <a:srgbClr val="FF0000"/>
                </a:solidFill>
              </a:rPr>
              <a:t>red</a:t>
            </a:r>
            <a:r>
              <a:rPr lang="en-US" altLang="en-US"/>
              <a:t>, explains cause of error</a:t>
            </a:r>
          </a:p>
          <a:p>
            <a:r>
              <a:rPr lang="en-US" altLang="en-US"/>
              <a:t>Be careful, an error when changing object will result in object remaining the same as before</a:t>
            </a: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505202"/>
            <a:ext cx="91408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Agenda: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 Overview</a:t>
            </a:r>
          </a:p>
          <a:p>
            <a:pPr eaLnBrk="1" hangingPunct="1"/>
            <a:r>
              <a:rPr lang="en-US" altLang="en-US"/>
              <a:t>Intro to R</a:t>
            </a:r>
          </a:p>
          <a:p>
            <a:pPr eaLnBrk="1" hangingPunct="1"/>
            <a:r>
              <a:rPr lang="en-US" altLang="en-US"/>
              <a:t>Importing data to R</a:t>
            </a:r>
          </a:p>
          <a:p>
            <a:pPr eaLnBrk="1" hangingPunct="1"/>
            <a:r>
              <a:rPr lang="en-US" altLang="en-US"/>
              <a:t>Creating simple graphs using R</a:t>
            </a:r>
          </a:p>
          <a:p>
            <a:pPr eaLnBrk="1" hangingPunct="1"/>
            <a:r>
              <a:rPr lang="en-US" altLang="en-US"/>
              <a:t>Assignment &amp; 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Things to Note When Writing Code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Syntax is </a:t>
            </a:r>
            <a:r>
              <a:rPr lang="en-US" altLang="en-US" i="1" dirty="0"/>
              <a:t>case</a:t>
            </a:r>
            <a:r>
              <a:rPr lang="en-US" altLang="en-US" dirty="0"/>
              <a:t>-sensitive</a:t>
            </a:r>
          </a:p>
          <a:p>
            <a:pPr lvl="1"/>
            <a:r>
              <a:rPr lang="en-US" altLang="en-US" dirty="0"/>
              <a:t>Typing in “data” to call an object named “Data” is wrong</a:t>
            </a:r>
          </a:p>
          <a:p>
            <a:pPr lvl="1"/>
            <a:r>
              <a:rPr lang="en-US" altLang="en-US" dirty="0"/>
              <a:t>Object names consist of letters, numbers, underscores “_” and periods “.”</a:t>
            </a:r>
          </a:p>
          <a:p>
            <a:r>
              <a:rPr lang="en-US" altLang="en-US" dirty="0"/>
              <a:t>You can use either ‘&lt;-’ or ‘=‘ to assign objects value</a:t>
            </a:r>
          </a:p>
          <a:p>
            <a:pPr lvl="1"/>
            <a:r>
              <a:rPr lang="en-US" altLang="en-US" dirty="0"/>
              <a:t>a &lt;- c(1,2,3)</a:t>
            </a:r>
          </a:p>
          <a:p>
            <a:pPr lvl="1"/>
            <a:r>
              <a:rPr lang="en-US" altLang="en-US" dirty="0"/>
              <a:t>a = c(1,2,3)</a:t>
            </a:r>
          </a:p>
          <a:p>
            <a:r>
              <a:rPr lang="en-US" altLang="en-US" dirty="0"/>
              <a:t>Functions can stand on their own or be an object</a:t>
            </a:r>
          </a:p>
          <a:p>
            <a:pPr lvl="1"/>
            <a:r>
              <a:rPr lang="en-US" altLang="en-US" dirty="0"/>
              <a:t>1 + 2</a:t>
            </a:r>
          </a:p>
          <a:p>
            <a:pPr lvl="1"/>
            <a:r>
              <a:rPr lang="en-US" altLang="en-US" dirty="0"/>
              <a:t>a &lt;- 1 + 2</a:t>
            </a:r>
          </a:p>
          <a:p>
            <a:pPr lvl="1"/>
            <a:r>
              <a:rPr lang="en-US" altLang="en-US" dirty="0"/>
              <a:t>Important to consider later on when we do analyses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Practice!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4958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Create the dataset (below)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FF0000"/>
                </a:solidFill>
              </a:rPr>
              <a:t>view generated dataset</a:t>
            </a:r>
          </a:p>
          <a:p>
            <a:r>
              <a:rPr lang="en-US" altLang="en-US" sz="2800" dirty="0"/>
              <a:t>Input data directly into R</a:t>
            </a:r>
            <a:endParaRPr lang="en-US" altLang="en-US" dirty="0"/>
          </a:p>
        </p:txBody>
      </p:sp>
      <p:pic>
        <p:nvPicPr>
          <p:cNvPr id="2765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05200"/>
            <a:ext cx="3457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5" y="2449513"/>
            <a:ext cx="3989387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630613" y="4191000"/>
            <a:ext cx="1524000" cy="8842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R Script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Import Data 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Syntax</a:t>
            </a:r>
          </a:p>
          <a:p>
            <a:r>
              <a:rPr lang="en-US" altLang="en-US"/>
              <a:t>Import Dataset option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/>
              <a:t>Importing Data Using Syntax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81588"/>
            <a:ext cx="56388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52400" y="5338765"/>
            <a:ext cx="1524000" cy="88423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.csv import</a:t>
            </a: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695450"/>
            <a:ext cx="6915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 Data Option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71802"/>
            <a:ext cx="41529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219200" y="3000375"/>
            <a:ext cx="1828800" cy="88423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dataset from text file</a:t>
            </a:r>
          </a:p>
        </p:txBody>
      </p:sp>
      <p:sp>
        <p:nvSpPr>
          <p:cNvPr id="8" name="Frame 7"/>
          <p:cNvSpPr/>
          <p:nvPr/>
        </p:nvSpPr>
        <p:spPr>
          <a:xfrm>
            <a:off x="3048000" y="3213100"/>
            <a:ext cx="1143000" cy="228600"/>
          </a:xfrm>
          <a:prstGeom prst="frame">
            <a:avLst>
              <a:gd name="adj1" fmla="val 45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 Data Option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133600"/>
            <a:ext cx="5334000" cy="4389438"/>
          </a:xfrm>
        </p:spPr>
      </p:pic>
      <p:sp>
        <p:nvSpPr>
          <p:cNvPr id="5" name="Right Arrow 4"/>
          <p:cNvSpPr/>
          <p:nvPr/>
        </p:nvSpPr>
        <p:spPr>
          <a:xfrm>
            <a:off x="762000" y="2362200"/>
            <a:ext cx="1824274" cy="52380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object name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" y="2886006"/>
            <a:ext cx="2590801" cy="55503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if headers part of dataset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60667" y="5562602"/>
            <a:ext cx="2059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*Note: can’t read in .</a:t>
            </a:r>
            <a:r>
              <a:rPr lang="en-US" altLang="en-US" dirty="0" err="1"/>
              <a:t>xlsx</a:t>
            </a:r>
            <a:r>
              <a:rPr lang="en-US" altLang="en-US" dirty="0"/>
              <a:t> files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Check Frequencies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19090" y="1066800"/>
            <a:ext cx="8505825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Often check frequencies with variables. Especially useful for categorical variables (sex, race)</a:t>
            </a:r>
          </a:p>
          <a:p>
            <a:pPr eaLnBrk="1" hangingPunct="1">
              <a:defRPr/>
            </a:pPr>
            <a:r>
              <a:rPr lang="en-US" altLang="en-US" dirty="0"/>
              <a:t>R provides ‘table’ function to check frequencies</a:t>
            </a:r>
          </a:p>
          <a:p>
            <a:pPr lvl="1" eaLnBrk="1" hangingPunct="1">
              <a:defRPr/>
            </a:pPr>
            <a:r>
              <a:rPr lang="en-US" altLang="en-US" dirty="0"/>
              <a:t>Doesn’t include missing values</a:t>
            </a:r>
          </a:p>
          <a:p>
            <a:pPr lvl="1" eaLnBrk="1" hangingPunct="1">
              <a:defRPr/>
            </a:pPr>
            <a:r>
              <a:rPr lang="en-US" altLang="en-US" dirty="0"/>
              <a:t>Need to install ‘</a:t>
            </a:r>
            <a:r>
              <a:rPr lang="en-US" altLang="en-US" dirty="0" err="1"/>
              <a:t>plyr</a:t>
            </a:r>
            <a:r>
              <a:rPr lang="en-US" altLang="en-US" dirty="0"/>
              <a:t>’ package to access ‘count’ function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68020"/>
            <a:ext cx="6553200" cy="111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4476468"/>
            <a:ext cx="5962650" cy="23815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Installing Packages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0" y="1847850"/>
            <a:ext cx="84296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7" y="4114800"/>
            <a:ext cx="3648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4338" y="4132265"/>
            <a:ext cx="2451100" cy="1184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where package installed from, usually CRAN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6470650" y="4724400"/>
            <a:ext cx="2590800" cy="118268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out package name</a:t>
            </a:r>
          </a:p>
        </p:txBody>
      </p:sp>
      <p:sp>
        <p:nvSpPr>
          <p:cNvPr id="9" name="Frame 8"/>
          <p:cNvSpPr/>
          <p:nvPr/>
        </p:nvSpPr>
        <p:spPr>
          <a:xfrm>
            <a:off x="344488" y="2133602"/>
            <a:ext cx="646112" cy="219075"/>
          </a:xfrm>
          <a:prstGeom prst="frame">
            <a:avLst>
              <a:gd name="adj1" fmla="val 45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1041400" y="1746250"/>
            <a:ext cx="2097088" cy="99218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Install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Loading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 doesn’t automatically load all available packages</a:t>
            </a:r>
          </a:p>
          <a:p>
            <a:pPr>
              <a:defRPr/>
            </a:pPr>
            <a:r>
              <a:rPr lang="en-US" dirty="0"/>
              <a:t>Need to load additional packages into session</a:t>
            </a:r>
          </a:p>
          <a:p>
            <a:pPr>
              <a:defRPr/>
            </a:pPr>
            <a:r>
              <a:rPr lang="en-US" dirty="0"/>
              <a:t>Two approaches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Find package in under package tab and check its box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library function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252"/>
            <a:ext cx="8324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2"/>
            <a:ext cx="5581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Load &amp; Check Data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First, load up the example1 dataset included in module</a:t>
            </a:r>
          </a:p>
          <a:p>
            <a:pPr lvl="1"/>
            <a:r>
              <a:rPr lang="en-US" altLang="en-US" dirty="0"/>
              <a:t>Includes four variables</a:t>
            </a:r>
          </a:p>
          <a:p>
            <a:pPr lvl="2"/>
            <a:r>
              <a:rPr lang="en-US" altLang="en-US" dirty="0"/>
              <a:t>Employee ID (Employee)</a:t>
            </a:r>
          </a:p>
          <a:p>
            <a:pPr lvl="2"/>
            <a:r>
              <a:rPr lang="en-US" altLang="en-US" dirty="0"/>
              <a:t>Performance (Perf)</a:t>
            </a:r>
          </a:p>
          <a:p>
            <a:pPr lvl="2"/>
            <a:r>
              <a:rPr lang="en-US" altLang="en-US" dirty="0"/>
              <a:t>Conscientiousness (</a:t>
            </a:r>
            <a:r>
              <a:rPr lang="en-US" altLang="en-US" dirty="0" err="1"/>
              <a:t>Conscale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Sex</a:t>
            </a:r>
          </a:p>
          <a:p>
            <a:pPr lvl="1"/>
            <a:r>
              <a:rPr lang="en-US" altLang="en-US" dirty="0"/>
              <a:t>Use the ‘</a:t>
            </a:r>
            <a:r>
              <a:rPr lang="en-US" altLang="en-US" dirty="0" err="1"/>
              <a:t>str</a:t>
            </a:r>
            <a:r>
              <a:rPr lang="en-US" altLang="en-US" dirty="0"/>
              <a:t>’ command to check what the computer understands to be the contents of your data-this matters when you analyze (‘factor’ plots and adds differently than ‘integer’ or ‘number’)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Overall Lab Purpose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Provide hands-on instruction and practice with the analyses and techniques learned in lecture.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Develop template codes for you to use in the future.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 to Plot Stuff!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plot and </a:t>
            </a:r>
            <a:r>
              <a:rPr lang="en-US" altLang="en-US" dirty="0" err="1"/>
              <a:t>hist</a:t>
            </a:r>
            <a:r>
              <a:rPr lang="en-US" altLang="en-US" dirty="0"/>
              <a:t> functions present users with options to customize their graphs</a:t>
            </a:r>
          </a:p>
          <a:p>
            <a:pPr lvl="1"/>
            <a:r>
              <a:rPr lang="en-US" altLang="en-US" dirty="0"/>
              <a:t>I’ll show the basic graphs first</a:t>
            </a:r>
          </a:p>
          <a:p>
            <a:pPr lvl="1"/>
            <a:r>
              <a:rPr lang="en-US" altLang="en-US" dirty="0"/>
              <a:t>Then show the graphs with additional options I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22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697040"/>
            <a:ext cx="4262438" cy="4389437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 plots easily customized</a:t>
            </a:r>
          </a:p>
          <a:p>
            <a:pPr>
              <a:defRPr/>
            </a:pPr>
            <a:r>
              <a:rPr lang="en-US" dirty="0"/>
              <a:t>Use help() on any function to learn about its options</a:t>
            </a:r>
          </a:p>
        </p:txBody>
      </p:sp>
      <p:pic>
        <p:nvPicPr>
          <p:cNvPr id="399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-227013"/>
            <a:ext cx="4756150" cy="33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5" y="3636965"/>
            <a:ext cx="458628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832102" y="590552"/>
            <a:ext cx="1738313" cy="993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Plot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32102" y="5332415"/>
            <a:ext cx="1738313" cy="9921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with added Options</a:t>
            </a:r>
          </a:p>
        </p:txBody>
      </p:sp>
      <p:pic>
        <p:nvPicPr>
          <p:cNvPr id="3994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6513"/>
            <a:ext cx="47117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Plot Numeric Frequencies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Can’t use plot function again</a:t>
            </a:r>
          </a:p>
          <a:p>
            <a:pPr lvl="1"/>
            <a:r>
              <a:rPr lang="en-US" altLang="en-US" dirty="0"/>
              <a:t>Will make a scatter plot of variable by each observation’s index (position in dataset) instead</a:t>
            </a:r>
          </a:p>
          <a:p>
            <a:r>
              <a:rPr lang="en-US" altLang="en-US" dirty="0"/>
              <a:t>Will require use of </a:t>
            </a:r>
            <a:r>
              <a:rPr lang="en-US" altLang="en-US" dirty="0" err="1"/>
              <a:t>hist</a:t>
            </a:r>
            <a:r>
              <a:rPr lang="en-US" altLang="en-US" dirty="0"/>
              <a:t> function instead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0"/>
            <a:ext cx="46212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5" y="3636965"/>
            <a:ext cx="456723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832102" y="590552"/>
            <a:ext cx="1738313" cy="993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Plot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32102" y="5332415"/>
            <a:ext cx="1738313" cy="9921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with added Options</a:t>
            </a:r>
          </a:p>
        </p:txBody>
      </p:sp>
      <p:sp>
        <p:nvSpPr>
          <p:cNvPr id="41990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9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2"/>
            <a:ext cx="44323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Make a Scatterplot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We’ll use plot function again</a:t>
            </a:r>
          </a:p>
          <a:p>
            <a:r>
              <a:rPr lang="en-US" altLang="en-US" dirty="0"/>
              <a:t>Plot follows format of plot(x, y) by default</a:t>
            </a:r>
          </a:p>
          <a:p>
            <a:pPr lvl="1"/>
            <a:r>
              <a:rPr lang="en-US" altLang="en-US" dirty="0"/>
              <a:t>First object will go on x axis</a:t>
            </a:r>
          </a:p>
          <a:p>
            <a:pPr lvl="1"/>
            <a:r>
              <a:rPr lang="en-US" altLang="en-US" dirty="0"/>
              <a:t>Second object will go on y axis</a:t>
            </a:r>
          </a:p>
          <a:p>
            <a:r>
              <a:rPr lang="en-US" altLang="en-US" dirty="0"/>
              <a:t>You can specifically define the x and y variables however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5029202"/>
            <a:ext cx="468630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-76200"/>
            <a:ext cx="4464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832102" y="590552"/>
            <a:ext cx="1738313" cy="9937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Plot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832102" y="5332415"/>
            <a:ext cx="1738313" cy="9921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with added Options</a:t>
            </a:r>
          </a:p>
        </p:txBody>
      </p:sp>
      <p:pic>
        <p:nvPicPr>
          <p:cNvPr id="4403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7" y="3714750"/>
            <a:ext cx="442277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514600"/>
            <a:ext cx="469582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0" y="2819402"/>
            <a:ext cx="2667000" cy="4389437"/>
          </a:xfrm>
        </p:spPr>
        <p:txBody>
          <a:bodyPr/>
          <a:lstStyle/>
          <a:p>
            <a:r>
              <a:rPr lang="en-US" dirty="0"/>
              <a:t>Plot by sex</a:t>
            </a:r>
          </a:p>
          <a:p>
            <a:r>
              <a:rPr lang="en-US" dirty="0"/>
              <a:t>Include legend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70" y="2390323"/>
            <a:ext cx="6375144" cy="446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4" y="2"/>
            <a:ext cx="9155694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Assignment 1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Importing Excel and Text data files to R</a:t>
            </a:r>
          </a:p>
          <a:p>
            <a:pPr eaLnBrk="1" hangingPunct="1"/>
            <a:r>
              <a:rPr lang="en-US" altLang="en-US" sz="2400"/>
              <a:t>Create very simple graphs and interpret them.</a:t>
            </a:r>
          </a:p>
          <a:p>
            <a:pPr eaLnBrk="1" hangingPunct="1"/>
            <a:r>
              <a:rPr lang="en-US" altLang="en-US" sz="2400"/>
              <a:t>Not intended to be tricky or complicated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In Canvas </a:t>
            </a:r>
            <a:r>
              <a:rPr lang="en-US" altLang="en-US" sz="2400" b="1">
                <a:solidFill>
                  <a:srgbClr val="FF0000"/>
                </a:solidFill>
                <a:sym typeface="Wingdings" panose="05000000000000000000" pitchFamily="2" charset="2"/>
              </a:rPr>
              <a:t> Assignments  Homework 1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Upload your clean R files to Canvas.</a:t>
            </a:r>
          </a:p>
          <a:p>
            <a:pPr eaLnBrk="1" hangingPunct="1"/>
            <a:r>
              <a:rPr lang="en-US" altLang="en-US" sz="2400">
                <a:sym typeface="Wingdings" panose="05000000000000000000" pitchFamily="2" charset="2"/>
              </a:rPr>
              <a:t>Turn in hardcopy of your answer for question 3, 4 and 5.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Homework will be R data analysis activities and some computational problems (including some problems from Howell)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Due at the beginning of the next class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Many assignments will require the turning in of syntax and/or output. These will be specifically requested and be uploaded to the assignment folder in Canvas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Start early so any questions or issues can be addressed before due date!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Introduction to R</a:t>
            </a:r>
          </a:p>
        </p:txBody>
      </p:sp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>
          <a:xfrm>
            <a:off x="530225" y="2705102"/>
            <a:ext cx="7772400" cy="15097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R?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Programming language (like C#, Python, Java, etc.)</a:t>
            </a:r>
          </a:p>
          <a:p>
            <a:pPr lvl="1"/>
            <a:r>
              <a:rPr lang="en-US" altLang="en-US"/>
              <a:t>Similar to using SAS, SPSS syntax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Open-source (don’t have to pay $$$ license fees!)</a:t>
            </a:r>
          </a:p>
          <a:p>
            <a:r>
              <a:rPr lang="en-US" altLang="en-US"/>
              <a:t>Increasingly popular in academia, industry</a:t>
            </a:r>
          </a:p>
          <a:p>
            <a:r>
              <a:rPr lang="en-US" altLang="en-US"/>
              <a:t>Updated functions constantly being provided</a:t>
            </a:r>
          </a:p>
          <a:p>
            <a:r>
              <a:rPr lang="en-US" altLang="en-US"/>
              <a:t>Easily produces customizable, journal-quality graphics</a:t>
            </a:r>
          </a:p>
          <a:p>
            <a:endParaRPr lang="en-US" altLang="en-US"/>
          </a:p>
        </p:txBody>
      </p:sp>
      <p:pic>
        <p:nvPicPr>
          <p:cNvPr id="13316" name="Picture 4" descr="Image result for r programming langu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5" y="641350"/>
            <a:ext cx="17160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1"/>
          <p:cNvSpPr txBox="1">
            <a:spLocks/>
          </p:cNvSpPr>
          <p:nvPr/>
        </p:nvSpPr>
        <p:spPr bwMode="auto"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>
                <a:solidFill>
                  <a:schemeClr val="tx2"/>
                </a:solidFill>
                <a:latin typeface="Calibri" panose="020F0502020204030204" pitchFamily="34" charset="0"/>
              </a:rPr>
              <a:t>Why 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RStudio?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IDE (Integrated Development Environment)</a:t>
            </a:r>
          </a:p>
          <a:p>
            <a:r>
              <a:rPr lang="en-US" altLang="en-US" dirty="0"/>
              <a:t>User-friendly interface when using R</a:t>
            </a:r>
          </a:p>
          <a:p>
            <a:r>
              <a:rPr lang="en-US" altLang="en-US" dirty="0"/>
              <a:t>Also open source</a:t>
            </a:r>
          </a:p>
        </p:txBody>
      </p:sp>
      <p:pic>
        <p:nvPicPr>
          <p:cNvPr id="14340" name="Picture 2" descr="Image result for rst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2" y="704852"/>
            <a:ext cx="1477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R on Own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Open an internet browser and go to </a:t>
            </a:r>
            <a:r>
              <a:rPr lang="en-US" sz="1400" dirty="0">
                <a:hlinkClick r:id="rId2"/>
              </a:rPr>
              <a:t>www.r-project.org</a:t>
            </a:r>
            <a:r>
              <a:rPr lang="en-US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the "download R" link in the middle of the page under "Getting Started."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Select a CRAN location (a mirror site) and click the corresponding link.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"Download R for (Mac) OS X" link at the top of the page.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file containing the latest version of R under "Files."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Save the .</a:t>
            </a:r>
            <a:r>
              <a:rPr lang="en-US" sz="1400" dirty="0" err="1"/>
              <a:t>pkg</a:t>
            </a:r>
            <a:r>
              <a:rPr lang="en-US" sz="1400" dirty="0"/>
              <a:t> file, double-click it to open, and follow the installation instructions.</a:t>
            </a:r>
            <a:endParaRPr lang="en-US" dirty="0"/>
          </a:p>
          <a:p>
            <a:r>
              <a:rPr lang="en-US" dirty="0"/>
              <a:t>Install R Studio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Go to </a:t>
            </a:r>
            <a:r>
              <a:rPr lang="en-US" sz="1400" dirty="0">
                <a:hlinkClick r:id="rId3"/>
              </a:rPr>
              <a:t>www.rstudio.com</a:t>
            </a:r>
            <a:r>
              <a:rPr lang="en-US" sz="1400" dirty="0"/>
              <a:t> and click on the "Download </a:t>
            </a:r>
            <a:r>
              <a:rPr lang="en-US" sz="1400" dirty="0" err="1"/>
              <a:t>RStudio</a:t>
            </a:r>
            <a:r>
              <a:rPr lang="en-US" sz="1400" dirty="0"/>
              <a:t>" button.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"Download </a:t>
            </a:r>
            <a:r>
              <a:rPr lang="en-US" sz="1400" dirty="0" err="1"/>
              <a:t>RStudio</a:t>
            </a:r>
            <a:r>
              <a:rPr lang="en-US" sz="1400" dirty="0"/>
              <a:t> Desktop."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version recommended for your system, or the latest Mac version, save the .</a:t>
            </a:r>
            <a:r>
              <a:rPr lang="en-US" sz="1400" dirty="0" err="1"/>
              <a:t>dmg</a:t>
            </a:r>
            <a:r>
              <a:rPr lang="en-US" sz="1400" dirty="0"/>
              <a:t> file on your computer, double-click it to open, and then drag and drop it to your applications folder.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5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 Taste of 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We’ll do a overview of R, and then review it again next week</a:t>
            </a:r>
          </a:p>
          <a:p>
            <a:pPr lvl="1" eaLnBrk="1" hangingPunct="1"/>
            <a:r>
              <a:rPr lang="en-US" altLang="en-US" dirty="0"/>
              <a:t>Follow along</a:t>
            </a:r>
          </a:p>
          <a:p>
            <a:pPr lvl="1" eaLnBrk="1" hangingPunct="1"/>
            <a:r>
              <a:rPr lang="en-US" altLang="en-US" dirty="0"/>
              <a:t>Later play with R following the slides on your own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Go to “Start,” then “All programs,” then “</a:t>
            </a:r>
            <a:r>
              <a:rPr lang="en-US" altLang="en-US" dirty="0" err="1"/>
              <a:t>RStudio</a:t>
            </a:r>
            <a:r>
              <a:rPr lang="en-US" altLang="en-US" dirty="0"/>
              <a:t>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11507</TotalTime>
  <Words>1176</Words>
  <Application>Microsoft Macintosh PowerPoint</Application>
  <PresentationFormat>On-screen Show (4:3)</PresentationFormat>
  <Paragraphs>251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Lab 1 Introductions to R</vt:lpstr>
      <vt:lpstr>Today’s Agenda:</vt:lpstr>
      <vt:lpstr>Overall Lab Purpose</vt:lpstr>
      <vt:lpstr>Assignments</vt:lpstr>
      <vt:lpstr>Introduction to R</vt:lpstr>
      <vt:lpstr>What is R?</vt:lpstr>
      <vt:lpstr>What is RStudio?</vt:lpstr>
      <vt:lpstr>Installing R on Own Computer</vt:lpstr>
      <vt:lpstr>First Taste of R</vt:lpstr>
      <vt:lpstr>Starting Out</vt:lpstr>
      <vt:lpstr>PowerPoint Presentation</vt:lpstr>
      <vt:lpstr>Data structure</vt:lpstr>
      <vt:lpstr>Data Structures</vt:lpstr>
      <vt:lpstr>Data Structures</vt:lpstr>
      <vt:lpstr>Data Structures</vt:lpstr>
      <vt:lpstr>Data Structures</vt:lpstr>
      <vt:lpstr>Data Structures</vt:lpstr>
      <vt:lpstr>Program Editor (Cont.)</vt:lpstr>
      <vt:lpstr>Log with errors vs. no errors</vt:lpstr>
      <vt:lpstr>Things to Note When Writing Code</vt:lpstr>
      <vt:lpstr>Let’s Practice! </vt:lpstr>
      <vt:lpstr>How To Import Data ?</vt:lpstr>
      <vt:lpstr>Importing Data Using Syntax</vt:lpstr>
      <vt:lpstr>Import Data Option</vt:lpstr>
      <vt:lpstr>Import Data Option</vt:lpstr>
      <vt:lpstr>Check Frequencies</vt:lpstr>
      <vt:lpstr>Installing Packages</vt:lpstr>
      <vt:lpstr>Loading Packages</vt:lpstr>
      <vt:lpstr>Load &amp; Check Data</vt:lpstr>
      <vt:lpstr>Time to Plot Stuff!</vt:lpstr>
      <vt:lpstr>PowerPoint Presentation</vt:lpstr>
      <vt:lpstr>Plot Numeric Frequencies</vt:lpstr>
      <vt:lpstr>PowerPoint Presentation</vt:lpstr>
      <vt:lpstr>Make a Scatterplot</vt:lpstr>
      <vt:lpstr>PowerPoint Presentation</vt:lpstr>
      <vt:lpstr>PowerPoint Presentation</vt:lpstr>
      <vt:lpstr>Assignment 1</vt:lpstr>
    </vt:vector>
  </TitlesOfParts>
  <Company>University of South Florida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</dc:title>
  <dc:creator>Michael Brannick</dc:creator>
  <cp:lastModifiedBy>Microsoft Office User</cp:lastModifiedBy>
  <cp:revision>465</cp:revision>
  <dcterms:created xsi:type="dcterms:W3CDTF">2002-12-29T19:15:58Z</dcterms:created>
  <dcterms:modified xsi:type="dcterms:W3CDTF">2018-04-01T15:37:50Z</dcterms:modified>
</cp:coreProperties>
</file>