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256" r:id="rId2"/>
    <p:sldId id="279" r:id="rId3"/>
    <p:sldId id="280" r:id="rId4"/>
    <p:sldId id="257" r:id="rId5"/>
    <p:sldId id="258" r:id="rId6"/>
    <p:sldId id="259" r:id="rId7"/>
    <p:sldId id="284" r:id="rId8"/>
    <p:sldId id="285" r:id="rId9"/>
    <p:sldId id="286" r:id="rId10"/>
    <p:sldId id="260" r:id="rId11"/>
    <p:sldId id="291" r:id="rId12"/>
    <p:sldId id="261" r:id="rId13"/>
    <p:sldId id="262" r:id="rId14"/>
    <p:sldId id="281" r:id="rId15"/>
    <p:sldId id="265" r:id="rId16"/>
    <p:sldId id="266" r:id="rId17"/>
    <p:sldId id="267" r:id="rId18"/>
    <p:sldId id="269" r:id="rId19"/>
    <p:sldId id="270" r:id="rId20"/>
    <p:sldId id="271" r:id="rId21"/>
    <p:sldId id="272" r:id="rId22"/>
    <p:sldId id="273" r:id="rId23"/>
    <p:sldId id="276" r:id="rId24"/>
    <p:sldId id="274" r:id="rId25"/>
    <p:sldId id="275" r:id="rId26"/>
    <p:sldId id="287" r:id="rId27"/>
    <p:sldId id="277" r:id="rId28"/>
    <p:sldId id="278" r:id="rId29"/>
    <p:sldId id="283" r:id="rId30"/>
    <p:sldId id="288" r:id="rId31"/>
    <p:sldId id="289" r:id="rId32"/>
    <p:sldId id="290" r:id="rId33"/>
  </p:sldIdLst>
  <p:sldSz cx="9144000" cy="6858000" type="screen4x3"/>
  <p:notesSz cx="6858000" cy="9180513"/>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817"/>
    <p:restoredTop sz="90918"/>
  </p:normalViewPr>
  <p:slideViewPr>
    <p:cSldViewPr>
      <p:cViewPr varScale="1">
        <p:scale>
          <a:sx n="78" d="100"/>
          <a:sy n="78" d="100"/>
        </p:scale>
        <p:origin x="44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1" Type="http://schemas.openxmlformats.org/officeDocument/2006/relationships/image" Target="../media/image3.wmf"/><Relationship Id="rId2"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9.wmf"/><Relationship Id="rId5" Type="http://schemas.openxmlformats.org/officeDocument/2006/relationships/image" Target="../media/image6.wmf"/><Relationship Id="rId6" Type="http://schemas.openxmlformats.org/officeDocument/2006/relationships/image" Target="../media/image10.wmf"/><Relationship Id="rId7" Type="http://schemas.openxmlformats.org/officeDocument/2006/relationships/image" Target="../media/image11.wmf"/><Relationship Id="rId1" Type="http://schemas.openxmlformats.org/officeDocument/2006/relationships/image" Target="../media/image3.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5" Type="http://schemas.openxmlformats.org/officeDocument/2006/relationships/image" Target="../media/image17.wmf"/><Relationship Id="rId6" Type="http://schemas.openxmlformats.org/officeDocument/2006/relationships/image" Target="../media/image18.wmf"/><Relationship Id="rId7" Type="http://schemas.openxmlformats.org/officeDocument/2006/relationships/image" Target="../media/image19.wmf"/><Relationship Id="rId1" Type="http://schemas.openxmlformats.org/officeDocument/2006/relationships/image" Target="../media/image13.wmf"/><Relationship Id="rId2"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anose="02020603050405020304" pitchFamily="18" charset="0"/>
              </a:defRPr>
            </a:lvl1pPr>
          </a:lstStyle>
          <a:p>
            <a:pPr>
              <a:defRPr/>
            </a:pPr>
            <a:endParaRPr lang="en-US" altLang="en-US"/>
          </a:p>
        </p:txBody>
      </p:sp>
      <p:sp>
        <p:nvSpPr>
          <p:cNvPr id="20483" name="Rectangle 3"/>
          <p:cNvSpPr>
            <a:spLocks noGrp="1" noChangeArrowheads="1"/>
          </p:cNvSpPr>
          <p:nvPr>
            <p:ph type="dt" sz="quarter"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anose="02020603050405020304" pitchFamily="18" charset="0"/>
              </a:defRPr>
            </a:lvl1pPr>
          </a:lstStyle>
          <a:p>
            <a:pPr>
              <a:defRPr/>
            </a:pPr>
            <a:endParaRPr lang="en-US" altLang="en-US"/>
          </a:p>
        </p:txBody>
      </p:sp>
      <p:sp>
        <p:nvSpPr>
          <p:cNvPr id="20484" name="Rectangle 4"/>
          <p:cNvSpPr>
            <a:spLocks noGrp="1" noChangeArrowheads="1"/>
          </p:cNvSpPr>
          <p:nvPr>
            <p:ph type="ftr" sz="quarter" idx="2"/>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anose="02020603050405020304" pitchFamily="18" charset="0"/>
              </a:defRPr>
            </a:lvl1pPr>
          </a:lstStyle>
          <a:p>
            <a:pPr>
              <a:defRPr/>
            </a:pPr>
            <a:endParaRPr lang="en-US" altLang="en-US"/>
          </a:p>
        </p:txBody>
      </p:sp>
      <p:sp>
        <p:nvSpPr>
          <p:cNvPr id="20485" name="Rectangle 5"/>
          <p:cNvSpPr>
            <a:spLocks noGrp="1" noChangeArrowheads="1"/>
          </p:cNvSpPr>
          <p:nvPr>
            <p:ph type="sldNum" sz="quarter" idx="3"/>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anose="02020603050405020304" pitchFamily="18" charset="0"/>
              </a:defRPr>
            </a:lvl1pPr>
          </a:lstStyle>
          <a:p>
            <a:pPr>
              <a:defRPr/>
            </a:pPr>
            <a:fld id="{2556236E-D6E5-6849-8EAE-F171BD41D760}" type="slidenum">
              <a:rPr lang="en-US" altLang="en-US"/>
              <a:pPr>
                <a:defRPr/>
              </a:pPr>
              <a:t>‹#›</a:t>
            </a:fld>
            <a:endParaRPr lang="en-US" altLang="en-US"/>
          </a:p>
        </p:txBody>
      </p:sp>
    </p:spTree>
    <p:extLst>
      <p:ext uri="{BB962C8B-B14F-4D97-AF65-F5344CB8AC3E}">
        <p14:creationId xmlns:p14="http://schemas.microsoft.com/office/powerpoint/2010/main" val="2677239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5A1FF4E0-6050-0642-9A96-E5CE652BC0FA}" type="datetimeFigureOut">
              <a:rPr lang="en-US" smtClean="0"/>
              <a:t>11/29/17</a:t>
            </a:fld>
            <a:endParaRPr lang="en-US"/>
          </a:p>
        </p:txBody>
      </p:sp>
      <p:sp>
        <p:nvSpPr>
          <p:cNvPr id="4" name="Slide Image Placeholder 3"/>
          <p:cNvSpPr>
            <a:spLocks noGrp="1" noRot="1" noChangeAspect="1"/>
          </p:cNvSpPr>
          <p:nvPr>
            <p:ph type="sldImg" idx="2"/>
          </p:nvPr>
        </p:nvSpPr>
        <p:spPr>
          <a:xfrm>
            <a:off x="1363663" y="1147763"/>
            <a:ext cx="4130675" cy="3098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8013"/>
            <a:ext cx="5486400" cy="36147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20138"/>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20138"/>
            <a:ext cx="2971800" cy="460375"/>
          </a:xfrm>
          <a:prstGeom prst="rect">
            <a:avLst/>
          </a:prstGeom>
        </p:spPr>
        <p:txBody>
          <a:bodyPr vert="horz" lIns="91440" tIns="45720" rIns="91440" bIns="45720" rtlCol="0" anchor="b"/>
          <a:lstStyle>
            <a:lvl1pPr algn="r">
              <a:defRPr sz="1200"/>
            </a:lvl1pPr>
          </a:lstStyle>
          <a:p>
            <a:fld id="{2FFE8F64-4A9B-DB45-ABC6-77ADDF4CACB2}" type="slidenum">
              <a:rPr lang="en-US" smtClean="0"/>
              <a:t>‹#›</a:t>
            </a:fld>
            <a:endParaRPr lang="en-US"/>
          </a:p>
        </p:txBody>
      </p:sp>
    </p:spTree>
    <p:extLst>
      <p:ext uri="{BB962C8B-B14F-4D97-AF65-F5344CB8AC3E}">
        <p14:creationId xmlns:p14="http://schemas.microsoft.com/office/powerpoint/2010/main" val="103440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lgn="ctr">
              <a:defRPr/>
            </a:lvl1pPr>
          </a:lstStyle>
          <a:p>
            <a:pPr lvl="0"/>
            <a:r>
              <a:rPr lang="en-US" altLang="en-US" noProof="0" smtClean="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ltLang="en-US"/>
          </a:p>
        </p:txBody>
      </p:sp>
      <p:sp>
        <p:nvSpPr>
          <p:cNvPr id="5"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smtClean="0"/>
            </a:lvl1pPr>
          </a:lstStyle>
          <a:p>
            <a:pPr>
              <a:defRPr/>
            </a:pPr>
            <a:fld id="{F6ADE216-8D0D-C048-95D6-3C6DE0969668}" type="slidenum">
              <a:rPr lang="en-US" altLang="en-US"/>
              <a:pPr>
                <a:defRPr/>
              </a:pPr>
              <a:t>‹#›</a:t>
            </a:fld>
            <a:endParaRPr lang="en-US" altLang="en-US"/>
          </a:p>
        </p:txBody>
      </p:sp>
    </p:spTree>
    <p:extLst>
      <p:ext uri="{BB962C8B-B14F-4D97-AF65-F5344CB8AC3E}">
        <p14:creationId xmlns:p14="http://schemas.microsoft.com/office/powerpoint/2010/main" val="904031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5E6A15-85DD-EA4A-8F98-A6847E49E069}" type="slidenum">
              <a:rPr lang="en-US" altLang="en-US"/>
              <a:pPr>
                <a:defRPr/>
              </a:pPr>
              <a:t>‹#›</a:t>
            </a:fld>
            <a:endParaRPr lang="en-US" altLang="en-US"/>
          </a:p>
        </p:txBody>
      </p:sp>
    </p:spTree>
    <p:extLst>
      <p:ext uri="{BB962C8B-B14F-4D97-AF65-F5344CB8AC3E}">
        <p14:creationId xmlns:p14="http://schemas.microsoft.com/office/powerpoint/2010/main" val="103311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04800"/>
            <a:ext cx="17716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304800"/>
            <a:ext cx="51625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AE91CA-C453-AB47-B793-B300C8942024}" type="slidenum">
              <a:rPr lang="en-US" altLang="en-US"/>
              <a:pPr>
                <a:defRPr/>
              </a:pPr>
              <a:t>‹#›</a:t>
            </a:fld>
            <a:endParaRPr lang="en-US" altLang="en-US"/>
          </a:p>
        </p:txBody>
      </p:sp>
    </p:spTree>
    <p:extLst>
      <p:ext uri="{BB962C8B-B14F-4D97-AF65-F5344CB8AC3E}">
        <p14:creationId xmlns:p14="http://schemas.microsoft.com/office/powerpoint/2010/main" val="1136619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086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1600" y="1447800"/>
            <a:ext cx="7086600" cy="4648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6EADC05-96F0-8842-8EC4-0BAE90BA0C3E}" type="slidenum">
              <a:rPr lang="en-US" altLang="en-US"/>
              <a:pPr>
                <a:defRPr/>
              </a:pPr>
              <a:t>‹#›</a:t>
            </a:fld>
            <a:endParaRPr lang="en-US" altLang="en-US"/>
          </a:p>
        </p:txBody>
      </p:sp>
    </p:spTree>
    <p:extLst>
      <p:ext uri="{BB962C8B-B14F-4D97-AF65-F5344CB8AC3E}">
        <p14:creationId xmlns:p14="http://schemas.microsoft.com/office/powerpoint/2010/main" val="1296627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086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447800"/>
            <a:ext cx="3467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447800"/>
            <a:ext cx="3467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B6C86E1-9FAF-E945-9C9D-19FA56F67DA2}" type="slidenum">
              <a:rPr lang="en-US" altLang="en-US"/>
              <a:pPr>
                <a:defRPr/>
              </a:pPr>
              <a:t>‹#›</a:t>
            </a:fld>
            <a:endParaRPr lang="en-US" altLang="en-US"/>
          </a:p>
        </p:txBody>
      </p:sp>
    </p:spTree>
    <p:extLst>
      <p:ext uri="{BB962C8B-B14F-4D97-AF65-F5344CB8AC3E}">
        <p14:creationId xmlns:p14="http://schemas.microsoft.com/office/powerpoint/2010/main" val="190221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5FD7E8-0839-0148-B9D9-7EF442127DDC}" type="slidenum">
              <a:rPr lang="en-US" altLang="en-US"/>
              <a:pPr>
                <a:defRPr/>
              </a:pPr>
              <a:t>‹#›</a:t>
            </a:fld>
            <a:endParaRPr lang="en-US" altLang="en-US"/>
          </a:p>
        </p:txBody>
      </p:sp>
    </p:spTree>
    <p:extLst>
      <p:ext uri="{BB962C8B-B14F-4D97-AF65-F5344CB8AC3E}">
        <p14:creationId xmlns:p14="http://schemas.microsoft.com/office/powerpoint/2010/main" val="404687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44C3FC-E1A9-B242-8EFF-A57FD5076B22}" type="slidenum">
              <a:rPr lang="en-US" altLang="en-US"/>
              <a:pPr>
                <a:defRPr/>
              </a:pPr>
              <a:t>‹#›</a:t>
            </a:fld>
            <a:endParaRPr lang="en-US" altLang="en-US"/>
          </a:p>
        </p:txBody>
      </p:sp>
    </p:spTree>
    <p:extLst>
      <p:ext uri="{BB962C8B-B14F-4D97-AF65-F5344CB8AC3E}">
        <p14:creationId xmlns:p14="http://schemas.microsoft.com/office/powerpoint/2010/main" val="49894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447800"/>
            <a:ext cx="3467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447800"/>
            <a:ext cx="3467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F7F324-7C40-504F-8B24-C8D982649A21}" type="slidenum">
              <a:rPr lang="en-US" altLang="en-US"/>
              <a:pPr>
                <a:defRPr/>
              </a:pPr>
              <a:t>‹#›</a:t>
            </a:fld>
            <a:endParaRPr lang="en-US" altLang="en-US"/>
          </a:p>
        </p:txBody>
      </p:sp>
    </p:spTree>
    <p:extLst>
      <p:ext uri="{BB962C8B-B14F-4D97-AF65-F5344CB8AC3E}">
        <p14:creationId xmlns:p14="http://schemas.microsoft.com/office/powerpoint/2010/main" val="195438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9BBDFDB-94B4-7E45-AB64-75E8E989B88F}" type="slidenum">
              <a:rPr lang="en-US" altLang="en-US"/>
              <a:pPr>
                <a:defRPr/>
              </a:pPr>
              <a:t>‹#›</a:t>
            </a:fld>
            <a:endParaRPr lang="en-US" altLang="en-US"/>
          </a:p>
        </p:txBody>
      </p:sp>
    </p:spTree>
    <p:extLst>
      <p:ext uri="{BB962C8B-B14F-4D97-AF65-F5344CB8AC3E}">
        <p14:creationId xmlns:p14="http://schemas.microsoft.com/office/powerpoint/2010/main" val="165786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1E8E155-B259-C14B-AAE1-41CFD4D3985C}" type="slidenum">
              <a:rPr lang="en-US" altLang="en-US"/>
              <a:pPr>
                <a:defRPr/>
              </a:pPr>
              <a:t>‹#›</a:t>
            </a:fld>
            <a:endParaRPr lang="en-US" altLang="en-US"/>
          </a:p>
        </p:txBody>
      </p:sp>
    </p:spTree>
    <p:extLst>
      <p:ext uri="{BB962C8B-B14F-4D97-AF65-F5344CB8AC3E}">
        <p14:creationId xmlns:p14="http://schemas.microsoft.com/office/powerpoint/2010/main" val="7848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FFB046E-4305-8D4F-BBB5-31DE39C2C930}" type="slidenum">
              <a:rPr lang="en-US" altLang="en-US"/>
              <a:pPr>
                <a:defRPr/>
              </a:pPr>
              <a:t>‹#›</a:t>
            </a:fld>
            <a:endParaRPr lang="en-US" altLang="en-US"/>
          </a:p>
        </p:txBody>
      </p:sp>
    </p:spTree>
    <p:extLst>
      <p:ext uri="{BB962C8B-B14F-4D97-AF65-F5344CB8AC3E}">
        <p14:creationId xmlns:p14="http://schemas.microsoft.com/office/powerpoint/2010/main" val="49391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E65CF8-11CE-BB44-B036-8003C1191370}" type="slidenum">
              <a:rPr lang="en-US" altLang="en-US"/>
              <a:pPr>
                <a:defRPr/>
              </a:pPr>
              <a:t>‹#›</a:t>
            </a:fld>
            <a:endParaRPr lang="en-US" altLang="en-US"/>
          </a:p>
        </p:txBody>
      </p:sp>
    </p:spTree>
    <p:extLst>
      <p:ext uri="{BB962C8B-B14F-4D97-AF65-F5344CB8AC3E}">
        <p14:creationId xmlns:p14="http://schemas.microsoft.com/office/powerpoint/2010/main" val="118717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0BFCCA4-7173-4D40-A405-488EEE298BB1}" type="slidenum">
              <a:rPr lang="en-US" altLang="en-US"/>
              <a:pPr>
                <a:defRPr/>
              </a:pPr>
              <a:t>‹#›</a:t>
            </a:fld>
            <a:endParaRPr lang="en-US" altLang="en-US"/>
          </a:p>
        </p:txBody>
      </p:sp>
    </p:spTree>
    <p:extLst>
      <p:ext uri="{BB962C8B-B14F-4D97-AF65-F5344CB8AC3E}">
        <p14:creationId xmlns:p14="http://schemas.microsoft.com/office/powerpoint/2010/main" val="6011064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304800"/>
            <a:ext cx="7086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371600" y="1447800"/>
            <a:ext cx="7086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p:cNvSpPr>
            <a:spLocks noGrp="1" noChangeArrowheads="1"/>
          </p:cNvSpPr>
          <p:nvPr>
            <p:ph type="dt" sz="half" idx="2"/>
          </p:nvPr>
        </p:nvSpPr>
        <p:spPr bwMode="auto">
          <a:xfrm>
            <a:off x="1371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Times New Roman" panose="02020603050405020304" pitchFamily="18" charset="0"/>
              </a:defRPr>
            </a:lvl1pPr>
          </a:lstStyle>
          <a:p>
            <a:pPr>
              <a:defRPr/>
            </a:pPr>
            <a:endParaRPr lang="en-US" altLang="en-US"/>
          </a:p>
        </p:txBody>
      </p:sp>
      <p:sp>
        <p:nvSpPr>
          <p:cNvPr id="3077" name="Rectangle 5"/>
          <p:cNvSpPr>
            <a:spLocks noGrp="1" noChangeArrowheads="1"/>
          </p:cNvSpPr>
          <p:nvPr>
            <p:ph type="ftr" sz="quarter" idx="3"/>
          </p:nvPr>
        </p:nvSpPr>
        <p:spPr bwMode="auto">
          <a:xfrm>
            <a:off x="3505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Times New Roman" panose="02020603050405020304" pitchFamily="18" charset="0"/>
              </a:defRPr>
            </a:lvl1pPr>
          </a:lstStyle>
          <a:p>
            <a:pPr>
              <a:defRPr/>
            </a:pPr>
            <a:fld id="{E09081D3-500D-FF49-B19C-791C79A080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defRPr>
      </a:lvl2pPr>
      <a:lvl3pPr algn="l" rtl="0" eaLnBrk="0" fontAlgn="base" hangingPunct="0">
        <a:spcBef>
          <a:spcPct val="0"/>
        </a:spcBef>
        <a:spcAft>
          <a:spcPct val="0"/>
        </a:spcAft>
        <a:defRPr sz="4400">
          <a:solidFill>
            <a:schemeClr val="tx2"/>
          </a:solidFill>
          <a:latin typeface="Times New Roman" panose="02020603050405020304" pitchFamily="18" charset="0"/>
        </a:defRPr>
      </a:lvl3pPr>
      <a:lvl4pPr algn="l" rtl="0" eaLnBrk="0" fontAlgn="base" hangingPunct="0">
        <a:spcBef>
          <a:spcPct val="0"/>
        </a:spcBef>
        <a:spcAft>
          <a:spcPct val="0"/>
        </a:spcAft>
        <a:defRPr sz="4400">
          <a:solidFill>
            <a:schemeClr val="tx2"/>
          </a:solidFill>
          <a:latin typeface="Times New Roman" panose="02020603050405020304" pitchFamily="18" charset="0"/>
        </a:defRPr>
      </a:lvl4pPr>
      <a:lvl5pPr algn="l" rtl="0" eaLnBrk="0" fontAlgn="base" hangingPunct="0">
        <a:spcBef>
          <a:spcPct val="0"/>
        </a:spcBef>
        <a:spcAft>
          <a:spcPct val="0"/>
        </a:spcAft>
        <a:defRPr sz="4400">
          <a:solidFill>
            <a:schemeClr val="tx2"/>
          </a:solidFill>
          <a:latin typeface="Times New Roman" panose="02020603050405020304" pitchFamily="18" charset="0"/>
        </a:defRPr>
      </a:lvl5pPr>
      <a:lvl6pPr marL="457200" algn="l" rtl="0" eaLnBrk="0" fontAlgn="base" hangingPunct="0">
        <a:spcBef>
          <a:spcPct val="0"/>
        </a:spcBef>
        <a:spcAft>
          <a:spcPct val="0"/>
        </a:spcAft>
        <a:defRPr sz="4400">
          <a:solidFill>
            <a:schemeClr val="tx2"/>
          </a:solidFill>
          <a:latin typeface="Times New Roman" panose="02020603050405020304" pitchFamily="18" charset="0"/>
        </a:defRPr>
      </a:lvl6pPr>
      <a:lvl7pPr marL="914400" algn="l" rtl="0" eaLnBrk="0" fontAlgn="base" hangingPunct="0">
        <a:spcBef>
          <a:spcPct val="0"/>
        </a:spcBef>
        <a:spcAft>
          <a:spcPct val="0"/>
        </a:spcAft>
        <a:defRPr sz="4400">
          <a:solidFill>
            <a:schemeClr val="tx2"/>
          </a:solidFill>
          <a:latin typeface="Times New Roman" panose="02020603050405020304" pitchFamily="18" charset="0"/>
        </a:defRPr>
      </a:lvl7pPr>
      <a:lvl8pPr marL="1371600" algn="l" rtl="0" eaLnBrk="0" fontAlgn="base" hangingPunct="0">
        <a:spcBef>
          <a:spcPct val="0"/>
        </a:spcBef>
        <a:spcAft>
          <a:spcPct val="0"/>
        </a:spcAft>
        <a:defRPr sz="4400">
          <a:solidFill>
            <a:schemeClr val="tx2"/>
          </a:solidFill>
          <a:latin typeface="Times New Roman" panose="02020603050405020304" pitchFamily="18" charset="0"/>
        </a:defRPr>
      </a:lvl8pPr>
      <a:lvl9pPr marL="1828800" algn="l"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7.wmf"/><Relationship Id="rId13" Type="http://schemas.openxmlformats.org/officeDocument/2006/relationships/oleObject" Target="../embeddings/oleObject6.bin"/><Relationship Id="rId14" Type="http://schemas.openxmlformats.org/officeDocument/2006/relationships/image" Target="../media/image8.wmf"/><Relationship Id="rId15" Type="http://schemas.openxmlformats.org/officeDocument/2006/relationships/oleObject" Target="../embeddings/oleObject7.bin"/><Relationship Id="rId16" Type="http://schemas.openxmlformats.org/officeDocument/2006/relationships/image" Target="../media/image9.wmf"/><Relationship Id="rId1" Type="http://schemas.openxmlformats.org/officeDocument/2006/relationships/vmlDrawing" Target="../drawings/vmlDrawing1.vml"/><Relationship Id="rId2" Type="http://schemas.openxmlformats.org/officeDocument/2006/relationships/slideLayout" Target="../slideLayouts/slideLayout12.xml"/><Relationship Id="rId3" Type="http://schemas.openxmlformats.org/officeDocument/2006/relationships/oleObject" Target="../embeddings/oleObject1.bin"/><Relationship Id="rId4" Type="http://schemas.openxmlformats.org/officeDocument/2006/relationships/image" Target="../media/image3.wmf"/><Relationship Id="rId5" Type="http://schemas.openxmlformats.org/officeDocument/2006/relationships/oleObject" Target="../embeddings/oleObject2.bin"/><Relationship Id="rId6" Type="http://schemas.openxmlformats.org/officeDocument/2006/relationships/image" Target="../media/image4.wmf"/><Relationship Id="rId7" Type="http://schemas.openxmlformats.org/officeDocument/2006/relationships/oleObject" Target="../embeddings/oleObject3.bin"/><Relationship Id="rId8" Type="http://schemas.openxmlformats.org/officeDocument/2006/relationships/image" Target="../media/image5.wmf"/><Relationship Id="rId9" Type="http://schemas.openxmlformats.org/officeDocument/2006/relationships/oleObject" Target="../embeddings/oleObject4.bin"/><Relationship Id="rId10" Type="http://schemas.openxmlformats.org/officeDocument/2006/relationships/image" Target="../media/image6.wmf"/></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12.bin"/><Relationship Id="rId12" Type="http://schemas.openxmlformats.org/officeDocument/2006/relationships/image" Target="../media/image6.wmf"/><Relationship Id="rId13" Type="http://schemas.openxmlformats.org/officeDocument/2006/relationships/oleObject" Target="../embeddings/oleObject13.bin"/><Relationship Id="rId14" Type="http://schemas.openxmlformats.org/officeDocument/2006/relationships/image" Target="../media/image10.wmf"/><Relationship Id="rId15" Type="http://schemas.openxmlformats.org/officeDocument/2006/relationships/oleObject" Target="../embeddings/oleObject14.bin"/><Relationship Id="rId16"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12.xml"/><Relationship Id="rId3" Type="http://schemas.openxmlformats.org/officeDocument/2006/relationships/oleObject" Target="../embeddings/oleObject8.bin"/><Relationship Id="rId4" Type="http://schemas.openxmlformats.org/officeDocument/2006/relationships/image" Target="../media/image3.wmf"/><Relationship Id="rId5" Type="http://schemas.openxmlformats.org/officeDocument/2006/relationships/oleObject" Target="../embeddings/oleObject9.bin"/><Relationship Id="rId6" Type="http://schemas.openxmlformats.org/officeDocument/2006/relationships/image" Target="../media/image7.wmf"/><Relationship Id="rId7" Type="http://schemas.openxmlformats.org/officeDocument/2006/relationships/oleObject" Target="../embeddings/oleObject10.bin"/><Relationship Id="rId8" Type="http://schemas.openxmlformats.org/officeDocument/2006/relationships/image" Target="../media/image5.wmf"/><Relationship Id="rId9" Type="http://schemas.openxmlformats.org/officeDocument/2006/relationships/oleObject" Target="../embeddings/oleObject11.bin"/><Relationship Id="rId10"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2.wmf"/><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1" Type="http://schemas.openxmlformats.org/officeDocument/2006/relationships/oleObject" Target="../embeddings/oleObject20.bin"/><Relationship Id="rId12" Type="http://schemas.openxmlformats.org/officeDocument/2006/relationships/image" Target="../media/image17.wmf"/><Relationship Id="rId13" Type="http://schemas.openxmlformats.org/officeDocument/2006/relationships/oleObject" Target="../embeddings/oleObject21.bin"/><Relationship Id="rId14" Type="http://schemas.openxmlformats.org/officeDocument/2006/relationships/image" Target="../media/image18.wmf"/><Relationship Id="rId15" Type="http://schemas.openxmlformats.org/officeDocument/2006/relationships/oleObject" Target="../embeddings/oleObject22.bin"/><Relationship Id="rId16" Type="http://schemas.openxmlformats.org/officeDocument/2006/relationships/image" Target="../media/image19.wmf"/><Relationship Id="rId1" Type="http://schemas.openxmlformats.org/officeDocument/2006/relationships/vmlDrawing" Target="../drawings/vmlDrawing4.vml"/><Relationship Id="rId2" Type="http://schemas.openxmlformats.org/officeDocument/2006/relationships/slideLayout" Target="../slideLayouts/slideLayout6.xml"/><Relationship Id="rId3" Type="http://schemas.openxmlformats.org/officeDocument/2006/relationships/oleObject" Target="../embeddings/oleObject16.bin"/><Relationship Id="rId4" Type="http://schemas.openxmlformats.org/officeDocument/2006/relationships/image" Target="../media/image13.wmf"/><Relationship Id="rId5" Type="http://schemas.openxmlformats.org/officeDocument/2006/relationships/oleObject" Target="../embeddings/oleObject17.bin"/><Relationship Id="rId6" Type="http://schemas.openxmlformats.org/officeDocument/2006/relationships/image" Target="../media/image14.wmf"/><Relationship Id="rId7" Type="http://schemas.openxmlformats.org/officeDocument/2006/relationships/oleObject" Target="../embeddings/oleObject18.bin"/><Relationship Id="rId8" Type="http://schemas.openxmlformats.org/officeDocument/2006/relationships/image" Target="../media/image15.wmf"/><Relationship Id="rId9" Type="http://schemas.openxmlformats.org/officeDocument/2006/relationships/oleObject" Target="../embeddings/oleObject19.bin"/><Relationship Id="rId10" Type="http://schemas.openxmlformats.org/officeDocument/2006/relationships/image" Target="../media/image1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0.w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21.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22.w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ltLang="en-US"/>
              <a:t>Random Effects &amp; Repeated Measures</a:t>
            </a:r>
          </a:p>
        </p:txBody>
      </p:sp>
      <p:sp>
        <p:nvSpPr>
          <p:cNvPr id="4099" name="Rectangle 3"/>
          <p:cNvSpPr>
            <a:spLocks noGrp="1" noChangeArrowheads="1"/>
          </p:cNvSpPr>
          <p:nvPr>
            <p:ph type="subTitle" idx="1"/>
          </p:nvPr>
        </p:nvSpPr>
        <p:spPr/>
        <p:txBody>
          <a:bodyPr/>
          <a:lstStyle/>
          <a:p>
            <a:r>
              <a:rPr lang="en-US" altLang="en-US"/>
              <a:t>Alternatives to Fixed Effects Analyses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Random Effects Significance Tests (A &amp; B random/within)</a:t>
            </a:r>
          </a:p>
        </p:txBody>
      </p:sp>
      <p:graphicFrame>
        <p:nvGraphicFramePr>
          <p:cNvPr id="7214" name="Group 46"/>
          <p:cNvGraphicFramePr>
            <a:graphicFrameLocks noGrp="1"/>
          </p:cNvGraphicFramePr>
          <p:nvPr>
            <p:ph type="tbl" idx="1"/>
            <p:extLst>
              <p:ext uri="{D42A27DB-BD31-4B8C-83A1-F6EECF244321}">
                <p14:modId xmlns:p14="http://schemas.microsoft.com/office/powerpoint/2010/main" val="3781279271"/>
              </p:ext>
            </p:extLst>
          </p:nvPr>
        </p:nvGraphicFramePr>
        <p:xfrm>
          <a:off x="1371600" y="1447800"/>
          <a:ext cx="7086600" cy="4951222"/>
        </p:xfrm>
        <a:graphic>
          <a:graphicData uri="http://schemas.openxmlformats.org/drawingml/2006/table">
            <a:tbl>
              <a:tblPr/>
              <a:tblGrid>
                <a:gridCol w="1295400">
                  <a:extLst>
                    <a:ext uri="{9D8B030D-6E8A-4147-A177-3AD203B41FA5}">
                      <a16:colId xmlns:a16="http://schemas.microsoft.com/office/drawing/2014/main" xmlns="" val="20000"/>
                    </a:ext>
                  </a:extLst>
                </a:gridCol>
                <a:gridCol w="2247900">
                  <a:extLst>
                    <a:ext uri="{9D8B030D-6E8A-4147-A177-3AD203B41FA5}">
                      <a16:colId xmlns:a16="http://schemas.microsoft.com/office/drawing/2014/main" xmlns="" val="20001"/>
                    </a:ext>
                  </a:extLst>
                </a:gridCol>
                <a:gridCol w="1771650">
                  <a:extLst>
                    <a:ext uri="{9D8B030D-6E8A-4147-A177-3AD203B41FA5}">
                      <a16:colId xmlns:a16="http://schemas.microsoft.com/office/drawing/2014/main" xmlns="" val="20002"/>
                    </a:ext>
                  </a:extLst>
                </a:gridCol>
                <a:gridCol w="1771650">
                  <a:extLst>
                    <a:ext uri="{9D8B030D-6E8A-4147-A177-3AD203B41FA5}">
                      <a16:colId xmlns:a16="http://schemas.microsoft.com/office/drawing/2014/main" xmlns="" val="20003"/>
                    </a:ext>
                  </a:extLst>
                </a:gridCol>
              </a:tblGrid>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charset="0"/>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df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286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(J-1)(K-1)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K-1,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(J-1)(K-1)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286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AxB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(J-1)(K-1),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JK(n-1)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Error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graphicFrame>
        <p:nvGraphicFramePr>
          <p:cNvPr id="13347" name="Object 37"/>
          <p:cNvGraphicFramePr>
            <a:graphicFrameLocks noChangeAspect="1"/>
          </p:cNvGraphicFramePr>
          <p:nvPr/>
        </p:nvGraphicFramePr>
        <p:xfrm>
          <a:off x="2667000" y="2667000"/>
          <a:ext cx="2133600" cy="546100"/>
        </p:xfrm>
        <a:graphic>
          <a:graphicData uri="http://schemas.openxmlformats.org/presentationml/2006/ole">
            <mc:AlternateContent xmlns:mc="http://schemas.openxmlformats.org/markup-compatibility/2006">
              <mc:Choice xmlns:v="urn:schemas-microsoft-com:vml" Requires="v">
                <p:oleObj spid="_x0000_s13448" name="Equation" r:id="rId3" imgW="1168400" imgH="241300" progId="Equation.3">
                  <p:embed/>
                </p:oleObj>
              </mc:Choice>
              <mc:Fallback>
                <p:oleObj name="Equation" r:id="rId3" imgW="1168400" imgH="241300" progId="Equation.3">
                  <p:embed/>
                  <p:pic>
                    <p:nvPicPr>
                      <p:cNvPr id="0"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667000"/>
                        <a:ext cx="21336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348" name="Object 38"/>
          <p:cNvGraphicFramePr>
            <a:graphicFrameLocks noChangeAspect="1"/>
          </p:cNvGraphicFramePr>
          <p:nvPr/>
        </p:nvGraphicFramePr>
        <p:xfrm>
          <a:off x="2765425" y="3581400"/>
          <a:ext cx="2087563" cy="546100"/>
        </p:xfrm>
        <a:graphic>
          <a:graphicData uri="http://schemas.openxmlformats.org/presentationml/2006/ole">
            <mc:AlternateContent xmlns:mc="http://schemas.openxmlformats.org/markup-compatibility/2006">
              <mc:Choice xmlns:v="urn:schemas-microsoft-com:vml" Requires="v">
                <p:oleObj spid="_x0000_s13449" name="Equation" r:id="rId5" imgW="1143000" imgH="241300" progId="Equation.3">
                  <p:embed/>
                </p:oleObj>
              </mc:Choice>
              <mc:Fallback>
                <p:oleObj name="Equation" r:id="rId5" imgW="1143000" imgH="241300" progId="Equation.3">
                  <p:embed/>
                  <p:pic>
                    <p:nvPicPr>
                      <p:cNvPr id="0" name="Object 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5425" y="3581400"/>
                        <a:ext cx="2087563"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349" name="Object 39"/>
          <p:cNvGraphicFramePr>
            <a:graphicFrameLocks noChangeAspect="1"/>
          </p:cNvGraphicFramePr>
          <p:nvPr/>
        </p:nvGraphicFramePr>
        <p:xfrm>
          <a:off x="3048000" y="4648200"/>
          <a:ext cx="1206500" cy="546100"/>
        </p:xfrm>
        <a:graphic>
          <a:graphicData uri="http://schemas.openxmlformats.org/presentationml/2006/ole">
            <mc:AlternateContent xmlns:mc="http://schemas.openxmlformats.org/markup-compatibility/2006">
              <mc:Choice xmlns:v="urn:schemas-microsoft-com:vml" Requires="v">
                <p:oleObj spid="_x0000_s13450" name="Equation" r:id="rId7" imgW="660113" imgH="241195" progId="Equation.3">
                  <p:embed/>
                </p:oleObj>
              </mc:Choice>
              <mc:Fallback>
                <p:oleObj name="Equation" r:id="rId7" imgW="660113" imgH="241195" progId="Equation.3">
                  <p:embed/>
                  <p:pic>
                    <p:nvPicPr>
                      <p:cNvPr id="0" name="Object 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4648200"/>
                        <a:ext cx="12065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350" name="Object 40"/>
          <p:cNvGraphicFramePr>
            <a:graphicFrameLocks noChangeAspect="1"/>
          </p:cNvGraphicFramePr>
          <p:nvPr/>
        </p:nvGraphicFramePr>
        <p:xfrm>
          <a:off x="3352800" y="5638800"/>
          <a:ext cx="371475" cy="546100"/>
        </p:xfrm>
        <a:graphic>
          <a:graphicData uri="http://schemas.openxmlformats.org/presentationml/2006/ole">
            <mc:AlternateContent xmlns:mc="http://schemas.openxmlformats.org/markup-compatibility/2006">
              <mc:Choice xmlns:v="urn:schemas-microsoft-com:vml" Requires="v">
                <p:oleObj spid="_x0000_s13451" name="Equation" r:id="rId9" imgW="203112" imgH="241195" progId="Equation.3">
                  <p:embed/>
                </p:oleObj>
              </mc:Choice>
              <mc:Fallback>
                <p:oleObj name="Equation" r:id="rId9" imgW="203112" imgH="241195" progId="Equation.3">
                  <p:embed/>
                  <p:pic>
                    <p:nvPicPr>
                      <p:cNvPr id="0" name="Object 4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2800" y="5638800"/>
                        <a:ext cx="371475"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351" name="Object 41"/>
          <p:cNvGraphicFramePr>
            <a:graphicFrameLocks noChangeAspect="1"/>
          </p:cNvGraphicFramePr>
          <p:nvPr/>
        </p:nvGraphicFramePr>
        <p:xfrm>
          <a:off x="4937125" y="2362200"/>
          <a:ext cx="1539875" cy="976313"/>
        </p:xfrm>
        <a:graphic>
          <a:graphicData uri="http://schemas.openxmlformats.org/presentationml/2006/ole">
            <mc:AlternateContent xmlns:mc="http://schemas.openxmlformats.org/markup-compatibility/2006">
              <mc:Choice xmlns:v="urn:schemas-microsoft-com:vml" Requires="v">
                <p:oleObj spid="_x0000_s13452" name="Equation" r:id="rId11" imgW="698197" imgH="431613" progId="Equation.3">
                  <p:embed/>
                </p:oleObj>
              </mc:Choice>
              <mc:Fallback>
                <p:oleObj name="Equation" r:id="rId11" imgW="698197" imgH="431613" progId="Equation.3">
                  <p:embed/>
                  <p:pic>
                    <p:nvPicPr>
                      <p:cNvPr id="0" name="Object 4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7125" y="2362200"/>
                        <a:ext cx="1539875"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352" name="Object 43"/>
          <p:cNvGraphicFramePr>
            <a:graphicFrameLocks noChangeAspect="1"/>
          </p:cNvGraphicFramePr>
          <p:nvPr/>
        </p:nvGraphicFramePr>
        <p:xfrm>
          <a:off x="5029200" y="3429000"/>
          <a:ext cx="1524000" cy="976313"/>
        </p:xfrm>
        <a:graphic>
          <a:graphicData uri="http://schemas.openxmlformats.org/presentationml/2006/ole">
            <mc:AlternateContent xmlns:mc="http://schemas.openxmlformats.org/markup-compatibility/2006">
              <mc:Choice xmlns:v="urn:schemas-microsoft-com:vml" Requires="v">
                <p:oleObj spid="_x0000_s13453" name="Equation" r:id="rId13" imgW="698197" imgH="431613" progId="Equation.3">
                  <p:embed/>
                </p:oleObj>
              </mc:Choice>
              <mc:Fallback>
                <p:oleObj name="Equation" r:id="rId13" imgW="698197" imgH="431613" progId="Equation.3">
                  <p:embed/>
                  <p:pic>
                    <p:nvPicPr>
                      <p:cNvPr id="0" name="Object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29200" y="3429000"/>
                        <a:ext cx="1524000"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353" name="Object 45"/>
          <p:cNvGraphicFramePr>
            <a:graphicFrameLocks noChangeAspect="1"/>
          </p:cNvGraphicFramePr>
          <p:nvPr/>
        </p:nvGraphicFramePr>
        <p:xfrm>
          <a:off x="4953000" y="4495800"/>
          <a:ext cx="1676400" cy="976313"/>
        </p:xfrm>
        <a:graphic>
          <a:graphicData uri="http://schemas.openxmlformats.org/presentationml/2006/ole">
            <mc:AlternateContent xmlns:mc="http://schemas.openxmlformats.org/markup-compatibility/2006">
              <mc:Choice xmlns:v="urn:schemas-microsoft-com:vml" Requires="v">
                <p:oleObj spid="_x0000_s13454" name="Equation" r:id="rId15" imgW="761669" imgH="431613" progId="Equation.3">
                  <p:embed/>
                </p:oleObj>
              </mc:Choice>
              <mc:Fallback>
                <p:oleObj name="Equation" r:id="rId15" imgW="761669" imgH="431613" progId="Equation.3">
                  <p:embed/>
                  <p:pic>
                    <p:nvPicPr>
                      <p:cNvPr id="0" name="Object 4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3000" y="4495800"/>
                        <a:ext cx="1676400"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fixed B random</a:t>
            </a:r>
            <a:endParaRPr lang="en-US" dirty="0"/>
          </a:p>
        </p:txBody>
      </p:sp>
      <p:graphicFrame>
        <p:nvGraphicFramePr>
          <p:cNvPr id="4" name="Group 46"/>
          <p:cNvGraphicFramePr>
            <a:graphicFrameLocks noGrp="1"/>
          </p:cNvGraphicFramePr>
          <p:nvPr>
            <p:ph type="tbl" idx="1"/>
            <p:extLst>
              <p:ext uri="{D42A27DB-BD31-4B8C-83A1-F6EECF244321}">
                <p14:modId xmlns:p14="http://schemas.microsoft.com/office/powerpoint/2010/main" val="1549032326"/>
              </p:ext>
            </p:extLst>
          </p:nvPr>
        </p:nvGraphicFramePr>
        <p:xfrm>
          <a:off x="1371600" y="1447800"/>
          <a:ext cx="7086600" cy="4951222"/>
        </p:xfrm>
        <a:graphic>
          <a:graphicData uri="http://schemas.openxmlformats.org/drawingml/2006/table">
            <a:tbl>
              <a:tblPr/>
              <a:tblGrid>
                <a:gridCol w="1295400">
                  <a:extLst>
                    <a:ext uri="{9D8B030D-6E8A-4147-A177-3AD203B41FA5}">
                      <a16:colId xmlns:a16="http://schemas.microsoft.com/office/drawing/2014/main" xmlns="" val="20000"/>
                    </a:ext>
                  </a:extLst>
                </a:gridCol>
                <a:gridCol w="2247900">
                  <a:extLst>
                    <a:ext uri="{9D8B030D-6E8A-4147-A177-3AD203B41FA5}">
                      <a16:colId xmlns:a16="http://schemas.microsoft.com/office/drawing/2014/main" xmlns="" val="20001"/>
                    </a:ext>
                  </a:extLst>
                </a:gridCol>
                <a:gridCol w="1771650">
                  <a:extLst>
                    <a:ext uri="{9D8B030D-6E8A-4147-A177-3AD203B41FA5}">
                      <a16:colId xmlns:a16="http://schemas.microsoft.com/office/drawing/2014/main" xmlns="" val="20002"/>
                    </a:ext>
                  </a:extLst>
                </a:gridCol>
                <a:gridCol w="1771650">
                  <a:extLst>
                    <a:ext uri="{9D8B030D-6E8A-4147-A177-3AD203B41FA5}">
                      <a16:colId xmlns:a16="http://schemas.microsoft.com/office/drawing/2014/main" xmlns="" val="20003"/>
                    </a:ext>
                  </a:extLst>
                </a:gridCol>
              </a:tblGrid>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charset="0"/>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charset="0"/>
                        </a:rPr>
                        <a: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df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286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(J-1)(K-1)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K-1,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(J-1)(K-1)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286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AxB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(J-1)(K-1),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JK(n-1)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Error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graphicFrame>
        <p:nvGraphicFramePr>
          <p:cNvPr id="5" name="Object 37"/>
          <p:cNvGraphicFramePr>
            <a:graphicFrameLocks noChangeAspect="1"/>
          </p:cNvGraphicFramePr>
          <p:nvPr/>
        </p:nvGraphicFramePr>
        <p:xfrm>
          <a:off x="2667000" y="2667000"/>
          <a:ext cx="2133600" cy="546100"/>
        </p:xfrm>
        <a:graphic>
          <a:graphicData uri="http://schemas.openxmlformats.org/presentationml/2006/ole">
            <mc:AlternateContent xmlns:mc="http://schemas.openxmlformats.org/markup-compatibility/2006">
              <mc:Choice xmlns:v="urn:schemas-microsoft-com:vml" Requires="v">
                <p:oleObj spid="_x0000_s28689" name="Equation" r:id="rId3" imgW="1168400" imgH="241300" progId="Equation.3">
                  <p:embed/>
                </p:oleObj>
              </mc:Choice>
              <mc:Fallback>
                <p:oleObj name="Equation" r:id="rId3" imgW="1168400" imgH="241300" progId="Equation.3">
                  <p:embed/>
                  <p:pic>
                    <p:nvPicPr>
                      <p:cNvPr id="13347"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667000"/>
                        <a:ext cx="21336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 name="Object 41"/>
          <p:cNvGraphicFramePr>
            <a:graphicFrameLocks noChangeAspect="1"/>
          </p:cNvGraphicFramePr>
          <p:nvPr/>
        </p:nvGraphicFramePr>
        <p:xfrm>
          <a:off x="4937125" y="2362200"/>
          <a:ext cx="1539875" cy="976313"/>
        </p:xfrm>
        <a:graphic>
          <a:graphicData uri="http://schemas.openxmlformats.org/presentationml/2006/ole">
            <mc:AlternateContent xmlns:mc="http://schemas.openxmlformats.org/markup-compatibility/2006">
              <mc:Choice xmlns:v="urn:schemas-microsoft-com:vml" Requires="v">
                <p:oleObj spid="_x0000_s28690" name="Equation" r:id="rId5" imgW="698197" imgH="431613" progId="Equation.3">
                  <p:embed/>
                </p:oleObj>
              </mc:Choice>
              <mc:Fallback>
                <p:oleObj name="Equation" r:id="rId5" imgW="698197" imgH="431613" progId="Equation.3">
                  <p:embed/>
                  <p:pic>
                    <p:nvPicPr>
                      <p:cNvPr id="13351" name="Object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7125" y="2362200"/>
                        <a:ext cx="1539875"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 name="Object 39"/>
          <p:cNvGraphicFramePr>
            <a:graphicFrameLocks noChangeAspect="1"/>
          </p:cNvGraphicFramePr>
          <p:nvPr/>
        </p:nvGraphicFramePr>
        <p:xfrm>
          <a:off x="3048000" y="4648200"/>
          <a:ext cx="1206500" cy="546100"/>
        </p:xfrm>
        <a:graphic>
          <a:graphicData uri="http://schemas.openxmlformats.org/presentationml/2006/ole">
            <mc:AlternateContent xmlns:mc="http://schemas.openxmlformats.org/markup-compatibility/2006">
              <mc:Choice xmlns:v="urn:schemas-microsoft-com:vml" Requires="v">
                <p:oleObj spid="_x0000_s28691" name="Equation" r:id="rId7" imgW="660113" imgH="241195" progId="Equation.3">
                  <p:embed/>
                </p:oleObj>
              </mc:Choice>
              <mc:Fallback>
                <p:oleObj name="Equation" r:id="rId7" imgW="660113" imgH="241195" progId="Equation.3">
                  <p:embed/>
                  <p:pic>
                    <p:nvPicPr>
                      <p:cNvPr id="13349" name="Object 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4648200"/>
                        <a:ext cx="12065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8" name="Object 45"/>
          <p:cNvGraphicFramePr>
            <a:graphicFrameLocks noChangeAspect="1"/>
          </p:cNvGraphicFramePr>
          <p:nvPr/>
        </p:nvGraphicFramePr>
        <p:xfrm>
          <a:off x="4953000" y="4495800"/>
          <a:ext cx="1676400" cy="976313"/>
        </p:xfrm>
        <a:graphic>
          <a:graphicData uri="http://schemas.openxmlformats.org/presentationml/2006/ole">
            <mc:AlternateContent xmlns:mc="http://schemas.openxmlformats.org/markup-compatibility/2006">
              <mc:Choice xmlns:v="urn:schemas-microsoft-com:vml" Requires="v">
                <p:oleObj spid="_x0000_s28692" name="Equation" r:id="rId9" imgW="761669" imgH="431613" progId="Equation.3">
                  <p:embed/>
                </p:oleObj>
              </mc:Choice>
              <mc:Fallback>
                <p:oleObj name="Equation" r:id="rId9" imgW="761669" imgH="431613" progId="Equation.3">
                  <p:embed/>
                  <p:pic>
                    <p:nvPicPr>
                      <p:cNvPr id="13353" name="Object 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3000" y="4495800"/>
                        <a:ext cx="1676400"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9" name="Object 40"/>
          <p:cNvGraphicFramePr>
            <a:graphicFrameLocks noChangeAspect="1"/>
          </p:cNvGraphicFramePr>
          <p:nvPr/>
        </p:nvGraphicFramePr>
        <p:xfrm>
          <a:off x="3352800" y="5638800"/>
          <a:ext cx="371475" cy="546100"/>
        </p:xfrm>
        <a:graphic>
          <a:graphicData uri="http://schemas.openxmlformats.org/presentationml/2006/ole">
            <mc:AlternateContent xmlns:mc="http://schemas.openxmlformats.org/markup-compatibility/2006">
              <mc:Choice xmlns:v="urn:schemas-microsoft-com:vml" Requires="v">
                <p:oleObj spid="_x0000_s28693" name="Equation" r:id="rId11" imgW="203112" imgH="241195" progId="Equation.3">
                  <p:embed/>
                </p:oleObj>
              </mc:Choice>
              <mc:Fallback>
                <p:oleObj name="Equation" r:id="rId11" imgW="203112" imgH="241195" progId="Equation.3">
                  <p:embed/>
                  <p:pic>
                    <p:nvPicPr>
                      <p:cNvPr id="13350" name="Object 4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5638800"/>
                        <a:ext cx="371475"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 name="Object 38"/>
          <p:cNvGraphicFramePr>
            <a:graphicFrameLocks noChangeAspect="1"/>
          </p:cNvGraphicFramePr>
          <p:nvPr>
            <p:extLst>
              <p:ext uri="{D42A27DB-BD31-4B8C-83A1-F6EECF244321}">
                <p14:modId xmlns:p14="http://schemas.microsoft.com/office/powerpoint/2010/main" val="1030411863"/>
              </p:ext>
            </p:extLst>
          </p:nvPr>
        </p:nvGraphicFramePr>
        <p:xfrm>
          <a:off x="3194050" y="3581400"/>
          <a:ext cx="1228725" cy="546100"/>
        </p:xfrm>
        <a:graphic>
          <a:graphicData uri="http://schemas.openxmlformats.org/presentationml/2006/ole">
            <mc:AlternateContent xmlns:mc="http://schemas.openxmlformats.org/markup-compatibility/2006">
              <mc:Choice xmlns:v="urn:schemas-microsoft-com:vml" Requires="v">
                <p:oleObj spid="_x0000_s28694" name="Equation" r:id="rId13" imgW="672840" imgH="241200" progId="Equation.3">
                  <p:embed/>
                </p:oleObj>
              </mc:Choice>
              <mc:Fallback>
                <p:oleObj name="Equation" r:id="rId13" imgW="672840" imgH="241200" progId="Equation.3">
                  <p:embed/>
                  <p:pic>
                    <p:nvPicPr>
                      <p:cNvPr id="13348" name="Object 38"/>
                      <p:cNvPicPr>
                        <a:picLocks noChangeAspect="1" noChangeArrowheads="1"/>
                      </p:cNvPicPr>
                      <p:nvPr/>
                    </p:nvPicPr>
                    <p:blipFill>
                      <a:blip r:embed="rId14"/>
                      <a:srcRect/>
                      <a:stretch>
                        <a:fillRect/>
                      </a:stretch>
                    </p:blipFill>
                    <p:spPr bwMode="auto">
                      <a:xfrm>
                        <a:off x="3194050" y="3581400"/>
                        <a:ext cx="1228725"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 name="Object 43"/>
          <p:cNvGraphicFramePr>
            <a:graphicFrameLocks noChangeAspect="1"/>
          </p:cNvGraphicFramePr>
          <p:nvPr>
            <p:extLst>
              <p:ext uri="{D42A27DB-BD31-4B8C-83A1-F6EECF244321}">
                <p14:modId xmlns:p14="http://schemas.microsoft.com/office/powerpoint/2010/main" val="1512831262"/>
              </p:ext>
            </p:extLst>
          </p:nvPr>
        </p:nvGraphicFramePr>
        <p:xfrm>
          <a:off x="4960938" y="3429000"/>
          <a:ext cx="1662112" cy="976313"/>
        </p:xfrm>
        <a:graphic>
          <a:graphicData uri="http://schemas.openxmlformats.org/presentationml/2006/ole">
            <mc:AlternateContent xmlns:mc="http://schemas.openxmlformats.org/markup-compatibility/2006">
              <mc:Choice xmlns:v="urn:schemas-microsoft-com:vml" Requires="v">
                <p:oleObj spid="_x0000_s28695" name="Equation" r:id="rId15" imgW="761760" imgH="431640" progId="Equation.3">
                  <p:embed/>
                </p:oleObj>
              </mc:Choice>
              <mc:Fallback>
                <p:oleObj name="Equation" r:id="rId15" imgW="761760" imgH="431640" progId="Equation.3">
                  <p:embed/>
                  <p:pic>
                    <p:nvPicPr>
                      <p:cNvPr id="13352" name="Object 43"/>
                      <p:cNvPicPr>
                        <a:picLocks noChangeAspect="1" noChangeArrowheads="1"/>
                      </p:cNvPicPr>
                      <p:nvPr/>
                    </p:nvPicPr>
                    <p:blipFill>
                      <a:blip r:embed="rId16"/>
                      <a:srcRect/>
                      <a:stretch>
                        <a:fillRect/>
                      </a:stretch>
                    </p:blipFill>
                    <p:spPr bwMode="auto">
                      <a:xfrm>
                        <a:off x="4960938" y="3429000"/>
                        <a:ext cx="1662112"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647508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Why the Funky MS?</a:t>
            </a:r>
          </a:p>
        </p:txBody>
      </p:sp>
      <p:sp>
        <p:nvSpPr>
          <p:cNvPr id="14339" name="Rectangle 3"/>
          <p:cNvSpPr>
            <a:spLocks noGrp="1" noChangeArrowheads="1"/>
          </p:cNvSpPr>
          <p:nvPr>
            <p:ph type="body" idx="1"/>
          </p:nvPr>
        </p:nvSpPr>
        <p:spPr/>
        <p:txBody>
          <a:bodyPr/>
          <a:lstStyle/>
          <a:p>
            <a:r>
              <a:rPr lang="en-US" altLang="en-US" sz="2800"/>
              <a:t>Treatment effects for A, B, &amp; AxB are the same for fixed &amp; random in the </a:t>
            </a:r>
            <a:r>
              <a:rPr lang="en-US" altLang="en-US" sz="2800" b="1"/>
              <a:t>population</a:t>
            </a:r>
            <a:r>
              <a:rPr lang="en-US" altLang="en-US" sz="2800"/>
              <a:t> of treatments.</a:t>
            </a:r>
          </a:p>
          <a:p>
            <a:r>
              <a:rPr lang="en-US" altLang="en-US" sz="2800"/>
              <a:t>In fixed, we have the population, in random, we just have a sample.</a:t>
            </a:r>
          </a:p>
          <a:p>
            <a:r>
              <a:rPr lang="en-US" altLang="en-US" sz="2800"/>
              <a:t>Therefore, in a given (random) study, the interaction effects need not sum to zero.</a:t>
            </a:r>
          </a:p>
          <a:p>
            <a:r>
              <a:rPr lang="en-US" altLang="en-US" sz="2800"/>
              <a:t>The AxB effects appear in the main effects.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Applications of Random Effects</a:t>
            </a:r>
          </a:p>
        </p:txBody>
      </p:sp>
      <p:sp>
        <p:nvSpPr>
          <p:cNvPr id="15363" name="Rectangle 3"/>
          <p:cNvSpPr>
            <a:spLocks noGrp="1" noChangeArrowheads="1"/>
          </p:cNvSpPr>
          <p:nvPr>
            <p:ph type="body" sz="half" idx="1"/>
          </p:nvPr>
        </p:nvSpPr>
        <p:spPr>
          <a:xfrm>
            <a:off x="1371600" y="1447800"/>
            <a:ext cx="6096000" cy="4648200"/>
          </a:xfrm>
        </p:spPr>
        <p:txBody>
          <a:bodyPr/>
          <a:lstStyle/>
          <a:p>
            <a:r>
              <a:rPr lang="en-US" altLang="en-US" sz="2800" dirty="0"/>
              <a:t>Reliability and Generalizability</a:t>
            </a:r>
          </a:p>
          <a:p>
            <a:pPr lvl="1"/>
            <a:r>
              <a:rPr lang="en-US" altLang="en-US" sz="2400" dirty="0"/>
              <a:t>How many judges do I need to get a reliability of .8?</a:t>
            </a:r>
          </a:p>
          <a:p>
            <a:pPr lvl="1"/>
            <a:r>
              <a:rPr lang="en-US" altLang="en-US" sz="2400" dirty="0"/>
              <a:t>How well does this score generalize to a particular universe of scores?</a:t>
            </a:r>
          </a:p>
          <a:p>
            <a:pPr lvl="1"/>
            <a:r>
              <a:rPr lang="en-US" altLang="en-US" sz="2400" dirty="0" err="1"/>
              <a:t>Intraclass</a:t>
            </a:r>
            <a:r>
              <a:rPr lang="en-US" altLang="en-US" sz="2400" dirty="0"/>
              <a:t> correlations (ICCs)</a:t>
            </a:r>
          </a:p>
          <a:p>
            <a:r>
              <a:rPr lang="en-US" altLang="en-US" sz="2800" dirty="0"/>
              <a:t>Estimated variance components</a:t>
            </a:r>
          </a:p>
          <a:p>
            <a:pPr lvl="1"/>
            <a:r>
              <a:rPr lang="en-US" altLang="en-US" sz="2400" dirty="0"/>
              <a:t>Meta-analysis</a:t>
            </a:r>
          </a:p>
          <a:p>
            <a:r>
              <a:rPr lang="en-US" altLang="en-US" sz="2800" dirty="0"/>
              <a:t>Control (Randomized Blocks and Repeated Measures</a:t>
            </a:r>
            <a:r>
              <a:rPr lang="en-US" altLang="en-US" sz="2800" dirty="0" smtClean="0"/>
              <a:t>)</a:t>
            </a:r>
          </a:p>
          <a:p>
            <a:r>
              <a:rPr lang="en-US" altLang="en-US" sz="2800" dirty="0"/>
              <a:t>S</a:t>
            </a:r>
            <a:r>
              <a:rPr lang="en-US" altLang="en-US" sz="2800" dirty="0" smtClean="0"/>
              <a:t>ample as many conditions as you can afford (5+ if possible)</a:t>
            </a:r>
            <a:endParaRPr lang="en-US" altLang="en-US" sz="2800" dirty="0"/>
          </a:p>
        </p:txBody>
      </p:sp>
      <p:graphicFrame>
        <p:nvGraphicFramePr>
          <p:cNvPr id="15364" name="Object 4"/>
          <p:cNvGraphicFramePr>
            <a:graphicFrameLocks noGrp="1" noChangeAspect="1"/>
          </p:cNvGraphicFramePr>
          <p:nvPr>
            <p:ph sz="half" idx="2"/>
          </p:nvPr>
        </p:nvGraphicFramePr>
        <p:xfrm>
          <a:off x="6629400" y="990600"/>
          <a:ext cx="2057400" cy="960438"/>
        </p:xfrm>
        <a:graphic>
          <a:graphicData uri="http://schemas.openxmlformats.org/presentationml/2006/ole">
            <mc:AlternateContent xmlns:mc="http://schemas.openxmlformats.org/markup-compatibility/2006">
              <mc:Choice xmlns:v="urn:schemas-microsoft-com:vml" Requires="v">
                <p:oleObj spid="_x0000_s15381" name="Equation" r:id="rId3" imgW="977900" imgH="457200" progId="Equation.3">
                  <p:embed/>
                </p:oleObj>
              </mc:Choice>
              <mc:Fallback>
                <p:oleObj name="Equation" r:id="rId3" imgW="9779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990600"/>
                        <a:ext cx="2057400" cy="96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Review</a:t>
            </a:r>
          </a:p>
        </p:txBody>
      </p:sp>
      <p:sp>
        <p:nvSpPr>
          <p:cNvPr id="16387" name="Rectangle 3"/>
          <p:cNvSpPr>
            <a:spLocks noGrp="1" noChangeArrowheads="1"/>
          </p:cNvSpPr>
          <p:nvPr>
            <p:ph type="body" idx="1"/>
          </p:nvPr>
        </p:nvSpPr>
        <p:spPr/>
        <p:txBody>
          <a:bodyPr/>
          <a:lstStyle/>
          <a:p>
            <a:pPr>
              <a:buFont typeface="Wingdings" charset="2"/>
              <a:buChar char="q"/>
            </a:pPr>
            <a:r>
              <a:rPr lang="en-US" altLang="en-US"/>
              <a:t>What is the difference between fixed- and random-effects in terms of treatments? </a:t>
            </a:r>
          </a:p>
          <a:p>
            <a:pPr>
              <a:buFont typeface="Wingdings" charset="2"/>
              <a:buChar char="q"/>
            </a:pPr>
            <a:r>
              <a:rPr lang="en-US" altLang="en-US"/>
              <a:t>How are F tests with random effects different than with fixed effects?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Repeated Measures Designs</a:t>
            </a:r>
          </a:p>
        </p:txBody>
      </p:sp>
      <p:sp>
        <p:nvSpPr>
          <p:cNvPr id="21507" name="Rectangle 3"/>
          <p:cNvSpPr>
            <a:spLocks noGrp="1" noChangeArrowheads="1"/>
          </p:cNvSpPr>
          <p:nvPr>
            <p:ph type="body" idx="1"/>
          </p:nvPr>
        </p:nvSpPr>
        <p:spPr/>
        <p:txBody>
          <a:bodyPr/>
          <a:lstStyle/>
          <a:p>
            <a:r>
              <a:rPr lang="en-US" altLang="en-US" dirty="0"/>
              <a:t>In a repeated measures design, participants appear in more than one </a:t>
            </a:r>
            <a:r>
              <a:rPr lang="en-US" altLang="en-US" dirty="0" smtClean="0"/>
              <a:t>cell; use ALL the levels of a factor, not just some of them.</a:t>
            </a:r>
            <a:endParaRPr lang="en-US" altLang="en-US" dirty="0"/>
          </a:p>
          <a:p>
            <a:pPr lvl="1"/>
            <a:r>
              <a:rPr lang="en-US" altLang="en-US" dirty="0" err="1"/>
              <a:t>Painfree</a:t>
            </a:r>
            <a:r>
              <a:rPr lang="en-US" altLang="en-US" dirty="0"/>
              <a:t> study – note the design – AVOID a single group pre-post design</a:t>
            </a:r>
          </a:p>
          <a:p>
            <a:pPr lvl="1"/>
            <a:r>
              <a:rPr lang="en-US" altLang="en-US" dirty="0"/>
              <a:t>Sports instruction</a:t>
            </a:r>
          </a:p>
          <a:p>
            <a:r>
              <a:rPr lang="en-US" altLang="en-US" dirty="0"/>
              <a:t>Commonly used in psychology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Pros &amp; Cons of RM</a:t>
            </a:r>
          </a:p>
        </p:txBody>
      </p:sp>
      <p:graphicFrame>
        <p:nvGraphicFramePr>
          <p:cNvPr id="13339" name="Group 27"/>
          <p:cNvGraphicFramePr>
            <a:graphicFrameLocks noGrp="1"/>
          </p:cNvGraphicFramePr>
          <p:nvPr>
            <p:ph type="tbl" idx="1"/>
          </p:nvPr>
        </p:nvGraphicFramePr>
        <p:xfrm>
          <a:off x="1371600" y="1447800"/>
          <a:ext cx="7086600" cy="4602163"/>
        </p:xfrm>
        <a:graphic>
          <a:graphicData uri="http://schemas.openxmlformats.org/drawingml/2006/table">
            <a:tbl>
              <a:tblPr/>
              <a:tblGrid>
                <a:gridCol w="3543300">
                  <a:extLst>
                    <a:ext uri="{9D8B030D-6E8A-4147-A177-3AD203B41FA5}">
                      <a16:colId xmlns:a16="http://schemas.microsoft.com/office/drawing/2014/main" xmlns="" val="20000"/>
                    </a:ext>
                  </a:extLst>
                </a:gridCol>
                <a:gridCol w="3543300">
                  <a:extLst>
                    <a:ext uri="{9D8B030D-6E8A-4147-A177-3AD203B41FA5}">
                      <a16:colId xmlns:a16="http://schemas.microsoft.com/office/drawing/2014/main" xmlns="" val="20001"/>
                    </a:ext>
                  </a:extLst>
                </a:gridCol>
              </a:tblGrid>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Pro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Con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286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Individuals serve as own control – improved 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Carry over effects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30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May be cheaper to run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Participant sees design  - demand characteristics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286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Scarce participants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RM – Participant ‘Factor’</a:t>
            </a:r>
          </a:p>
        </p:txBody>
      </p:sp>
      <p:graphicFrame>
        <p:nvGraphicFramePr>
          <p:cNvPr id="14418" name="Group 82"/>
          <p:cNvGraphicFramePr>
            <a:graphicFrameLocks noGrp="1"/>
          </p:cNvGraphicFramePr>
          <p:nvPr/>
        </p:nvGraphicFramePr>
        <p:xfrm>
          <a:off x="1143000" y="1397000"/>
          <a:ext cx="7315200" cy="4177666"/>
        </p:xfrm>
        <a:graphic>
          <a:graphicData uri="http://schemas.openxmlformats.org/drawingml/2006/table">
            <a:tbl>
              <a:tblPr/>
              <a:tblGrid>
                <a:gridCol w="1720850">
                  <a:extLst>
                    <a:ext uri="{9D8B030D-6E8A-4147-A177-3AD203B41FA5}">
                      <a16:colId xmlns:a16="http://schemas.microsoft.com/office/drawing/2014/main" xmlns="" val="20000"/>
                    </a:ext>
                  </a:extLst>
                </a:gridCol>
                <a:gridCol w="1463675">
                  <a:extLst>
                    <a:ext uri="{9D8B030D-6E8A-4147-A177-3AD203B41FA5}">
                      <a16:colId xmlns:a16="http://schemas.microsoft.com/office/drawing/2014/main" xmlns="" val="20001"/>
                    </a:ext>
                  </a:extLst>
                </a:gridCol>
                <a:gridCol w="1376363">
                  <a:extLst>
                    <a:ext uri="{9D8B030D-6E8A-4147-A177-3AD203B41FA5}">
                      <a16:colId xmlns:a16="http://schemas.microsoft.com/office/drawing/2014/main" xmlns="" val="20002"/>
                    </a:ext>
                  </a:extLst>
                </a:gridCol>
                <a:gridCol w="1377950">
                  <a:extLst>
                    <a:ext uri="{9D8B030D-6E8A-4147-A177-3AD203B41FA5}">
                      <a16:colId xmlns:a16="http://schemas.microsoft.com/office/drawing/2014/main" xmlns="" val="20003"/>
                    </a:ext>
                  </a:extLst>
                </a:gridCol>
                <a:gridCol w="1376362">
                  <a:extLst>
                    <a:ext uri="{9D8B030D-6E8A-4147-A177-3AD203B41FA5}">
                      <a16:colId xmlns:a16="http://schemas.microsoft.com/office/drawing/2014/main" xmlns="" val="20004"/>
                    </a:ext>
                  </a:extLst>
                </a:gridCol>
              </a:tblGrid>
              <a:tr h="549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4453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Between Subjects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K-1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No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857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Within Subjects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239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  Treatments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J-1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90963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  Subjects x Treatments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(J-1)(K-1)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No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4927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JK-1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graphicFrame>
        <p:nvGraphicFramePr>
          <p:cNvPr id="23599" name="Object 78"/>
          <p:cNvGraphicFramePr>
            <a:graphicFrameLocks noChangeAspect="1"/>
          </p:cNvGraphicFramePr>
          <p:nvPr/>
        </p:nvGraphicFramePr>
        <p:xfrm>
          <a:off x="4495800" y="1928813"/>
          <a:ext cx="838200" cy="742950"/>
        </p:xfrm>
        <a:graphic>
          <a:graphicData uri="http://schemas.openxmlformats.org/presentationml/2006/ole">
            <mc:AlternateContent xmlns:mc="http://schemas.openxmlformats.org/markup-compatibility/2006">
              <mc:Choice xmlns:v="urn:schemas-microsoft-com:vml" Requires="v">
                <p:oleObj spid="_x0000_s23707" name="Equation" r:id="rId3" imgW="444307" imgH="393529" progId="Equation.3">
                  <p:embed/>
                </p:oleObj>
              </mc:Choice>
              <mc:Fallback>
                <p:oleObj name="Equation" r:id="rId3" imgW="444307" imgH="393529" progId="Equation.3">
                  <p:embed/>
                  <p:pic>
                    <p:nvPicPr>
                      <p:cNvPr id="0" name="Object 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928813"/>
                        <a:ext cx="8382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3600" name="Object 79"/>
          <p:cNvGraphicFramePr>
            <a:graphicFrameLocks noChangeAspect="1"/>
          </p:cNvGraphicFramePr>
          <p:nvPr/>
        </p:nvGraphicFramePr>
        <p:xfrm>
          <a:off x="4424363" y="3352800"/>
          <a:ext cx="982662" cy="742950"/>
        </p:xfrm>
        <a:graphic>
          <a:graphicData uri="http://schemas.openxmlformats.org/presentationml/2006/ole">
            <mc:AlternateContent xmlns:mc="http://schemas.openxmlformats.org/markup-compatibility/2006">
              <mc:Choice xmlns:v="urn:schemas-microsoft-com:vml" Requires="v">
                <p:oleObj spid="_x0000_s23708" name="Equation" r:id="rId5" imgW="520474" imgH="393529" progId="Equation.3">
                  <p:embed/>
                </p:oleObj>
              </mc:Choice>
              <mc:Fallback>
                <p:oleObj name="Equation" r:id="rId5" imgW="520474" imgH="393529" progId="Equation.3">
                  <p:embed/>
                  <p:pic>
                    <p:nvPicPr>
                      <p:cNvPr id="0" name="Object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4363" y="3352800"/>
                        <a:ext cx="982662"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3601" name="Object 80"/>
          <p:cNvGraphicFramePr>
            <a:graphicFrameLocks noChangeAspect="1"/>
          </p:cNvGraphicFramePr>
          <p:nvPr/>
        </p:nvGraphicFramePr>
        <p:xfrm>
          <a:off x="4114800" y="4191000"/>
          <a:ext cx="1700213" cy="790575"/>
        </p:xfrm>
        <a:graphic>
          <a:graphicData uri="http://schemas.openxmlformats.org/presentationml/2006/ole">
            <mc:AlternateContent xmlns:mc="http://schemas.openxmlformats.org/markup-compatibility/2006">
              <mc:Choice xmlns:v="urn:schemas-microsoft-com:vml" Requires="v">
                <p:oleObj spid="_x0000_s23709" name="Equation" r:id="rId7" imgW="901309" imgH="418918" progId="Equation.3">
                  <p:embed/>
                </p:oleObj>
              </mc:Choice>
              <mc:Fallback>
                <p:oleObj name="Equation" r:id="rId7" imgW="901309" imgH="418918" progId="Equation.3">
                  <p:embed/>
                  <p:pic>
                    <p:nvPicPr>
                      <p:cNvPr id="0" name="Object 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4191000"/>
                        <a:ext cx="1700213"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3602" name="Object 83"/>
          <p:cNvGraphicFramePr>
            <a:graphicFrameLocks noChangeAspect="1"/>
          </p:cNvGraphicFramePr>
          <p:nvPr/>
        </p:nvGraphicFramePr>
        <p:xfrm>
          <a:off x="5727700" y="2047875"/>
          <a:ext cx="1270000" cy="455613"/>
        </p:xfrm>
        <a:graphic>
          <a:graphicData uri="http://schemas.openxmlformats.org/presentationml/2006/ole">
            <mc:AlternateContent xmlns:mc="http://schemas.openxmlformats.org/markup-compatibility/2006">
              <mc:Choice xmlns:v="urn:schemas-microsoft-com:vml" Requires="v">
                <p:oleObj spid="_x0000_s23710" name="Equation" r:id="rId9" imgW="672808" imgH="241195" progId="Equation.3">
                  <p:embed/>
                </p:oleObj>
              </mc:Choice>
              <mc:Fallback>
                <p:oleObj name="Equation" r:id="rId9" imgW="672808" imgH="241195" progId="Equation.3">
                  <p:embed/>
                  <p:pic>
                    <p:nvPicPr>
                      <p:cNvPr id="0" name="Object 8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27700" y="2047875"/>
                        <a:ext cx="1270000"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3603" name="Object 84"/>
          <p:cNvGraphicFramePr>
            <a:graphicFrameLocks noChangeAspect="1"/>
          </p:cNvGraphicFramePr>
          <p:nvPr/>
        </p:nvGraphicFramePr>
        <p:xfrm>
          <a:off x="5867400" y="2895600"/>
          <a:ext cx="1187450" cy="1187450"/>
        </p:xfrm>
        <a:graphic>
          <a:graphicData uri="http://schemas.openxmlformats.org/presentationml/2006/ole">
            <mc:AlternateContent xmlns:mc="http://schemas.openxmlformats.org/markup-compatibility/2006">
              <mc:Choice xmlns:v="urn:schemas-microsoft-com:vml" Requires="v">
                <p:oleObj spid="_x0000_s23711" name="Equation" r:id="rId11" imgW="812447" imgH="812447" progId="Equation.3">
                  <p:embed/>
                </p:oleObj>
              </mc:Choice>
              <mc:Fallback>
                <p:oleObj name="Equation" r:id="rId11" imgW="812447" imgH="812447" progId="Equation.3">
                  <p:embed/>
                  <p:pic>
                    <p:nvPicPr>
                      <p:cNvPr id="0" name="Object 8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67400" y="2895600"/>
                        <a:ext cx="1187450"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3604" name="Object 85"/>
          <p:cNvGraphicFramePr>
            <a:graphicFrameLocks noChangeAspect="1"/>
          </p:cNvGraphicFramePr>
          <p:nvPr/>
        </p:nvGraphicFramePr>
        <p:xfrm>
          <a:off x="5867400" y="4419600"/>
          <a:ext cx="1187450" cy="371475"/>
        </p:xfrm>
        <a:graphic>
          <a:graphicData uri="http://schemas.openxmlformats.org/presentationml/2006/ole">
            <mc:AlternateContent xmlns:mc="http://schemas.openxmlformats.org/markup-compatibility/2006">
              <mc:Choice xmlns:v="urn:schemas-microsoft-com:vml" Requires="v">
                <p:oleObj spid="_x0000_s23712" name="Equation" r:id="rId13" imgW="812447" imgH="253890" progId="Equation.3">
                  <p:embed/>
                </p:oleObj>
              </mc:Choice>
              <mc:Fallback>
                <p:oleObj name="Equation" r:id="rId13" imgW="812447" imgH="253890" progId="Equation.3">
                  <p:embed/>
                  <p:pic>
                    <p:nvPicPr>
                      <p:cNvPr id="0" name="Object 8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67400" y="4419600"/>
                        <a:ext cx="11874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3605" name="Object 86"/>
          <p:cNvGraphicFramePr>
            <a:graphicFrameLocks noChangeAspect="1"/>
          </p:cNvGraphicFramePr>
          <p:nvPr/>
        </p:nvGraphicFramePr>
        <p:xfrm>
          <a:off x="7162800" y="3398838"/>
          <a:ext cx="1219200" cy="538162"/>
        </p:xfrm>
        <a:graphic>
          <a:graphicData uri="http://schemas.openxmlformats.org/presentationml/2006/ole">
            <mc:AlternateContent xmlns:mc="http://schemas.openxmlformats.org/markup-compatibility/2006">
              <mc:Choice xmlns:v="urn:schemas-microsoft-com:vml" Requires="v">
                <p:oleObj spid="_x0000_s23713" name="Equation" r:id="rId15" imgW="977900" imgH="431800" progId="Equation.3">
                  <p:embed/>
                </p:oleObj>
              </mc:Choice>
              <mc:Fallback>
                <p:oleObj name="Equation" r:id="rId15" imgW="977900" imgH="431800" progId="Equation.3">
                  <p:embed/>
                  <p:pic>
                    <p:nvPicPr>
                      <p:cNvPr id="0" name="Object 8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62800" y="3398838"/>
                        <a:ext cx="1219200" cy="53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 name="TextBox 1"/>
          <p:cNvSpPr txBox="1"/>
          <p:nvPr/>
        </p:nvSpPr>
        <p:spPr>
          <a:xfrm>
            <a:off x="1512812" y="5805033"/>
            <a:ext cx="6869188" cy="461665"/>
          </a:xfrm>
          <a:prstGeom prst="rect">
            <a:avLst/>
          </a:prstGeom>
          <a:noFill/>
        </p:spPr>
        <p:txBody>
          <a:bodyPr wrap="none" rtlCol="0">
            <a:spAutoFit/>
          </a:bodyPr>
          <a:lstStyle/>
          <a:p>
            <a:r>
              <a:rPr lang="en-US" dirty="0" smtClean="0"/>
              <a:t>Generic representation of a single </a:t>
            </a:r>
            <a:r>
              <a:rPr lang="en-US" smtClean="0"/>
              <a:t>factor within design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a:t>Drugs on Reaction Time</a:t>
            </a:r>
          </a:p>
        </p:txBody>
      </p:sp>
      <p:sp>
        <p:nvSpPr>
          <p:cNvPr id="24579" name="Text Box 3"/>
          <p:cNvSpPr txBox="1">
            <a:spLocks noChangeArrowheads="1"/>
          </p:cNvSpPr>
          <p:nvPr/>
        </p:nvSpPr>
        <p:spPr bwMode="auto">
          <a:xfrm>
            <a:off x="1389063" y="1179513"/>
            <a:ext cx="7559675"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dirty="0"/>
              <a:t>Order of drug </a:t>
            </a:r>
            <a:r>
              <a:rPr lang="en-US" altLang="en-US" b="1" dirty="0"/>
              <a:t>randomized</a:t>
            </a:r>
            <a:r>
              <a:rPr lang="en-US" altLang="en-US" dirty="0"/>
              <a:t>.  All </a:t>
            </a:r>
            <a:r>
              <a:rPr lang="en-US" altLang="en-US" dirty="0" err="1"/>
              <a:t>Ss</a:t>
            </a:r>
            <a:r>
              <a:rPr lang="en-US" altLang="en-US" dirty="0"/>
              <a:t>, all drugs. Interest is drug. Note that the Trial effect is ignored.</a:t>
            </a:r>
          </a:p>
        </p:txBody>
      </p:sp>
      <p:graphicFrame>
        <p:nvGraphicFramePr>
          <p:cNvPr id="16469" name="Group 85"/>
          <p:cNvGraphicFramePr>
            <a:graphicFrameLocks noGrp="1"/>
          </p:cNvGraphicFramePr>
          <p:nvPr/>
        </p:nvGraphicFramePr>
        <p:xfrm>
          <a:off x="1524000" y="2057400"/>
          <a:ext cx="6765925" cy="3181350"/>
        </p:xfrm>
        <a:graphic>
          <a:graphicData uri="http://schemas.openxmlformats.org/drawingml/2006/table">
            <a:tbl>
              <a:tblPr/>
              <a:tblGrid>
                <a:gridCol w="1127125">
                  <a:extLst>
                    <a:ext uri="{9D8B030D-6E8A-4147-A177-3AD203B41FA5}">
                      <a16:colId xmlns:a16="http://schemas.microsoft.com/office/drawing/2014/main" xmlns="" val="20000"/>
                    </a:ext>
                  </a:extLst>
                </a:gridCol>
                <a:gridCol w="1128713">
                  <a:extLst>
                    <a:ext uri="{9D8B030D-6E8A-4147-A177-3AD203B41FA5}">
                      <a16:colId xmlns:a16="http://schemas.microsoft.com/office/drawing/2014/main" xmlns="" val="20001"/>
                    </a:ext>
                  </a:extLst>
                </a:gridCol>
                <a:gridCol w="1127125">
                  <a:extLst>
                    <a:ext uri="{9D8B030D-6E8A-4147-A177-3AD203B41FA5}">
                      <a16:colId xmlns:a16="http://schemas.microsoft.com/office/drawing/2014/main" xmlns="" val="20002"/>
                    </a:ext>
                  </a:extLst>
                </a:gridCol>
                <a:gridCol w="1128712">
                  <a:extLst>
                    <a:ext uri="{9D8B030D-6E8A-4147-A177-3AD203B41FA5}">
                      <a16:colId xmlns:a16="http://schemas.microsoft.com/office/drawing/2014/main" xmlns="" val="20003"/>
                    </a:ext>
                  </a:extLst>
                </a:gridCol>
                <a:gridCol w="1127125">
                  <a:extLst>
                    <a:ext uri="{9D8B030D-6E8A-4147-A177-3AD203B41FA5}">
                      <a16:colId xmlns:a16="http://schemas.microsoft.com/office/drawing/2014/main" xmlns="" val="20004"/>
                    </a:ext>
                  </a:extLst>
                </a:gridCol>
                <a:gridCol w="1127125">
                  <a:extLst>
                    <a:ext uri="{9D8B030D-6E8A-4147-A177-3AD203B41FA5}">
                      <a16:colId xmlns:a16="http://schemas.microsoft.com/office/drawing/2014/main" xmlns="" val="20005"/>
                    </a:ext>
                  </a:extLst>
                </a:gridCol>
              </a:tblGrid>
              <a:tr h="4540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Drug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Drug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Drug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 Drug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Mean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03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540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540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50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40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540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24638" name="Text Box 78"/>
          <p:cNvSpPr txBox="1">
            <a:spLocks noChangeArrowheads="1"/>
          </p:cNvSpPr>
          <p:nvPr/>
        </p:nvSpPr>
        <p:spPr bwMode="auto">
          <a:xfrm>
            <a:off x="1371600" y="5334000"/>
            <a:ext cx="7254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Drug is fixed; person is random. ‘1 Factor’ repeated measures design.  Notice 1 person per cell.  We can get 3 SS: row, column, and residual (interaction plus error).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Total SS</a:t>
            </a:r>
          </a:p>
        </p:txBody>
      </p:sp>
      <p:graphicFrame>
        <p:nvGraphicFramePr>
          <p:cNvPr id="17473" name="Group 65"/>
          <p:cNvGraphicFramePr>
            <a:graphicFrameLocks noGrp="1"/>
          </p:cNvGraphicFramePr>
          <p:nvPr/>
        </p:nvGraphicFramePr>
        <p:xfrm>
          <a:off x="3505200" y="609600"/>
          <a:ext cx="5334000" cy="3595689"/>
        </p:xfrm>
        <a:graphic>
          <a:graphicData uri="http://schemas.openxmlformats.org/drawingml/2006/table">
            <a:tbl>
              <a:tblPr/>
              <a:tblGrid>
                <a:gridCol w="889000">
                  <a:extLst>
                    <a:ext uri="{9D8B030D-6E8A-4147-A177-3AD203B41FA5}">
                      <a16:colId xmlns:a16="http://schemas.microsoft.com/office/drawing/2014/main" xmlns="" val="20000"/>
                    </a:ext>
                  </a:extLst>
                </a:gridCol>
                <a:gridCol w="889000">
                  <a:extLst>
                    <a:ext uri="{9D8B030D-6E8A-4147-A177-3AD203B41FA5}">
                      <a16:colId xmlns:a16="http://schemas.microsoft.com/office/drawing/2014/main" xmlns="" val="20001"/>
                    </a:ext>
                  </a:extLst>
                </a:gridCol>
                <a:gridCol w="889000">
                  <a:extLst>
                    <a:ext uri="{9D8B030D-6E8A-4147-A177-3AD203B41FA5}">
                      <a16:colId xmlns:a16="http://schemas.microsoft.com/office/drawing/2014/main" xmlns="" val="20002"/>
                    </a:ext>
                  </a:extLst>
                </a:gridCol>
                <a:gridCol w="890588">
                  <a:extLst>
                    <a:ext uri="{9D8B030D-6E8A-4147-A177-3AD203B41FA5}">
                      <a16:colId xmlns:a16="http://schemas.microsoft.com/office/drawing/2014/main" xmlns="" val="20003"/>
                    </a:ext>
                  </a:extLst>
                </a:gridCol>
                <a:gridCol w="887412">
                  <a:extLst>
                    <a:ext uri="{9D8B030D-6E8A-4147-A177-3AD203B41FA5}">
                      <a16:colId xmlns:a16="http://schemas.microsoft.com/office/drawing/2014/main" xmlns="" val="20004"/>
                    </a:ext>
                  </a:extLst>
                </a:gridCol>
                <a:gridCol w="889000">
                  <a:extLst>
                    <a:ext uri="{9D8B030D-6E8A-4147-A177-3AD203B41FA5}">
                      <a16:colId xmlns:a16="http://schemas.microsoft.com/office/drawing/2014/main" xmlns="" val="20005"/>
                    </a:ext>
                  </a:extLst>
                </a:gridCol>
              </a:tblGrid>
              <a:tr h="976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Drug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Drug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Drug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 Drug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Mean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778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889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05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826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25661" name="Text Box 64"/>
          <p:cNvSpPr txBox="1">
            <a:spLocks noChangeArrowheads="1"/>
          </p:cNvSpPr>
          <p:nvPr/>
        </p:nvSpPr>
        <p:spPr bwMode="auto">
          <a:xfrm>
            <a:off x="1584325" y="2708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aphicFrame>
        <p:nvGraphicFramePr>
          <p:cNvPr id="25662" name="Object 66"/>
          <p:cNvGraphicFramePr>
            <a:graphicFrameLocks noChangeAspect="1"/>
          </p:cNvGraphicFramePr>
          <p:nvPr/>
        </p:nvGraphicFramePr>
        <p:xfrm>
          <a:off x="1752600" y="4598988"/>
          <a:ext cx="6858000" cy="782637"/>
        </p:xfrm>
        <a:graphic>
          <a:graphicData uri="http://schemas.openxmlformats.org/presentationml/2006/ole">
            <mc:AlternateContent xmlns:mc="http://schemas.openxmlformats.org/markup-compatibility/2006">
              <mc:Choice xmlns:v="urn:schemas-microsoft-com:vml" Requires="v">
                <p:oleObj spid="_x0000_s25679" name="Equation" r:id="rId3" imgW="4000500" imgH="457200" progId="Equation.3">
                  <p:embed/>
                </p:oleObj>
              </mc:Choice>
              <mc:Fallback>
                <p:oleObj name="Equation" r:id="rId3" imgW="4000500" imgH="457200" progId="Equation.3">
                  <p:embed/>
                  <p:pic>
                    <p:nvPicPr>
                      <p:cNvPr id="0" name="Object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598988"/>
                        <a:ext cx="6858000" cy="78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r>
              <a:rPr lang="en-US" altLang="en-US"/>
              <a:t>Questions</a:t>
            </a:r>
          </a:p>
        </p:txBody>
      </p:sp>
      <p:sp>
        <p:nvSpPr>
          <p:cNvPr id="5123" name="Rectangle 1027"/>
          <p:cNvSpPr>
            <a:spLocks noGrp="1" noChangeArrowheads="1"/>
          </p:cNvSpPr>
          <p:nvPr>
            <p:ph type="body" idx="1"/>
          </p:nvPr>
        </p:nvSpPr>
        <p:spPr/>
        <p:txBody>
          <a:bodyPr/>
          <a:lstStyle/>
          <a:p>
            <a:pPr marL="609600" indent="-609600">
              <a:buFont typeface="Wingdings" charset="2"/>
              <a:buChar char="q"/>
            </a:pPr>
            <a:r>
              <a:rPr lang="en-US" altLang="en-US" sz="2800" dirty="0"/>
              <a:t>What is the difference between fixed- and random-effects in terms of treatments? </a:t>
            </a:r>
          </a:p>
          <a:p>
            <a:pPr marL="609600" indent="-609600">
              <a:buFont typeface="Wingdings" charset="2"/>
              <a:buChar char="q"/>
            </a:pPr>
            <a:r>
              <a:rPr lang="en-US" altLang="en-US" sz="2800" dirty="0"/>
              <a:t>How are F tests with random effects different than with fixed effects? </a:t>
            </a:r>
            <a:endParaRPr lang="en-US" altLang="en-US" sz="2800" dirty="0" smtClean="0"/>
          </a:p>
          <a:p>
            <a:pPr marL="609600" indent="-609600">
              <a:buFont typeface="Wingdings" charset="2"/>
              <a:buChar char="q"/>
            </a:pPr>
            <a:r>
              <a:rPr lang="en-US" altLang="en-US" sz="2800" dirty="0" smtClean="0"/>
              <a:t>How is a repeated measures design different from a totally between subjects design in the collection of the data? </a:t>
            </a:r>
          </a:p>
          <a:p>
            <a:pPr marL="609600" indent="-609600">
              <a:buFont typeface="Wingdings" charset="2"/>
              <a:buChar char="q"/>
            </a:pPr>
            <a:endParaRPr lang="en-US" altLang="en-US" sz="2800" dirty="0"/>
          </a:p>
          <a:p>
            <a:pPr marL="609600" indent="-609600"/>
            <a:endParaRPr lang="en-US"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Drug SS</a:t>
            </a:r>
          </a:p>
        </p:txBody>
      </p:sp>
      <p:graphicFrame>
        <p:nvGraphicFramePr>
          <p:cNvPr id="18589" name="Group 157"/>
          <p:cNvGraphicFramePr>
            <a:graphicFrameLocks noGrp="1"/>
          </p:cNvGraphicFramePr>
          <p:nvPr/>
        </p:nvGraphicFramePr>
        <p:xfrm>
          <a:off x="1219200" y="1219200"/>
          <a:ext cx="7721600" cy="4433892"/>
        </p:xfrm>
        <a:graphic>
          <a:graphicData uri="http://schemas.openxmlformats.org/drawingml/2006/table">
            <a:tbl>
              <a:tblPr/>
              <a:tblGrid>
                <a:gridCol w="965200">
                  <a:extLst>
                    <a:ext uri="{9D8B030D-6E8A-4147-A177-3AD203B41FA5}">
                      <a16:colId xmlns:a16="http://schemas.microsoft.com/office/drawing/2014/main" xmlns="" val="20000"/>
                    </a:ext>
                  </a:extLst>
                </a:gridCol>
                <a:gridCol w="965200">
                  <a:extLst>
                    <a:ext uri="{9D8B030D-6E8A-4147-A177-3AD203B41FA5}">
                      <a16:colId xmlns:a16="http://schemas.microsoft.com/office/drawing/2014/main" xmlns="" val="20001"/>
                    </a:ext>
                  </a:extLst>
                </a:gridCol>
                <a:gridCol w="965200">
                  <a:extLst>
                    <a:ext uri="{9D8B030D-6E8A-4147-A177-3AD203B41FA5}">
                      <a16:colId xmlns:a16="http://schemas.microsoft.com/office/drawing/2014/main" xmlns="" val="20002"/>
                    </a:ext>
                  </a:extLst>
                </a:gridCol>
                <a:gridCol w="965200">
                  <a:extLst>
                    <a:ext uri="{9D8B030D-6E8A-4147-A177-3AD203B41FA5}">
                      <a16:colId xmlns:a16="http://schemas.microsoft.com/office/drawing/2014/main" xmlns="" val="20003"/>
                    </a:ext>
                  </a:extLst>
                </a:gridCol>
                <a:gridCol w="965200">
                  <a:extLst>
                    <a:ext uri="{9D8B030D-6E8A-4147-A177-3AD203B41FA5}">
                      <a16:colId xmlns:a16="http://schemas.microsoft.com/office/drawing/2014/main" xmlns="" val="20004"/>
                    </a:ext>
                  </a:extLst>
                </a:gridCol>
                <a:gridCol w="965200">
                  <a:extLst>
                    <a:ext uri="{9D8B030D-6E8A-4147-A177-3AD203B41FA5}">
                      <a16:colId xmlns:a16="http://schemas.microsoft.com/office/drawing/2014/main" xmlns="" val="20005"/>
                    </a:ext>
                  </a:extLst>
                </a:gridCol>
                <a:gridCol w="965200">
                  <a:extLst>
                    <a:ext uri="{9D8B030D-6E8A-4147-A177-3AD203B41FA5}">
                      <a16:colId xmlns:a16="http://schemas.microsoft.com/office/drawing/2014/main" xmlns="" val="20006"/>
                    </a:ext>
                  </a:extLst>
                </a:gridCol>
                <a:gridCol w="965200">
                  <a:extLst>
                    <a:ext uri="{9D8B030D-6E8A-4147-A177-3AD203B41FA5}">
                      <a16:colId xmlns:a16="http://schemas.microsoft.com/office/drawing/2014/main" xmlns="" val="20007"/>
                    </a:ext>
                  </a:extLst>
                </a:gridCol>
              </a:tblGrid>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Drug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Person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Drug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683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86.49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86.49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86.49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86.49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683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86.49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0.49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0.49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0.49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683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0.49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0.49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698.20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graphicFrame>
        <p:nvGraphicFramePr>
          <p:cNvPr id="26746" name="Object 158"/>
          <p:cNvGraphicFramePr>
            <a:graphicFrameLocks noChangeAspect="1"/>
          </p:cNvGraphicFramePr>
          <p:nvPr/>
        </p:nvGraphicFramePr>
        <p:xfrm>
          <a:off x="4343400" y="550863"/>
          <a:ext cx="1905000" cy="439737"/>
        </p:xfrm>
        <a:graphic>
          <a:graphicData uri="http://schemas.openxmlformats.org/presentationml/2006/ole">
            <mc:AlternateContent xmlns:mc="http://schemas.openxmlformats.org/markup-compatibility/2006">
              <mc:Choice xmlns:v="urn:schemas-microsoft-com:vml" Requires="v">
                <p:oleObj spid="_x0000_s26764" name="Equation" r:id="rId3" imgW="990600" imgH="228600" progId="Equation.3">
                  <p:embed/>
                </p:oleObj>
              </mc:Choice>
              <mc:Fallback>
                <p:oleObj name="Equation" r:id="rId3" imgW="990600" imgH="228600" progId="Equation.3">
                  <p:embed/>
                  <p:pic>
                    <p:nvPicPr>
                      <p:cNvPr id="0" name="Object 1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550863"/>
                        <a:ext cx="1905000"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6747" name="Line 159"/>
          <p:cNvSpPr>
            <a:spLocks noChangeShapeType="1"/>
          </p:cNvSpPr>
          <p:nvPr/>
        </p:nvSpPr>
        <p:spPr bwMode="auto">
          <a:xfrm flipH="1">
            <a:off x="4724400" y="914400"/>
            <a:ext cx="6096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Person SS</a:t>
            </a:r>
          </a:p>
        </p:txBody>
      </p:sp>
      <p:graphicFrame>
        <p:nvGraphicFramePr>
          <p:cNvPr id="21657" name="Group 153"/>
          <p:cNvGraphicFramePr>
            <a:graphicFrameLocks noGrp="1"/>
          </p:cNvGraphicFramePr>
          <p:nvPr/>
        </p:nvGraphicFramePr>
        <p:xfrm>
          <a:off x="1219200" y="1219200"/>
          <a:ext cx="7721600" cy="4433892"/>
        </p:xfrm>
        <a:graphic>
          <a:graphicData uri="http://schemas.openxmlformats.org/drawingml/2006/table">
            <a:tbl>
              <a:tblPr/>
              <a:tblGrid>
                <a:gridCol w="965200">
                  <a:extLst>
                    <a:ext uri="{9D8B030D-6E8A-4147-A177-3AD203B41FA5}">
                      <a16:colId xmlns:a16="http://schemas.microsoft.com/office/drawing/2014/main" xmlns="" val="20000"/>
                    </a:ext>
                  </a:extLst>
                </a:gridCol>
                <a:gridCol w="965200">
                  <a:extLst>
                    <a:ext uri="{9D8B030D-6E8A-4147-A177-3AD203B41FA5}">
                      <a16:colId xmlns:a16="http://schemas.microsoft.com/office/drawing/2014/main" xmlns="" val="20001"/>
                    </a:ext>
                  </a:extLst>
                </a:gridCol>
                <a:gridCol w="965200">
                  <a:extLst>
                    <a:ext uri="{9D8B030D-6E8A-4147-A177-3AD203B41FA5}">
                      <a16:colId xmlns:a16="http://schemas.microsoft.com/office/drawing/2014/main" xmlns="" val="20002"/>
                    </a:ext>
                  </a:extLst>
                </a:gridCol>
                <a:gridCol w="965200">
                  <a:extLst>
                    <a:ext uri="{9D8B030D-6E8A-4147-A177-3AD203B41FA5}">
                      <a16:colId xmlns:a16="http://schemas.microsoft.com/office/drawing/2014/main" xmlns="" val="20003"/>
                    </a:ext>
                  </a:extLst>
                </a:gridCol>
                <a:gridCol w="965200">
                  <a:extLst>
                    <a:ext uri="{9D8B030D-6E8A-4147-A177-3AD203B41FA5}">
                      <a16:colId xmlns:a16="http://schemas.microsoft.com/office/drawing/2014/main" xmlns="" val="20004"/>
                    </a:ext>
                  </a:extLst>
                </a:gridCol>
                <a:gridCol w="965200">
                  <a:extLst>
                    <a:ext uri="{9D8B030D-6E8A-4147-A177-3AD203B41FA5}">
                      <a16:colId xmlns:a16="http://schemas.microsoft.com/office/drawing/2014/main" xmlns="" val="20005"/>
                    </a:ext>
                  </a:extLst>
                </a:gridCol>
                <a:gridCol w="965200">
                  <a:extLst>
                    <a:ext uri="{9D8B030D-6E8A-4147-A177-3AD203B41FA5}">
                      <a16:colId xmlns:a16="http://schemas.microsoft.com/office/drawing/2014/main" xmlns="" val="20006"/>
                    </a:ext>
                  </a:extLst>
                </a:gridCol>
                <a:gridCol w="965200">
                  <a:extLst>
                    <a:ext uri="{9D8B030D-6E8A-4147-A177-3AD203B41FA5}">
                      <a16:colId xmlns:a16="http://schemas.microsoft.com/office/drawing/2014/main" xmlns="" val="20007"/>
                    </a:ext>
                  </a:extLst>
                </a:gridCol>
              </a:tblGrid>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Drug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Person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Drug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683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4.41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4.41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79.21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79.21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3.61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3.61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82.81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82.81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683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4.41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4.41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79.21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79.21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3.61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3.61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683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82.81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82.81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24.5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r" defTabSz="914400" rtl="0" eaLnBrk="0" fontAlgn="b"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Arial" charset="0"/>
                          <a:cs typeface="Arial" charset="0"/>
                        </a:rPr>
                        <a:t>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69888">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charset="0"/>
                        </a:rPr>
                        <a:t>680.8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graphicFrame>
        <p:nvGraphicFramePr>
          <p:cNvPr id="27770" name="Object 154"/>
          <p:cNvGraphicFramePr>
            <a:graphicFrameLocks noChangeAspect="1"/>
          </p:cNvGraphicFramePr>
          <p:nvPr/>
        </p:nvGraphicFramePr>
        <p:xfrm>
          <a:off x="4452938" y="550863"/>
          <a:ext cx="1685925" cy="439737"/>
        </p:xfrm>
        <a:graphic>
          <a:graphicData uri="http://schemas.openxmlformats.org/presentationml/2006/ole">
            <mc:AlternateContent xmlns:mc="http://schemas.openxmlformats.org/markup-compatibility/2006">
              <mc:Choice xmlns:v="urn:schemas-microsoft-com:vml" Requires="v">
                <p:oleObj spid="_x0000_s27788" name="Equation" r:id="rId3" imgW="876300" imgH="228600" progId="Equation.3">
                  <p:embed/>
                </p:oleObj>
              </mc:Choice>
              <mc:Fallback>
                <p:oleObj name="Equation" r:id="rId3" imgW="876300" imgH="228600" progId="Equation.3">
                  <p:embed/>
                  <p:pic>
                    <p:nvPicPr>
                      <p:cNvPr id="0" name="Object 1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2938" y="550863"/>
                        <a:ext cx="1685925"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7771" name="Line 155"/>
          <p:cNvSpPr>
            <a:spLocks noChangeShapeType="1"/>
          </p:cNvSpPr>
          <p:nvPr/>
        </p:nvSpPr>
        <p:spPr bwMode="auto">
          <a:xfrm flipH="1">
            <a:off x="4724400" y="914400"/>
            <a:ext cx="5334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Summary</a:t>
            </a:r>
            <a:endParaRPr lang="en-US" altLang="en-US"/>
          </a:p>
        </p:txBody>
      </p:sp>
      <p:sp>
        <p:nvSpPr>
          <p:cNvPr id="28675" name="Text Box 3"/>
          <p:cNvSpPr txBox="1">
            <a:spLocks noChangeArrowheads="1"/>
          </p:cNvSpPr>
          <p:nvPr/>
        </p:nvSpPr>
        <p:spPr bwMode="auto">
          <a:xfrm>
            <a:off x="1584325" y="1260475"/>
            <a:ext cx="5818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Total = 1491.8; Drugs = 698.2, People=680.8.</a:t>
            </a:r>
          </a:p>
        </p:txBody>
      </p:sp>
      <p:sp>
        <p:nvSpPr>
          <p:cNvPr id="28676" name="Text Box 4"/>
          <p:cNvSpPr txBox="1">
            <a:spLocks noChangeArrowheads="1"/>
          </p:cNvSpPr>
          <p:nvPr/>
        </p:nvSpPr>
        <p:spPr bwMode="auto">
          <a:xfrm>
            <a:off x="1447800" y="1752600"/>
            <a:ext cx="74025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Residual = Total –(Drugs+People) = 1491.8-(698.2+680.8)</a:t>
            </a:r>
          </a:p>
          <a:p>
            <a:r>
              <a:rPr lang="en-US" altLang="en-US"/>
              <a:t>=112.8</a:t>
            </a:r>
          </a:p>
        </p:txBody>
      </p:sp>
      <p:graphicFrame>
        <p:nvGraphicFramePr>
          <p:cNvPr id="22593" name="Group 65"/>
          <p:cNvGraphicFramePr>
            <a:graphicFrameLocks noGrp="1"/>
          </p:cNvGraphicFramePr>
          <p:nvPr/>
        </p:nvGraphicFramePr>
        <p:xfrm>
          <a:off x="1295400" y="2667000"/>
          <a:ext cx="7543800" cy="3682365"/>
        </p:xfrm>
        <a:graphic>
          <a:graphicData uri="http://schemas.openxmlformats.org/drawingml/2006/table">
            <a:tbl>
              <a:tblPr/>
              <a:tblGrid>
                <a:gridCol w="22098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717550">
                  <a:extLst>
                    <a:ext uri="{9D8B030D-6E8A-4147-A177-3AD203B41FA5}">
                      <a16:colId xmlns:a16="http://schemas.microsoft.com/office/drawing/2014/main" xmlns="" val="20002"/>
                    </a:ext>
                  </a:extLst>
                </a:gridCol>
                <a:gridCol w="1508125">
                  <a:extLst>
                    <a:ext uri="{9D8B030D-6E8A-4147-A177-3AD203B41FA5}">
                      <a16:colId xmlns:a16="http://schemas.microsoft.com/office/drawing/2014/main" xmlns="" val="20003"/>
                    </a:ext>
                  </a:extLst>
                </a:gridCol>
                <a:gridCol w="1508125">
                  <a:extLst>
                    <a:ext uri="{9D8B030D-6E8A-4147-A177-3AD203B41FA5}">
                      <a16:colId xmlns:a16="http://schemas.microsoft.com/office/drawing/2014/main" xmlns="" val="20004"/>
                    </a:ext>
                  </a:extLst>
                </a:gridCol>
              </a:tblGrid>
              <a:tr h="55562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5245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Between 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680.8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Nuisance variance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4452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Within people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 (by summing)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811.0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5562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   Drugs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698.2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232.73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24.76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5245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   Residual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112.8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9.40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5562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charset="0"/>
                        </a:rPr>
                        <a:t>1491.8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2" name="Rectangle 1"/>
          <p:cNvSpPr/>
          <p:nvPr/>
        </p:nvSpPr>
        <p:spPr>
          <a:xfrm>
            <a:off x="5867400" y="6349365"/>
            <a:ext cx="1354858" cy="461665"/>
          </a:xfrm>
          <a:prstGeom prst="rect">
            <a:avLst/>
          </a:prstGeom>
        </p:spPr>
        <p:txBody>
          <a:bodyPr wrap="none">
            <a:spAutoFit/>
          </a:bodyPr>
          <a:lstStyle/>
          <a:p>
            <a:pPr lvl="0">
              <a:spcBef>
                <a:spcPct val="20000"/>
              </a:spcBef>
            </a:pPr>
            <a:r>
              <a:rPr lang="en-US" altLang="en-US" dirty="0" err="1"/>
              <a:t>Fcrit</a:t>
            </a:r>
            <a:r>
              <a:rPr lang="en-US" altLang="en-US" dirty="0"/>
              <a:t>(.05)</a:t>
            </a:r>
          </a:p>
        </p:txBody>
      </p:sp>
      <p:sp>
        <p:nvSpPr>
          <p:cNvPr id="3" name="Rectangle 2"/>
          <p:cNvSpPr/>
          <p:nvPr/>
        </p:nvSpPr>
        <p:spPr>
          <a:xfrm>
            <a:off x="7222258" y="6349364"/>
            <a:ext cx="896399" cy="461665"/>
          </a:xfrm>
          <a:prstGeom prst="rect">
            <a:avLst/>
          </a:prstGeom>
        </p:spPr>
        <p:txBody>
          <a:bodyPr wrap="none">
            <a:spAutoFit/>
          </a:bodyPr>
          <a:lstStyle/>
          <a:p>
            <a:pPr lvl="0">
              <a:spcBef>
                <a:spcPct val="20000"/>
              </a:spcBef>
            </a:pPr>
            <a:r>
              <a:rPr lang="en-US" altLang="en-US"/>
              <a:t>=3.95</a:t>
            </a:r>
            <a:endParaRPr lang="en-US"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smtClean="0"/>
              <a:t>R code</a:t>
            </a:r>
            <a:endParaRPr lang="en-US" altLang="en-US" dirty="0"/>
          </a:p>
        </p:txBody>
      </p:sp>
      <p:sp>
        <p:nvSpPr>
          <p:cNvPr id="29699" name="Text Box 3"/>
          <p:cNvSpPr txBox="1">
            <a:spLocks noChangeArrowheads="1"/>
          </p:cNvSpPr>
          <p:nvPr/>
        </p:nvSpPr>
        <p:spPr bwMode="auto">
          <a:xfrm>
            <a:off x="1660525" y="1489075"/>
            <a:ext cx="40623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dirty="0"/>
              <a:t>Run the same problem using R</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2 Factor, 1 Repeated</a:t>
            </a:r>
          </a:p>
        </p:txBody>
      </p:sp>
      <p:graphicFrame>
        <p:nvGraphicFramePr>
          <p:cNvPr id="23659" name="Group 107"/>
          <p:cNvGraphicFramePr>
            <a:graphicFrameLocks noGrp="1"/>
          </p:cNvGraphicFramePr>
          <p:nvPr/>
        </p:nvGraphicFramePr>
        <p:xfrm>
          <a:off x="1524000" y="1397000"/>
          <a:ext cx="5334000" cy="4064000"/>
        </p:xfrm>
        <a:graphic>
          <a:graphicData uri="http://schemas.openxmlformats.org/drawingml/2006/table">
            <a:tbl>
              <a:tblPr/>
              <a:tblGrid>
                <a:gridCol w="5334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7620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762000">
                  <a:extLst>
                    <a:ext uri="{9D8B030D-6E8A-4147-A177-3AD203B41FA5}">
                      <a16:colId xmlns:a16="http://schemas.microsoft.com/office/drawing/2014/main" xmlns="" val="20005"/>
                    </a:ext>
                  </a:extLst>
                </a:gridCol>
                <a:gridCol w="762000">
                  <a:extLst>
                    <a:ext uri="{9D8B030D-6E8A-4147-A177-3AD203B41FA5}">
                      <a16:colId xmlns:a16="http://schemas.microsoft.com/office/drawing/2014/main" xmlns="" val="20006"/>
                    </a:ext>
                  </a:extLst>
                </a:gridCol>
              </a:tblGrid>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B2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B3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B4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1"/>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A1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2"/>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3"/>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A2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5.75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6.17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charset="0"/>
                        </a:rPr>
                        <a:t>4.56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7"/>
                  </a:ext>
                </a:extLst>
              </a:tr>
            </a:tbl>
          </a:graphicData>
        </a:graphic>
      </p:graphicFrame>
      <p:sp>
        <p:nvSpPr>
          <p:cNvPr id="30797" name="Text Box 88"/>
          <p:cNvSpPr txBox="1">
            <a:spLocks noChangeArrowheads="1"/>
          </p:cNvSpPr>
          <p:nvPr/>
        </p:nvSpPr>
        <p:spPr bwMode="auto">
          <a:xfrm>
            <a:off x="1066800" y="5715000"/>
            <a:ext cx="7772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DV=errors in control setting dials; IV(A) is dial calibration - between; IV(B) is dial shape - within. Observation is randomized over dial shape.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Summary</a:t>
            </a:r>
          </a:p>
        </p:txBody>
      </p:sp>
      <p:graphicFrame>
        <p:nvGraphicFramePr>
          <p:cNvPr id="24646" name="Group 70"/>
          <p:cNvGraphicFramePr>
            <a:graphicFrameLocks noGrp="1"/>
          </p:cNvGraphicFramePr>
          <p:nvPr/>
        </p:nvGraphicFramePr>
        <p:xfrm>
          <a:off x="1524000" y="1397000"/>
          <a:ext cx="6934200" cy="4998720"/>
        </p:xfrm>
        <a:graphic>
          <a:graphicData uri="http://schemas.openxmlformats.org/drawingml/2006/table">
            <a:tbl>
              <a:tblPr/>
              <a:tblGrid>
                <a:gridCol w="2819400">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90600">
                  <a:extLst>
                    <a:ext uri="{9D8B030D-6E8A-4147-A177-3AD203B41FA5}">
                      <a16:colId xmlns:a16="http://schemas.microsoft.com/office/drawing/2014/main" xmlns="" val="20004"/>
                    </a:ext>
                  </a:extLst>
                </a:gridCol>
              </a:tblGrid>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charset="0"/>
                        </a:rPr>
                        <a:t>Between 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68.21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  A(calibration)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51.04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51.04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55625">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  Subjects within groups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17.17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4.29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charset="0"/>
                        </a:rPr>
                        <a:t>Within 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69.75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  B (dial shape)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47.46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15.82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12.76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  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7.46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2.49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2.01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08000">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  BxSub within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14.83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marL="742950" indent="-285750">
                        <a:spcBef>
                          <a:spcPct val="20000"/>
                        </a:spcBef>
                        <a:defRPr sz="2400">
                          <a:solidFill>
                            <a:schemeClr val="tx1"/>
                          </a:solidFill>
                          <a:latin typeface="Times New Roman" charset="0"/>
                        </a:defRPr>
                      </a:lvl2pPr>
                      <a:lvl3pPr marL="1143000" indent="-228600">
                        <a:spcBef>
                          <a:spcPct val="20000"/>
                        </a:spcBef>
                        <a:defRPr sz="2000">
                          <a:solidFill>
                            <a:schemeClr val="tx1"/>
                          </a:solidFill>
                          <a:latin typeface="Times New Roman" charset="0"/>
                        </a:defRPr>
                      </a:lvl3pPr>
                      <a:lvl4pPr marL="1600200" indent="-228600">
                        <a:spcBef>
                          <a:spcPct val="20000"/>
                        </a:spcBef>
                        <a:defRPr>
                          <a:solidFill>
                            <a:schemeClr val="tx1"/>
                          </a:solidFill>
                          <a:latin typeface="Times New Roman" charset="0"/>
                        </a:defRPr>
                      </a:lvl4pPr>
                      <a:lvl5pPr marL="2057400" indent="-22860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31803" name="Text Box 71"/>
          <p:cNvSpPr txBox="1">
            <a:spLocks noChangeArrowheads="1"/>
          </p:cNvSpPr>
          <p:nvPr/>
        </p:nvSpPr>
        <p:spPr bwMode="auto">
          <a:xfrm>
            <a:off x="3794125" y="381000"/>
            <a:ext cx="53498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2000"/>
              <a:t>Note that different factors are tested with different error terms.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1713522"/>
            <a:ext cx="4876800" cy="4876800"/>
          </a:xfrm>
          <a:prstGeom prst="rect">
            <a:avLst/>
          </a:prstGeom>
        </p:spPr>
      </p:pic>
      <p:sp>
        <p:nvSpPr>
          <p:cNvPr id="6" name="TextBox 5"/>
          <p:cNvSpPr txBox="1"/>
          <p:nvPr/>
        </p:nvSpPr>
        <p:spPr>
          <a:xfrm>
            <a:off x="2133600" y="1219200"/>
            <a:ext cx="2925801" cy="461665"/>
          </a:xfrm>
          <a:prstGeom prst="rect">
            <a:avLst/>
          </a:prstGeom>
          <a:noFill/>
        </p:spPr>
        <p:txBody>
          <a:bodyPr wrap="none" rtlCol="0">
            <a:spAutoFit/>
          </a:bodyPr>
          <a:lstStyle/>
          <a:p>
            <a:r>
              <a:rPr lang="en-US" dirty="0" smtClean="0"/>
              <a:t>Run the problem in R.</a:t>
            </a:r>
            <a:endParaRPr lang="en-US" dirty="0"/>
          </a:p>
        </p:txBody>
      </p:sp>
    </p:spTree>
    <p:extLst>
      <p:ext uri="{BB962C8B-B14F-4D97-AF65-F5344CB8AC3E}">
        <p14:creationId xmlns:p14="http://schemas.microsoft.com/office/powerpoint/2010/main" val="1008441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smtClean="0"/>
              <a:t>Post </a:t>
            </a:r>
            <a:r>
              <a:rPr lang="en-US" altLang="en-US" dirty="0"/>
              <a:t>Hoc Tests</a:t>
            </a:r>
          </a:p>
        </p:txBody>
      </p:sp>
      <p:sp>
        <p:nvSpPr>
          <p:cNvPr id="32772" name="Text Box 4"/>
          <p:cNvSpPr txBox="1">
            <a:spLocks noChangeArrowheads="1"/>
          </p:cNvSpPr>
          <p:nvPr/>
        </p:nvSpPr>
        <p:spPr bwMode="auto">
          <a:xfrm>
            <a:off x="1477962" y="1676400"/>
            <a:ext cx="68738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dirty="0"/>
              <a:t>Post hoc tests with repeated measures are tricky.  You have to use the proper error term for each test.   The error term changes depending on what you are testing.  Be sure to look up the right error term</a:t>
            </a:r>
            <a:r>
              <a:rPr lang="en-US" altLang="en-US" dirty="0" smtClean="0"/>
              <a:t>.</a:t>
            </a:r>
          </a:p>
          <a:p>
            <a:endParaRPr lang="en-US" altLang="en-US" dirty="0"/>
          </a:p>
          <a:p>
            <a:r>
              <a:rPr lang="en-US" altLang="en-US" dirty="0" smtClean="0"/>
              <a:t>In R, you will have to look for examples of the kind of thing you want for post-hoc tests.  Generally speaking, avoid ANOVA for repeated measures designs.  Use MANOVA instead (see next slide).</a:t>
            </a:r>
            <a:endParaRPr lang="en-US"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Assumptions of RM</a:t>
            </a:r>
          </a:p>
        </p:txBody>
      </p:sp>
      <p:sp>
        <p:nvSpPr>
          <p:cNvPr id="33795" name="Text Box 3"/>
          <p:cNvSpPr txBox="1">
            <a:spLocks noChangeArrowheads="1"/>
          </p:cNvSpPr>
          <p:nvPr/>
        </p:nvSpPr>
        <p:spPr bwMode="auto">
          <a:xfrm>
            <a:off x="1219200" y="1295400"/>
            <a:ext cx="725487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dirty="0"/>
              <a:t>    Orthogonal ANOVA assumes homogeneity of error variance within cells.  IVs are independent.  With repeated measures, we introduce covariance (correlation) across cells.  For example, the correlation of scores across subjects 1-3 for the first two calibrations is .89.  Repeated measures designs make assumptions about the homogeneity of covariance matrices across conditions for the F test to work properly.  If the assumptions are not met, you have problems and may need to make adjustments.  You can avoid these assumptions by using multivariate techniques (MANOVA) to analyze your data.  I suggest you do so</a:t>
            </a:r>
            <a:r>
              <a:rPr lang="en-US" altLang="en-US" dirty="0" smtClean="0"/>
              <a:t>. Howell likes corrections to </a:t>
            </a:r>
            <a:r>
              <a:rPr lang="en-US" altLang="en-US" i="1" dirty="0" err="1" smtClean="0"/>
              <a:t>df</a:t>
            </a:r>
            <a:r>
              <a:rPr lang="en-US" altLang="en-US" dirty="0" smtClean="0"/>
              <a:t>.</a:t>
            </a:r>
            <a:endParaRPr lang="en-US" altLang="en-US" dirty="0"/>
          </a:p>
          <a:p>
            <a:r>
              <a:rPr lang="en-US" altLang="en-US" dirty="0"/>
              <a:t>    If you use ANOVA, you need to look up your design to get the right F tests and check on the assumptions.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Review</a:t>
            </a:r>
          </a:p>
        </p:txBody>
      </p:sp>
      <p:sp>
        <p:nvSpPr>
          <p:cNvPr id="34819" name="Rectangle 3"/>
          <p:cNvSpPr>
            <a:spLocks noGrp="1" noChangeArrowheads="1"/>
          </p:cNvSpPr>
          <p:nvPr>
            <p:ph type="body" idx="1"/>
          </p:nvPr>
        </p:nvSpPr>
        <p:spPr/>
        <p:txBody>
          <a:bodyPr/>
          <a:lstStyle/>
          <a:p>
            <a:pPr>
              <a:buFont typeface="Wingdings" charset="2"/>
              <a:buChar char="q"/>
            </a:pPr>
            <a:r>
              <a:rPr lang="en-US" altLang="en-US" sz="2400"/>
              <a:t>How is a repeated measures design different from a totally between subjects design in the collection of the data? </a:t>
            </a:r>
          </a:p>
          <a:p>
            <a:pPr>
              <a:buFont typeface="Wingdings" charset="2"/>
              <a:buChar char="q"/>
            </a:pPr>
            <a:r>
              <a:rPr lang="en-US" altLang="en-US" sz="2400"/>
              <a:t>How does the significance testing  change from the totally between to a design to one in which one or more factors are repeated measures (just the general idea, you don’t need to show actual F ratios or computations)? </a:t>
            </a:r>
          </a:p>
          <a:p>
            <a:pPr>
              <a:buFont typeface="Wingdings" charset="2"/>
              <a:buChar char="q"/>
            </a:pPr>
            <a:r>
              <a:rPr lang="en-US" altLang="en-US" sz="2400"/>
              <a:t>Describe one argument for using repeated measures designs and one argument against using such designs (or describe when you would and would not want to use repeated measures). </a:t>
            </a:r>
            <a:endParaRPr lang="en-US" alt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en-US"/>
              <a:t>Questions (2)</a:t>
            </a:r>
          </a:p>
        </p:txBody>
      </p:sp>
      <p:sp>
        <p:nvSpPr>
          <p:cNvPr id="6147" name="Rectangle 1027"/>
          <p:cNvSpPr>
            <a:spLocks noGrp="1" noChangeArrowheads="1"/>
          </p:cNvSpPr>
          <p:nvPr>
            <p:ph type="body" idx="1"/>
          </p:nvPr>
        </p:nvSpPr>
        <p:spPr/>
        <p:txBody>
          <a:bodyPr/>
          <a:lstStyle/>
          <a:p>
            <a:pPr marL="609600" indent="-609600">
              <a:buFont typeface="Wingdings" charset="2"/>
              <a:buChar char="q"/>
            </a:pPr>
            <a:r>
              <a:rPr lang="en-US" altLang="en-US" sz="2400" dirty="0" smtClean="0"/>
              <a:t>How </a:t>
            </a:r>
            <a:r>
              <a:rPr lang="en-US" altLang="en-US" sz="2400" dirty="0"/>
              <a:t>does the significance testing  change from the totally between to a design to one in which one or more factors are repeated measures (just the general idea, you don’t need to show actual F ratios or computations)? </a:t>
            </a:r>
          </a:p>
          <a:p>
            <a:pPr marL="609600" indent="-609600">
              <a:buFont typeface="Wingdings" charset="2"/>
              <a:buChar char="q"/>
            </a:pPr>
            <a:r>
              <a:rPr lang="en-US" altLang="en-US" sz="2400" dirty="0"/>
              <a:t>Describe one argument for using repeated measures designs and one argument against using such designs (or describe when you would and would not want to use repeated measures). </a:t>
            </a:r>
          </a:p>
          <a:p>
            <a:pPr marL="609600" indent="-609600"/>
            <a:endParaRPr lang="en-US" alt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time</a:t>
            </a:r>
            <a:endParaRPr lang="en-US" dirty="0"/>
          </a:p>
        </p:txBody>
      </p:sp>
      <p:sp>
        <p:nvSpPr>
          <p:cNvPr id="3" name="Content Placeholder 2"/>
          <p:cNvSpPr>
            <a:spLocks noGrp="1"/>
          </p:cNvSpPr>
          <p:nvPr>
            <p:ph idx="1"/>
          </p:nvPr>
        </p:nvSpPr>
        <p:spPr/>
        <p:txBody>
          <a:bodyPr/>
          <a:lstStyle/>
          <a:p>
            <a:r>
              <a:rPr lang="en-US" dirty="0" smtClean="0"/>
              <a:t>R code simple judge reliability</a:t>
            </a:r>
          </a:p>
          <a:p>
            <a:r>
              <a:rPr lang="en-US" smtClean="0"/>
              <a:t>Judges and targets are crossed</a:t>
            </a:r>
            <a:endParaRPr lang="en-US"/>
          </a:p>
        </p:txBody>
      </p:sp>
    </p:spTree>
    <p:extLst>
      <p:ext uri="{BB962C8B-B14F-4D97-AF65-F5344CB8AC3E}">
        <p14:creationId xmlns:p14="http://schemas.microsoft.com/office/powerpoint/2010/main" val="12338055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time..</a:t>
            </a:r>
            <a:endParaRPr lang="en-US" dirty="0"/>
          </a:p>
        </p:txBody>
      </p:sp>
      <p:sp>
        <p:nvSpPr>
          <p:cNvPr id="3" name="Content Placeholder 2"/>
          <p:cNvSpPr>
            <a:spLocks noGrp="1"/>
          </p:cNvSpPr>
          <p:nvPr>
            <p:ph idx="1"/>
          </p:nvPr>
        </p:nvSpPr>
        <p:spPr/>
        <p:txBody>
          <a:bodyPr/>
          <a:lstStyle/>
          <a:p>
            <a:r>
              <a:rPr lang="en-US" dirty="0" smtClean="0"/>
              <a:t>Paired associate learning experiment: 8 randomly chosen participants were given 3 lists of 35 pairs of words to learn. Lists in random order to each participant. Score is number correctly recalled on first trial. Are these lists differently difficult?</a:t>
            </a:r>
            <a:endParaRPr lang="en-US" dirty="0"/>
          </a:p>
        </p:txBody>
      </p:sp>
    </p:spTree>
    <p:extLst>
      <p:ext uri="{BB962C8B-B14F-4D97-AF65-F5344CB8AC3E}">
        <p14:creationId xmlns:p14="http://schemas.microsoft.com/office/powerpoint/2010/main" val="8820243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Paired associate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8898808"/>
              </p:ext>
            </p:extLst>
          </p:nvPr>
        </p:nvGraphicFramePr>
        <p:xfrm>
          <a:off x="1371600" y="1447800"/>
          <a:ext cx="7086600" cy="3337560"/>
        </p:xfrm>
        <a:graphic>
          <a:graphicData uri="http://schemas.openxmlformats.org/drawingml/2006/table">
            <a:tbl>
              <a:tblPr firstRow="1" bandRow="1">
                <a:tableStyleId>{5C22544A-7EE6-4342-B048-85BDC9FD1C3A}</a:tableStyleId>
              </a:tblPr>
              <a:tblGrid>
                <a:gridCol w="1771650">
                  <a:extLst>
                    <a:ext uri="{9D8B030D-6E8A-4147-A177-3AD203B41FA5}">
                      <a16:colId xmlns:a16="http://schemas.microsoft.com/office/drawing/2014/main" xmlns="" val="20000"/>
                    </a:ext>
                  </a:extLst>
                </a:gridCol>
                <a:gridCol w="1771650">
                  <a:extLst>
                    <a:ext uri="{9D8B030D-6E8A-4147-A177-3AD203B41FA5}">
                      <a16:colId xmlns:a16="http://schemas.microsoft.com/office/drawing/2014/main" xmlns="" val="20001"/>
                    </a:ext>
                  </a:extLst>
                </a:gridCol>
                <a:gridCol w="1771650">
                  <a:extLst>
                    <a:ext uri="{9D8B030D-6E8A-4147-A177-3AD203B41FA5}">
                      <a16:colId xmlns:a16="http://schemas.microsoft.com/office/drawing/2014/main" xmlns="" val="20002"/>
                    </a:ext>
                  </a:extLst>
                </a:gridCol>
                <a:gridCol w="1771650">
                  <a:extLst>
                    <a:ext uri="{9D8B030D-6E8A-4147-A177-3AD203B41FA5}">
                      <a16:colId xmlns:a16="http://schemas.microsoft.com/office/drawing/2014/main" xmlns="" val="20003"/>
                    </a:ext>
                  </a:extLst>
                </a:gridCol>
              </a:tblGrid>
              <a:tr h="370840">
                <a:tc>
                  <a:txBody>
                    <a:bodyPr/>
                    <a:lstStyle/>
                    <a:p>
                      <a:r>
                        <a:rPr lang="en-US" dirty="0" smtClean="0"/>
                        <a:t>Subject</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extLst>
                  <a:ext uri="{0D108BD9-81ED-4DB2-BD59-A6C34878D82A}">
                    <a16:rowId xmlns:a16="http://schemas.microsoft.com/office/drawing/2014/main" xmlns="" val="10000"/>
                  </a:ext>
                </a:extLst>
              </a:tr>
              <a:tr h="370840">
                <a:tc>
                  <a:txBody>
                    <a:bodyPr/>
                    <a:lstStyle/>
                    <a:p>
                      <a:r>
                        <a:rPr lang="en-US" dirty="0" smtClean="0"/>
                        <a:t>1</a:t>
                      </a:r>
                      <a:endParaRPr lang="en-US" dirty="0"/>
                    </a:p>
                  </a:txBody>
                  <a:tcPr/>
                </a:tc>
                <a:tc>
                  <a:txBody>
                    <a:bodyPr/>
                    <a:lstStyle/>
                    <a:p>
                      <a:r>
                        <a:rPr lang="en-US" dirty="0" smtClean="0"/>
                        <a:t>22</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a:t>
                      </a:r>
                      <a:endParaRPr lang="en-US" dirty="0"/>
                    </a:p>
                  </a:txBody>
                  <a:tcPr/>
                </a:tc>
                <a:tc>
                  <a:txBody>
                    <a:bodyPr/>
                    <a:lstStyle/>
                    <a:p>
                      <a:r>
                        <a:rPr lang="en-US" dirty="0" smtClean="0"/>
                        <a:t>15</a:t>
                      </a:r>
                      <a:endParaRPr lang="en-US" dirty="0"/>
                    </a:p>
                  </a:txBody>
                  <a:tcPr/>
                </a:tc>
                <a:tc>
                  <a:txBody>
                    <a:bodyPr/>
                    <a:lstStyle/>
                    <a:p>
                      <a:r>
                        <a:rPr lang="en-US" dirty="0" smtClean="0"/>
                        <a:t>9</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a:t>
                      </a:r>
                      <a:endParaRPr lang="en-US" dirty="0"/>
                    </a:p>
                  </a:txBody>
                  <a:tcPr/>
                </a:tc>
                <a:tc>
                  <a:txBody>
                    <a:bodyPr/>
                    <a:lstStyle/>
                    <a:p>
                      <a:r>
                        <a:rPr lang="en-US" dirty="0" smtClean="0"/>
                        <a:t>16</a:t>
                      </a:r>
                      <a:endParaRPr lang="en-US" dirty="0"/>
                    </a:p>
                  </a:txBody>
                  <a:tcPr/>
                </a:tc>
                <a:tc>
                  <a:txBody>
                    <a:bodyPr/>
                    <a:lstStyle/>
                    <a:p>
                      <a:r>
                        <a:rPr lang="en-US" dirty="0" smtClean="0"/>
                        <a:t>13</a:t>
                      </a:r>
                      <a:endParaRPr lang="en-US" dirty="0"/>
                    </a:p>
                  </a:txBody>
                  <a:tcPr/>
                </a:tc>
                <a:tc>
                  <a:txBody>
                    <a:bodyPr/>
                    <a:lstStyle/>
                    <a:p>
                      <a:r>
                        <a:rPr lang="en-US" dirty="0" smtClean="0"/>
                        <a:t>10</a:t>
                      </a:r>
                      <a:endParaRPr lang="en-US" dirty="0"/>
                    </a:p>
                  </a:txBody>
                  <a:tcPr/>
                </a:tc>
                <a:extLst>
                  <a:ext uri="{0D108BD9-81ED-4DB2-BD59-A6C34878D82A}">
                    <a16:rowId xmlns:a16="http://schemas.microsoft.com/office/drawing/2014/main" xmlns="" val="10003"/>
                  </a:ext>
                </a:extLst>
              </a:tr>
              <a:tr h="370840">
                <a:tc>
                  <a:txBody>
                    <a:bodyPr/>
                    <a:lstStyle/>
                    <a:p>
                      <a:r>
                        <a:rPr lang="en-US" dirty="0" smtClean="0"/>
                        <a:t>4</a:t>
                      </a:r>
                      <a:endParaRPr lang="en-US" dirty="0"/>
                    </a:p>
                  </a:txBody>
                  <a:tcPr/>
                </a:tc>
                <a:tc>
                  <a:txBody>
                    <a:bodyPr/>
                    <a:lstStyle/>
                    <a:p>
                      <a:r>
                        <a:rPr lang="en-US" dirty="0" smtClean="0"/>
                        <a:t>19</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extLst>
                  <a:ext uri="{0D108BD9-81ED-4DB2-BD59-A6C34878D82A}">
                    <a16:rowId xmlns:a16="http://schemas.microsoft.com/office/drawing/2014/main" xmlns="" val="10004"/>
                  </a:ext>
                </a:extLst>
              </a:tr>
              <a:tr h="370840">
                <a:tc>
                  <a:txBody>
                    <a:bodyPr/>
                    <a:lstStyle/>
                    <a:p>
                      <a:r>
                        <a:rPr lang="en-US" dirty="0" smtClean="0"/>
                        <a:t>5</a:t>
                      </a:r>
                      <a:endParaRPr lang="en-US" dirty="0"/>
                    </a:p>
                  </a:txBody>
                  <a:tcPr/>
                </a:tc>
                <a:tc>
                  <a:txBody>
                    <a:bodyPr/>
                    <a:lstStyle/>
                    <a:p>
                      <a:r>
                        <a:rPr lang="en-US" dirty="0" smtClean="0"/>
                        <a:t>20</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extLst>
                  <a:ext uri="{0D108BD9-81ED-4DB2-BD59-A6C34878D82A}">
                    <a16:rowId xmlns:a16="http://schemas.microsoft.com/office/drawing/2014/main" xmlns="" val="10005"/>
                  </a:ext>
                </a:extLst>
              </a:tr>
              <a:tr h="370840">
                <a:tc>
                  <a:txBody>
                    <a:bodyPr/>
                    <a:lstStyle/>
                    <a:p>
                      <a:r>
                        <a:rPr lang="en-US" dirty="0" smtClean="0"/>
                        <a:t>6</a:t>
                      </a:r>
                      <a:endParaRPr lang="en-US" dirty="0"/>
                    </a:p>
                  </a:txBody>
                  <a:tcPr/>
                </a:tc>
                <a:tc>
                  <a:txBody>
                    <a:bodyPr/>
                    <a:lstStyle/>
                    <a:p>
                      <a:r>
                        <a:rPr lang="en-US" dirty="0" smtClean="0"/>
                        <a:t>17</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xmlns="" val="10006"/>
                  </a:ext>
                </a:extLst>
              </a:tr>
              <a:tr h="370840">
                <a:tc>
                  <a:txBody>
                    <a:bodyPr/>
                    <a:lstStyle/>
                    <a:p>
                      <a:r>
                        <a:rPr lang="en-US" dirty="0" smtClean="0"/>
                        <a:t>7</a:t>
                      </a:r>
                      <a:endParaRPr lang="en-US" dirty="0"/>
                    </a:p>
                  </a:txBody>
                  <a:tcPr/>
                </a:tc>
                <a:tc>
                  <a:txBody>
                    <a:bodyPr/>
                    <a:lstStyle/>
                    <a:p>
                      <a:r>
                        <a:rPr lang="en-US" dirty="0" smtClean="0"/>
                        <a:t>14</a:t>
                      </a:r>
                      <a:endParaRPr lang="en-US" dirty="0"/>
                    </a:p>
                  </a:txBody>
                  <a:tcPr/>
                </a:tc>
                <a:tc>
                  <a:txBody>
                    <a:bodyPr/>
                    <a:lstStyle/>
                    <a:p>
                      <a:r>
                        <a:rPr lang="en-US" dirty="0" smtClean="0"/>
                        <a:t>13</a:t>
                      </a:r>
                      <a:endParaRPr lang="en-US" dirty="0"/>
                    </a:p>
                  </a:txBody>
                  <a:tcPr/>
                </a:tc>
                <a:tc>
                  <a:txBody>
                    <a:bodyPr/>
                    <a:lstStyle/>
                    <a:p>
                      <a:r>
                        <a:rPr lang="en-US" dirty="0" smtClean="0"/>
                        <a:t>10</a:t>
                      </a:r>
                      <a:endParaRPr lang="en-US" dirty="0"/>
                    </a:p>
                  </a:txBody>
                  <a:tcPr/>
                </a:tc>
                <a:extLst>
                  <a:ext uri="{0D108BD9-81ED-4DB2-BD59-A6C34878D82A}">
                    <a16:rowId xmlns:a16="http://schemas.microsoft.com/office/drawing/2014/main" xmlns="" val="10007"/>
                  </a:ext>
                </a:extLst>
              </a:tr>
              <a:tr h="370840">
                <a:tc>
                  <a:txBody>
                    <a:bodyPr/>
                    <a:lstStyle/>
                    <a:p>
                      <a:r>
                        <a:rPr lang="en-US" dirty="0" smtClean="0"/>
                        <a:t>8</a:t>
                      </a:r>
                      <a:endParaRPr lang="en-US" dirty="0"/>
                    </a:p>
                  </a:txBody>
                  <a:tcPr/>
                </a:tc>
                <a:tc>
                  <a:txBody>
                    <a:bodyPr/>
                    <a:lstStyle/>
                    <a:p>
                      <a:r>
                        <a:rPr lang="en-US" dirty="0" smtClean="0"/>
                        <a:t>17</a:t>
                      </a:r>
                      <a:endParaRPr lang="en-US" dirty="0"/>
                    </a:p>
                  </a:txBody>
                  <a:tcPr/>
                </a:tc>
                <a:tc>
                  <a:txBody>
                    <a:bodyPr/>
                    <a:lstStyle/>
                    <a:p>
                      <a:r>
                        <a:rPr lang="en-US" dirty="0" smtClean="0"/>
                        <a:t>19</a:t>
                      </a:r>
                      <a:endParaRPr lang="en-US" dirty="0"/>
                    </a:p>
                  </a:txBody>
                  <a:tcPr/>
                </a:tc>
                <a:tc>
                  <a:txBody>
                    <a:bodyPr/>
                    <a:lstStyle/>
                    <a:p>
                      <a:r>
                        <a:rPr lang="en-US" dirty="0" smtClean="0"/>
                        <a:t>18</a:t>
                      </a:r>
                      <a:endParaRPr lang="en-US" dirty="0"/>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15476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Fixed Effects Designs</a:t>
            </a:r>
          </a:p>
        </p:txBody>
      </p:sp>
      <p:sp>
        <p:nvSpPr>
          <p:cNvPr id="7171" name="Rectangle 3"/>
          <p:cNvSpPr>
            <a:spLocks noGrp="1" noChangeArrowheads="1"/>
          </p:cNvSpPr>
          <p:nvPr>
            <p:ph type="body" idx="1"/>
          </p:nvPr>
        </p:nvSpPr>
        <p:spPr/>
        <p:txBody>
          <a:bodyPr/>
          <a:lstStyle/>
          <a:p>
            <a:r>
              <a:rPr lang="en-US" altLang="en-US"/>
              <a:t>All treatment conditions of interest are included in the study</a:t>
            </a:r>
          </a:p>
          <a:p>
            <a:r>
              <a:rPr lang="en-US" altLang="en-US"/>
              <a:t>All in cell get identical stimulus (treatment, IV combination)</a:t>
            </a:r>
          </a:p>
          <a:p>
            <a:r>
              <a:rPr lang="en-US" altLang="en-US"/>
              <a:t>Interest is in specific means</a:t>
            </a:r>
          </a:p>
          <a:p>
            <a:r>
              <a:rPr lang="en-US" altLang="en-US"/>
              <a:t>Expected mean squares are (relatively) simple; F tests are all based on common error term.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Random Effects Designs</a:t>
            </a:r>
          </a:p>
        </p:txBody>
      </p:sp>
      <p:sp>
        <p:nvSpPr>
          <p:cNvPr id="8195" name="Rectangle 3"/>
          <p:cNvSpPr>
            <a:spLocks noGrp="1" noChangeArrowheads="1"/>
          </p:cNvSpPr>
          <p:nvPr>
            <p:ph type="body" idx="1"/>
          </p:nvPr>
        </p:nvSpPr>
        <p:spPr/>
        <p:txBody>
          <a:bodyPr/>
          <a:lstStyle/>
          <a:p>
            <a:r>
              <a:rPr lang="en-US" altLang="en-US" sz="2800" dirty="0"/>
              <a:t>Treatment conditions are </a:t>
            </a:r>
            <a:r>
              <a:rPr lang="en-US" altLang="en-US" sz="2800" b="1" dirty="0"/>
              <a:t>sampled</a:t>
            </a:r>
            <a:r>
              <a:rPr lang="en-US" altLang="en-US" sz="2800" dirty="0" smtClean="0"/>
              <a:t>; some or many </a:t>
            </a:r>
            <a:r>
              <a:rPr lang="en-US" altLang="en-US" sz="2800" dirty="0"/>
              <a:t>conditions of interest are </a:t>
            </a:r>
            <a:r>
              <a:rPr lang="en-US" altLang="en-US" sz="2800" dirty="0" smtClean="0"/>
              <a:t>excluded</a:t>
            </a:r>
            <a:r>
              <a:rPr lang="en-US" altLang="en-US" sz="2800" dirty="0"/>
              <a:t>.</a:t>
            </a:r>
          </a:p>
          <a:p>
            <a:r>
              <a:rPr lang="en-US" altLang="en-US" sz="2800" dirty="0"/>
              <a:t>Replications of the experiment would get different </a:t>
            </a:r>
            <a:r>
              <a:rPr lang="en-US" altLang="en-US" sz="2800" dirty="0" smtClean="0"/>
              <a:t>treatments because treatments are sampled</a:t>
            </a:r>
            <a:endParaRPr lang="en-US" altLang="en-US" sz="2800" dirty="0"/>
          </a:p>
          <a:p>
            <a:r>
              <a:rPr lang="en-US" altLang="en-US" sz="2800" dirty="0"/>
              <a:t>Interest in the </a:t>
            </a:r>
            <a:r>
              <a:rPr lang="en-US" altLang="en-US" sz="2800" b="1" dirty="0"/>
              <a:t>variance</a:t>
            </a:r>
            <a:r>
              <a:rPr lang="en-US" altLang="en-US" sz="2800" dirty="0"/>
              <a:t> produced by an IV rather than means</a:t>
            </a:r>
          </a:p>
          <a:p>
            <a:r>
              <a:rPr lang="en-US" altLang="en-US" sz="2800" dirty="0"/>
              <a:t>Expected mean squares relatively complex; the denominator for F changes depending on the effect being tested.</a:t>
            </a:r>
          </a:p>
          <a:p>
            <a:endParaRPr lang="en-US" altLang="en-US" sz="2800" dirty="0"/>
          </a:p>
          <a:p>
            <a:endParaRPr lang="en-US"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Fixed vs. Random</a:t>
            </a:r>
          </a:p>
        </p:txBody>
      </p:sp>
      <p:graphicFrame>
        <p:nvGraphicFramePr>
          <p:cNvPr id="1076" name="Group 52"/>
          <p:cNvGraphicFramePr>
            <a:graphicFrameLocks noGrp="1"/>
          </p:cNvGraphicFramePr>
          <p:nvPr>
            <p:ph type="tbl" idx="1"/>
          </p:nvPr>
        </p:nvGraphicFramePr>
        <p:xfrm>
          <a:off x="1295400" y="1447800"/>
          <a:ext cx="7467600" cy="5162550"/>
        </p:xfrm>
        <a:graphic>
          <a:graphicData uri="http://schemas.openxmlformats.org/drawingml/2006/table">
            <a:tbl>
              <a:tblPr/>
              <a:tblGrid>
                <a:gridCol w="1828800">
                  <a:extLst>
                    <a:ext uri="{9D8B030D-6E8A-4147-A177-3AD203B41FA5}">
                      <a16:colId xmlns:a16="http://schemas.microsoft.com/office/drawing/2014/main" xmlns="" val="20000"/>
                    </a:ext>
                  </a:extLst>
                </a:gridCol>
                <a:gridCol w="1943100">
                  <a:extLst>
                    <a:ext uri="{9D8B030D-6E8A-4147-A177-3AD203B41FA5}">
                      <a16:colId xmlns:a16="http://schemas.microsoft.com/office/drawing/2014/main" xmlns="" val="20001"/>
                    </a:ext>
                  </a:extLst>
                </a:gridCol>
                <a:gridCol w="1943100">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tblGrid>
              <a:tr h="1162050">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Random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5143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Examples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Conditions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Conditions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1620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Persuasiveness of commercials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Treatment Sampled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All of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Sex of participant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620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Experimenter effect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Replication different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Replication same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Drug dosage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1620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Impact of team members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Variance due to 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Means due to 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Training program effectiveness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Single Factor Random</a:t>
            </a:r>
          </a:p>
        </p:txBody>
      </p:sp>
      <p:sp>
        <p:nvSpPr>
          <p:cNvPr id="10243" name="Rectangle 3"/>
          <p:cNvSpPr>
            <a:spLocks noGrp="1" noChangeArrowheads="1"/>
          </p:cNvSpPr>
          <p:nvPr>
            <p:ph type="body" idx="1"/>
          </p:nvPr>
        </p:nvSpPr>
        <p:spPr/>
        <p:txBody>
          <a:bodyPr/>
          <a:lstStyle/>
          <a:p>
            <a:r>
              <a:rPr lang="en-US" altLang="en-US"/>
              <a:t>The expected mean squares and F-test for the single random factor are the same as those for the single factor fixed-effects design.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r>
              <a:rPr lang="en-US" altLang="en-US" sz="4000"/>
              <a:t>Experimenter effects (Hays Table 13.4.1)</a:t>
            </a:r>
          </a:p>
        </p:txBody>
      </p:sp>
      <p:graphicFrame>
        <p:nvGraphicFramePr>
          <p:cNvPr id="37961" name="Group 73"/>
          <p:cNvGraphicFramePr>
            <a:graphicFrameLocks noGrp="1"/>
          </p:cNvGraphicFramePr>
          <p:nvPr>
            <p:ph type="tbl" idx="1"/>
          </p:nvPr>
        </p:nvGraphicFramePr>
        <p:xfrm>
          <a:off x="1371600" y="1447800"/>
          <a:ext cx="7086600" cy="5181600"/>
        </p:xfrm>
        <a:graphic>
          <a:graphicData uri="http://schemas.openxmlformats.org/drawingml/2006/table">
            <a:tbl>
              <a:tblPr/>
              <a:tblGrid>
                <a:gridCol w="1417638">
                  <a:extLst>
                    <a:ext uri="{9D8B030D-6E8A-4147-A177-3AD203B41FA5}">
                      <a16:colId xmlns:a16="http://schemas.microsoft.com/office/drawing/2014/main" xmlns="" val="20000"/>
                    </a:ext>
                  </a:extLst>
                </a:gridCol>
                <a:gridCol w="1417637">
                  <a:extLst>
                    <a:ext uri="{9D8B030D-6E8A-4147-A177-3AD203B41FA5}">
                      <a16:colId xmlns:a16="http://schemas.microsoft.com/office/drawing/2014/main" xmlns="" val="20001"/>
                    </a:ext>
                  </a:extLst>
                </a:gridCol>
                <a:gridCol w="1416050">
                  <a:extLst>
                    <a:ext uri="{9D8B030D-6E8A-4147-A177-3AD203B41FA5}">
                      <a16:colId xmlns:a16="http://schemas.microsoft.com/office/drawing/2014/main" xmlns="" val="20002"/>
                    </a:ext>
                  </a:extLst>
                </a:gridCol>
                <a:gridCol w="1417638">
                  <a:extLst>
                    <a:ext uri="{9D8B030D-6E8A-4147-A177-3AD203B41FA5}">
                      <a16:colId xmlns:a16="http://schemas.microsoft.com/office/drawing/2014/main" xmlns="" val="20003"/>
                    </a:ext>
                  </a:extLst>
                </a:gridCol>
                <a:gridCol w="1417637">
                  <a:extLst>
                    <a:ext uri="{9D8B030D-6E8A-4147-A177-3AD203B41FA5}">
                      <a16:colId xmlns:a16="http://schemas.microsoft.com/office/drawing/2014/main" xmlns="" val="20004"/>
                    </a:ext>
                  </a:extLst>
                </a:gridCol>
              </a:tblGrid>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35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635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651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rPr>
                        <a:t>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rPr>
                        <a:t>6.21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rPr>
                        <a:t>6.33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rPr>
                        <a:t>6.16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ChangeArrowheads="1"/>
          </p:cNvSpPr>
          <p:nvPr/>
        </p:nvSpPr>
        <p:spPr bwMode="auto">
          <a:xfrm>
            <a:off x="1066800" y="827088"/>
            <a:ext cx="9525000" cy="237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                                        </a:t>
            </a:r>
            <a:r>
              <a:rPr lang="en-US" altLang="en-US" sz="1800"/>
              <a:t>Sum of</a:t>
            </a:r>
          </a:p>
          <a:p>
            <a:r>
              <a:rPr lang="en-US" altLang="en-US" sz="1800"/>
              <a:t>       Source                      DF         Squares     Mean Square    F Value    Pr &gt; F</a:t>
            </a:r>
          </a:p>
          <a:p>
            <a:endParaRPr lang="en-US" altLang="en-US" sz="1800"/>
          </a:p>
          <a:p>
            <a:r>
              <a:rPr lang="en-US" altLang="en-US" sz="1800"/>
              <a:t>       Model                        4      3.48150000      0.87037500      10.72    &lt;.0001</a:t>
            </a:r>
          </a:p>
          <a:p>
            <a:endParaRPr lang="en-US" altLang="en-US" sz="1800"/>
          </a:p>
          <a:p>
            <a:r>
              <a:rPr lang="en-US" altLang="en-US" sz="1800"/>
              <a:t>       Error                        35      2.84250000      0.08121429</a:t>
            </a:r>
          </a:p>
          <a:p>
            <a:endParaRPr lang="en-US" altLang="en-US" sz="1800"/>
          </a:p>
          <a:p>
            <a:r>
              <a:rPr lang="en-US" altLang="en-US" sz="1800"/>
              <a:t>       Corrected Total        39      6.32400000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gray">
  <a:themeElements>
    <a:clrScheme name="bluegra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uegra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uegra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gra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gra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gra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gra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gra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gra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Office\Templates\PresentationPro\bluegray.pot</Template>
  <TotalTime>1975</TotalTime>
  <Words>1748</Words>
  <Application>Microsoft Macintosh PowerPoint</Application>
  <PresentationFormat>On-screen Show (4:3)</PresentationFormat>
  <Paragraphs>623</Paragraphs>
  <Slides>32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Times New Roman</vt:lpstr>
      <vt:lpstr>Wingdings</vt:lpstr>
      <vt:lpstr>bluegray</vt:lpstr>
      <vt:lpstr>Equation</vt:lpstr>
      <vt:lpstr>Random Effects &amp; Repeated Measures</vt:lpstr>
      <vt:lpstr>Questions</vt:lpstr>
      <vt:lpstr>Questions (2)</vt:lpstr>
      <vt:lpstr>Fixed Effects Designs</vt:lpstr>
      <vt:lpstr>Random Effects Designs</vt:lpstr>
      <vt:lpstr>Fixed vs. Random</vt:lpstr>
      <vt:lpstr>Single Factor Random</vt:lpstr>
      <vt:lpstr>Experimenter effects (Hays Table 13.4.1)</vt:lpstr>
      <vt:lpstr>PowerPoint Presentation</vt:lpstr>
      <vt:lpstr>Random Effects Significance Tests (A &amp; B random/within)</vt:lpstr>
      <vt:lpstr>A fixed B random</vt:lpstr>
      <vt:lpstr>Why the Funky MS?</vt:lpstr>
      <vt:lpstr>Applications of Random Effects</vt:lpstr>
      <vt:lpstr>Review</vt:lpstr>
      <vt:lpstr>Repeated Measures Designs</vt:lpstr>
      <vt:lpstr>Pros &amp; Cons of RM</vt:lpstr>
      <vt:lpstr>RM – Participant ‘Factor’</vt:lpstr>
      <vt:lpstr>Drugs on Reaction Time</vt:lpstr>
      <vt:lpstr>Total SS</vt:lpstr>
      <vt:lpstr>Drug SS</vt:lpstr>
      <vt:lpstr>Person SS</vt:lpstr>
      <vt:lpstr>Summary</vt:lpstr>
      <vt:lpstr>R code</vt:lpstr>
      <vt:lpstr>2 Factor, 1 Repeated</vt:lpstr>
      <vt:lpstr>Summary</vt:lpstr>
      <vt:lpstr>Graph</vt:lpstr>
      <vt:lpstr>Post Hoc Tests</vt:lpstr>
      <vt:lpstr>Assumptions of RM</vt:lpstr>
      <vt:lpstr>Review</vt:lpstr>
      <vt:lpstr>If time</vt:lpstr>
      <vt:lpstr>If time..</vt:lpstr>
      <vt:lpstr>Paired associate data</vt:lpstr>
    </vt:vector>
  </TitlesOfParts>
  <Company>University of South Florida</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Effects &amp; Repeated Measures</dc:title>
  <dc:creator>Michael Brannick</dc:creator>
  <cp:lastModifiedBy>Microsoft Office User</cp:lastModifiedBy>
  <cp:revision>27</cp:revision>
  <dcterms:created xsi:type="dcterms:W3CDTF">2002-02-20T15:26:55Z</dcterms:created>
  <dcterms:modified xsi:type="dcterms:W3CDTF">2017-11-29T21:15:38Z</dcterms:modified>
</cp:coreProperties>
</file>