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88" r:id="rId7"/>
    <p:sldId id="28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8" r:id="rId16"/>
    <p:sldId id="268" r:id="rId17"/>
    <p:sldId id="283" r:id="rId18"/>
    <p:sldId id="272" r:id="rId19"/>
    <p:sldId id="273" r:id="rId20"/>
    <p:sldId id="274" r:id="rId21"/>
    <p:sldId id="275" r:id="rId22"/>
    <p:sldId id="284" r:id="rId23"/>
    <p:sldId id="276" r:id="rId24"/>
    <p:sldId id="277" r:id="rId25"/>
    <p:sldId id="279" r:id="rId26"/>
    <p:sldId id="285" r:id="rId27"/>
    <p:sldId id="280" r:id="rId28"/>
    <p:sldId id="281" r:id="rId29"/>
    <p:sldId id="286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67"/>
    <p:restoredTop sz="90918"/>
  </p:normalViewPr>
  <p:slideViewPr>
    <p:cSldViewPr>
      <p:cViewPr varScale="1">
        <p:scale>
          <a:sx n="78" d="100"/>
          <a:sy n="78" d="100"/>
        </p:scale>
        <p:origin x="4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4" Type="http://schemas.openxmlformats.org/officeDocument/2006/relationships/image" Target="../media/image49.wmf"/><Relationship Id="rId5" Type="http://schemas.openxmlformats.org/officeDocument/2006/relationships/image" Target="../media/image50.wmf"/><Relationship Id="rId6" Type="http://schemas.openxmlformats.org/officeDocument/2006/relationships/image" Target="../media/image51.wmf"/><Relationship Id="rId7" Type="http://schemas.openxmlformats.org/officeDocument/2006/relationships/image" Target="../media/image52.wmf"/><Relationship Id="rId8" Type="http://schemas.openxmlformats.org/officeDocument/2006/relationships/image" Target="../media/image41.wmf"/><Relationship Id="rId9" Type="http://schemas.openxmlformats.org/officeDocument/2006/relationships/image" Target="../media/image42.wmf"/><Relationship Id="rId10" Type="http://schemas.openxmlformats.org/officeDocument/2006/relationships/image" Target="../media/image53.wmf"/><Relationship Id="rId1" Type="http://schemas.openxmlformats.org/officeDocument/2006/relationships/image" Target="../media/image40.wmf"/><Relationship Id="rId2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Relationship Id="rId2" Type="http://schemas.openxmlformats.org/officeDocument/2006/relationships/image" Target="../media/image55.wmf"/><Relationship Id="rId3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4" Type="http://schemas.openxmlformats.org/officeDocument/2006/relationships/image" Target="../media/image60.wmf"/><Relationship Id="rId5" Type="http://schemas.openxmlformats.org/officeDocument/2006/relationships/image" Target="../media/image61.wmf"/><Relationship Id="rId6" Type="http://schemas.openxmlformats.org/officeDocument/2006/relationships/image" Target="../media/image62.wmf"/><Relationship Id="rId7" Type="http://schemas.openxmlformats.org/officeDocument/2006/relationships/image" Target="../media/image63.wmf"/><Relationship Id="rId8" Type="http://schemas.openxmlformats.org/officeDocument/2006/relationships/image" Target="../media/image64.wmf"/><Relationship Id="rId1" Type="http://schemas.openxmlformats.org/officeDocument/2006/relationships/image" Target="../media/image57.wmf"/><Relationship Id="rId2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4" Type="http://schemas.openxmlformats.org/officeDocument/2006/relationships/image" Target="../media/image68.wmf"/><Relationship Id="rId5" Type="http://schemas.openxmlformats.org/officeDocument/2006/relationships/image" Target="../media/image69.wmf"/><Relationship Id="rId1" Type="http://schemas.openxmlformats.org/officeDocument/2006/relationships/image" Target="../media/image65.wmf"/><Relationship Id="rId2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4" Type="http://schemas.openxmlformats.org/officeDocument/2006/relationships/image" Target="../media/image73.wmf"/><Relationship Id="rId1" Type="http://schemas.openxmlformats.org/officeDocument/2006/relationships/image" Target="../media/image70.wmf"/><Relationship Id="rId2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10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8" Type="http://schemas.openxmlformats.org/officeDocument/2006/relationships/image" Target="../media/image25.wmf"/><Relationship Id="rId9" Type="http://schemas.openxmlformats.org/officeDocument/2006/relationships/image" Target="../media/image26.wmf"/><Relationship Id="rId10" Type="http://schemas.openxmlformats.org/officeDocument/2006/relationships/image" Target="../media/image27.wmf"/><Relationship Id="rId1" Type="http://schemas.openxmlformats.org/officeDocument/2006/relationships/image" Target="../media/image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Relationship Id="rId1" Type="http://schemas.openxmlformats.org/officeDocument/2006/relationships/image" Target="../media/image35.wmf"/><Relationship Id="rId2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4" Type="http://schemas.openxmlformats.org/officeDocument/2006/relationships/image" Target="../media/image45.wmf"/><Relationship Id="rId5" Type="http://schemas.openxmlformats.org/officeDocument/2006/relationships/image" Target="../media/image46.wmf"/><Relationship Id="rId6" Type="http://schemas.openxmlformats.org/officeDocument/2006/relationships/image" Target="../media/image40.wmf"/><Relationship Id="rId7" Type="http://schemas.openxmlformats.org/officeDocument/2006/relationships/image" Target="../media/image47.wmf"/><Relationship Id="rId1" Type="http://schemas.openxmlformats.org/officeDocument/2006/relationships/image" Target="../media/image33.wmf"/><Relationship Id="rId2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7A46825-4B56-694A-B93A-7C774559DE0A}" type="datetimeFigureOut">
              <a:rPr lang="en-US"/>
              <a:pPr>
                <a:defRPr/>
              </a:pPr>
              <a:t>12/2/17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1D904B2-8B4E-7D43-A4C8-3377B84EC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89A0CA9-79B6-F644-B8AA-C9ACE60870A6}" type="datetimeFigureOut">
              <a:rPr lang="en-US"/>
              <a:pPr>
                <a:defRPr/>
              </a:pPr>
              <a:t>12/2/17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F9C3766-96D4-2E43-9E2C-B0C9023A6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FAB13-B404-9F4F-9B68-1D5872EFC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54024-0B42-7D40-8454-C30166DD07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17716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1625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6D74-37E1-8347-9C18-4FCA7A463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6D54E-9C01-F848-A2F7-537CC5CA17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63045-7FE6-0046-BCDC-930D0BC53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447800"/>
            <a:ext cx="3467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447800"/>
            <a:ext cx="3467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0135E-CC58-F34C-B754-823F29DB2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6C390-A1FA-224D-99CF-C57358F10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28740-04B3-4442-8F24-F1E75FA763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E8747-D79A-FB4B-BAC5-1E385348D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5344-403E-7E4D-BFA6-832CB2A36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32271-5E46-DF4A-81B0-4DB44CE31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086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447800"/>
            <a:ext cx="7086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5719FC6-FC4E-AE4F-A911-0BDE8706D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1.bin"/><Relationship Id="rId20" Type="http://schemas.openxmlformats.org/officeDocument/2006/relationships/image" Target="../media/image26.wmf"/><Relationship Id="rId21" Type="http://schemas.openxmlformats.org/officeDocument/2006/relationships/oleObject" Target="../embeddings/oleObject27.bin"/><Relationship Id="rId22" Type="http://schemas.openxmlformats.org/officeDocument/2006/relationships/image" Target="../media/image27.wmf"/><Relationship Id="rId10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12" Type="http://schemas.openxmlformats.org/officeDocument/2006/relationships/image" Target="../media/image10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24.bin"/><Relationship Id="rId16" Type="http://schemas.openxmlformats.org/officeDocument/2006/relationships/image" Target="../media/image24.wmf"/><Relationship Id="rId17" Type="http://schemas.openxmlformats.org/officeDocument/2006/relationships/oleObject" Target="../embeddings/oleObject25.bin"/><Relationship Id="rId18" Type="http://schemas.openxmlformats.org/officeDocument/2006/relationships/image" Target="../media/image25.wmf"/><Relationship Id="rId19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image" Target="../media/image39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40.wmf"/><Relationship Id="rId15" Type="http://schemas.openxmlformats.org/officeDocument/2006/relationships/oleObject" Target="../embeddings/oleObject37.bin"/><Relationship Id="rId16" Type="http://schemas.openxmlformats.org/officeDocument/2006/relationships/image" Target="../media/image41.wmf"/><Relationship Id="rId17" Type="http://schemas.openxmlformats.org/officeDocument/2006/relationships/oleObject" Target="../embeddings/oleObject38.bin"/><Relationship Id="rId18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31.bin"/><Relationship Id="rId4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6.w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37.w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3.bin"/><Relationship Id="rId12" Type="http://schemas.openxmlformats.org/officeDocument/2006/relationships/image" Target="../media/image46.wmf"/><Relationship Id="rId13" Type="http://schemas.openxmlformats.org/officeDocument/2006/relationships/oleObject" Target="../embeddings/oleObject44.bin"/><Relationship Id="rId14" Type="http://schemas.openxmlformats.org/officeDocument/2006/relationships/image" Target="../media/image40.wmf"/><Relationship Id="rId15" Type="http://schemas.openxmlformats.org/officeDocument/2006/relationships/oleObject" Target="../embeddings/oleObject45.bin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39.bin"/><Relationship Id="rId4" Type="http://schemas.openxmlformats.org/officeDocument/2006/relationships/image" Target="../media/image33.wmf"/><Relationship Id="rId5" Type="http://schemas.openxmlformats.org/officeDocument/2006/relationships/oleObject" Target="../embeddings/oleObject40.bin"/><Relationship Id="rId6" Type="http://schemas.openxmlformats.org/officeDocument/2006/relationships/image" Target="../media/image43.wmf"/><Relationship Id="rId7" Type="http://schemas.openxmlformats.org/officeDocument/2006/relationships/oleObject" Target="../embeddings/oleObject41.bin"/><Relationship Id="rId8" Type="http://schemas.openxmlformats.org/officeDocument/2006/relationships/image" Target="../media/image44.wmf"/><Relationship Id="rId9" Type="http://schemas.openxmlformats.org/officeDocument/2006/relationships/oleObject" Target="../embeddings/oleObject42.bin"/><Relationship Id="rId10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9.bin"/><Relationship Id="rId20" Type="http://schemas.openxmlformats.org/officeDocument/2006/relationships/oleObject" Target="../embeddings/oleObject55.bin"/><Relationship Id="rId21" Type="http://schemas.openxmlformats.org/officeDocument/2006/relationships/image" Target="../media/image42.wmf"/><Relationship Id="rId22" Type="http://schemas.openxmlformats.org/officeDocument/2006/relationships/oleObject" Target="../embeddings/oleObject56.bin"/><Relationship Id="rId23" Type="http://schemas.openxmlformats.org/officeDocument/2006/relationships/image" Target="../media/image53.wmf"/><Relationship Id="rId10" Type="http://schemas.openxmlformats.org/officeDocument/2006/relationships/image" Target="../media/image49.wmf"/><Relationship Id="rId11" Type="http://schemas.openxmlformats.org/officeDocument/2006/relationships/oleObject" Target="../embeddings/oleObject50.bin"/><Relationship Id="rId12" Type="http://schemas.openxmlformats.org/officeDocument/2006/relationships/image" Target="../media/image50.wmf"/><Relationship Id="rId13" Type="http://schemas.openxmlformats.org/officeDocument/2006/relationships/oleObject" Target="../embeddings/oleObject51.bin"/><Relationship Id="rId14" Type="http://schemas.openxmlformats.org/officeDocument/2006/relationships/image" Target="../media/image51.wmf"/><Relationship Id="rId15" Type="http://schemas.openxmlformats.org/officeDocument/2006/relationships/oleObject" Target="../embeddings/oleObject52.bin"/><Relationship Id="rId16" Type="http://schemas.openxmlformats.org/officeDocument/2006/relationships/image" Target="../media/image52.wmf"/><Relationship Id="rId17" Type="http://schemas.openxmlformats.org/officeDocument/2006/relationships/oleObject" Target="../embeddings/oleObject53.bin"/><Relationship Id="rId18" Type="http://schemas.openxmlformats.org/officeDocument/2006/relationships/oleObject" Target="../embeddings/oleObject54.bin"/><Relationship Id="rId19" Type="http://schemas.openxmlformats.org/officeDocument/2006/relationships/image" Target="../media/image4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46.bin"/><Relationship Id="rId4" Type="http://schemas.openxmlformats.org/officeDocument/2006/relationships/image" Target="../media/image40.wmf"/><Relationship Id="rId5" Type="http://schemas.openxmlformats.org/officeDocument/2006/relationships/oleObject" Target="../embeddings/oleObject47.bin"/><Relationship Id="rId6" Type="http://schemas.openxmlformats.org/officeDocument/2006/relationships/image" Target="../media/image46.wmf"/><Relationship Id="rId7" Type="http://schemas.openxmlformats.org/officeDocument/2006/relationships/oleObject" Target="../embeddings/oleObject48.bin"/><Relationship Id="rId8" Type="http://schemas.openxmlformats.org/officeDocument/2006/relationships/image" Target="../media/image4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58.bin"/><Relationship Id="rId6" Type="http://schemas.openxmlformats.org/officeDocument/2006/relationships/image" Target="../media/image55.wmf"/><Relationship Id="rId7" Type="http://schemas.openxmlformats.org/officeDocument/2006/relationships/oleObject" Target="../embeddings/oleObject59.bin"/><Relationship Id="rId8" Type="http://schemas.openxmlformats.org/officeDocument/2006/relationships/image" Target="../media/image5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4.bin"/><Relationship Id="rId12" Type="http://schemas.openxmlformats.org/officeDocument/2006/relationships/image" Target="../media/image61.wmf"/><Relationship Id="rId13" Type="http://schemas.openxmlformats.org/officeDocument/2006/relationships/oleObject" Target="../embeddings/oleObject65.bin"/><Relationship Id="rId14" Type="http://schemas.openxmlformats.org/officeDocument/2006/relationships/image" Target="../media/image62.wmf"/><Relationship Id="rId15" Type="http://schemas.openxmlformats.org/officeDocument/2006/relationships/oleObject" Target="../embeddings/oleObject66.bin"/><Relationship Id="rId16" Type="http://schemas.openxmlformats.org/officeDocument/2006/relationships/image" Target="../media/image63.wmf"/><Relationship Id="rId17" Type="http://schemas.openxmlformats.org/officeDocument/2006/relationships/oleObject" Target="../embeddings/oleObject67.bin"/><Relationship Id="rId18" Type="http://schemas.openxmlformats.org/officeDocument/2006/relationships/image" Target="../media/image64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0.bin"/><Relationship Id="rId4" Type="http://schemas.openxmlformats.org/officeDocument/2006/relationships/image" Target="../media/image57.wmf"/><Relationship Id="rId5" Type="http://schemas.openxmlformats.org/officeDocument/2006/relationships/oleObject" Target="../embeddings/oleObject61.bin"/><Relationship Id="rId6" Type="http://schemas.openxmlformats.org/officeDocument/2006/relationships/image" Target="../media/image58.wmf"/><Relationship Id="rId7" Type="http://schemas.openxmlformats.org/officeDocument/2006/relationships/oleObject" Target="../embeddings/oleObject62.bin"/><Relationship Id="rId8" Type="http://schemas.openxmlformats.org/officeDocument/2006/relationships/image" Target="../media/image59.wmf"/><Relationship Id="rId9" Type="http://schemas.openxmlformats.org/officeDocument/2006/relationships/oleObject" Target="../embeddings/oleObject63.bin"/><Relationship Id="rId10" Type="http://schemas.openxmlformats.org/officeDocument/2006/relationships/image" Target="../media/image6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2.bin"/><Relationship Id="rId12" Type="http://schemas.openxmlformats.org/officeDocument/2006/relationships/image" Target="../media/image69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8.bin"/><Relationship Id="rId4" Type="http://schemas.openxmlformats.org/officeDocument/2006/relationships/image" Target="../media/image65.wmf"/><Relationship Id="rId5" Type="http://schemas.openxmlformats.org/officeDocument/2006/relationships/oleObject" Target="../embeddings/oleObject69.bin"/><Relationship Id="rId6" Type="http://schemas.openxmlformats.org/officeDocument/2006/relationships/image" Target="../media/image66.wmf"/><Relationship Id="rId7" Type="http://schemas.openxmlformats.org/officeDocument/2006/relationships/oleObject" Target="../embeddings/oleObject70.bin"/><Relationship Id="rId8" Type="http://schemas.openxmlformats.org/officeDocument/2006/relationships/image" Target="../media/image67.wmf"/><Relationship Id="rId9" Type="http://schemas.openxmlformats.org/officeDocument/2006/relationships/oleObject" Target="../embeddings/oleObject71.bin"/><Relationship Id="rId10" Type="http://schemas.openxmlformats.org/officeDocument/2006/relationships/image" Target="../media/image6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4" Type="http://schemas.openxmlformats.org/officeDocument/2006/relationships/image" Target="../media/image70.wmf"/><Relationship Id="rId5" Type="http://schemas.openxmlformats.org/officeDocument/2006/relationships/oleObject" Target="../embeddings/oleObject74.bin"/><Relationship Id="rId6" Type="http://schemas.openxmlformats.org/officeDocument/2006/relationships/image" Target="../media/image71.wmf"/><Relationship Id="rId7" Type="http://schemas.openxmlformats.org/officeDocument/2006/relationships/oleObject" Target="../embeddings/oleObject75.bin"/><Relationship Id="rId8" Type="http://schemas.openxmlformats.org/officeDocument/2006/relationships/image" Target="../media/image72.wmf"/><Relationship Id="rId9" Type="http://schemas.openxmlformats.org/officeDocument/2006/relationships/oleObject" Target="../embeddings/oleObject76.bin"/><Relationship Id="rId10" Type="http://schemas.openxmlformats.org/officeDocument/2006/relationships/image" Target="../media/image73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14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2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Regression with 2 IVs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Generalization of Regression from 1 to 2 Independent Variables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 Estimates</a:t>
            </a:r>
          </a:p>
        </p:txBody>
      </p:sp>
      <p:graphicFrame>
        <p:nvGraphicFramePr>
          <p:cNvPr id="12345" name="Group 57"/>
          <p:cNvGraphicFramePr>
            <a:graphicFrameLocks noGrp="1"/>
          </p:cNvGraphicFramePr>
          <p:nvPr/>
        </p:nvGraphicFramePr>
        <p:xfrm>
          <a:off x="1371600" y="1371600"/>
          <a:ext cx="5257800" cy="1584552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600200"/>
              </a:tblGrid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X1 (MA)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X2 (Consc)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 (Perf)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29.75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X1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139.5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1091.8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X2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90.25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515.5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521.75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7" name="Rectangle 36"/>
          <p:cNvSpPr>
            <a:spLocks noChangeArrowheads="1"/>
          </p:cNvSpPr>
          <p:nvPr/>
        </p:nvSpPr>
        <p:spPr bwMode="auto">
          <a:xfrm>
            <a:off x="2995613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2558" name="Object 35"/>
          <p:cNvGraphicFramePr>
            <a:graphicFrameLocks noChangeAspect="1"/>
          </p:cNvGraphicFramePr>
          <p:nvPr/>
        </p:nvGraphicFramePr>
        <p:xfrm>
          <a:off x="1219200" y="3124200"/>
          <a:ext cx="38100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0" r:id="rId3" imgW="2463800" imgH="495300" progId="Equation.3">
                  <p:embed/>
                </p:oleObj>
              </mc:Choice>
              <mc:Fallback>
                <p:oleObj r:id="rId3" imgW="2463800" imgH="4953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24200"/>
                        <a:ext cx="38100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9" name="Rectangle 38"/>
          <p:cNvSpPr>
            <a:spLocks noChangeArrowheads="1"/>
          </p:cNvSpPr>
          <p:nvPr/>
        </p:nvSpPr>
        <p:spPr bwMode="auto">
          <a:xfrm>
            <a:off x="3114675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2560" name="Object 37"/>
          <p:cNvGraphicFramePr>
            <a:graphicFrameLocks noChangeAspect="1"/>
          </p:cNvGraphicFramePr>
          <p:nvPr/>
        </p:nvGraphicFramePr>
        <p:xfrm>
          <a:off x="1295400" y="3962400"/>
          <a:ext cx="36576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1" r:id="rId5" imgW="2273300" imgH="419100" progId="Equation.3">
                  <p:embed/>
                </p:oleObj>
              </mc:Choice>
              <mc:Fallback>
                <p:oleObj r:id="rId5" imgW="2273300" imgH="4191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62400"/>
                        <a:ext cx="36576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1" name="Rectangle 40"/>
          <p:cNvSpPr>
            <a:spLocks noChangeArrowheads="1"/>
          </p:cNvSpPr>
          <p:nvPr/>
        </p:nvSpPr>
        <p:spPr bwMode="auto">
          <a:xfrm>
            <a:off x="3424238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2562" name="Object 39"/>
          <p:cNvGraphicFramePr>
            <a:graphicFrameLocks noChangeAspect="1"/>
          </p:cNvGraphicFramePr>
          <p:nvPr/>
        </p:nvGraphicFramePr>
        <p:xfrm>
          <a:off x="1371600" y="4724400"/>
          <a:ext cx="26670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2" r:id="rId7" imgW="1790700" imgH="419100" progId="Equation.3">
                  <p:embed/>
                </p:oleObj>
              </mc:Choice>
              <mc:Fallback>
                <p:oleObj r:id="rId7" imgW="1790700" imgH="4191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26670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3" name="Rectangle 42"/>
          <p:cNvSpPr>
            <a:spLocks noChangeArrowheads="1"/>
          </p:cNvSpPr>
          <p:nvPr/>
        </p:nvSpPr>
        <p:spPr bwMode="auto">
          <a:xfrm>
            <a:off x="3414713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2564" name="Object 41"/>
          <p:cNvGraphicFramePr>
            <a:graphicFrameLocks noChangeAspect="1"/>
          </p:cNvGraphicFramePr>
          <p:nvPr/>
        </p:nvGraphicFramePr>
        <p:xfrm>
          <a:off x="1524000" y="5334000"/>
          <a:ext cx="297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3" r:id="rId9" imgW="1803400" imgH="393700" progId="Equation.3">
                  <p:embed/>
                </p:oleObj>
              </mc:Choice>
              <mc:Fallback>
                <p:oleObj r:id="rId9" imgW="1803400" imgH="3937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0"/>
                        <a:ext cx="297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5" name="Rectangle 44"/>
          <p:cNvSpPr>
            <a:spLocks noChangeArrowheads="1"/>
          </p:cNvSpPr>
          <p:nvPr/>
        </p:nvSpPr>
        <p:spPr bwMode="auto">
          <a:xfrm>
            <a:off x="2986088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2566" name="Object 43"/>
          <p:cNvGraphicFramePr>
            <a:graphicFrameLocks noChangeAspect="1"/>
          </p:cNvGraphicFramePr>
          <p:nvPr/>
        </p:nvGraphicFramePr>
        <p:xfrm>
          <a:off x="5105400" y="3124200"/>
          <a:ext cx="38862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4" r:id="rId11" imgW="2476500" imgH="495300" progId="Equation.3">
                  <p:embed/>
                </p:oleObj>
              </mc:Choice>
              <mc:Fallback>
                <p:oleObj r:id="rId11" imgW="2476500" imgH="4953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124200"/>
                        <a:ext cx="38862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7" name="Rectangle 46"/>
          <p:cNvSpPr>
            <a:spLocks noChangeArrowheads="1"/>
          </p:cNvSpPr>
          <p:nvPr/>
        </p:nvSpPr>
        <p:spPr bwMode="auto">
          <a:xfrm>
            <a:off x="3109913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2568" name="Object 45"/>
          <p:cNvGraphicFramePr>
            <a:graphicFrameLocks noChangeAspect="1"/>
          </p:cNvGraphicFramePr>
          <p:nvPr/>
        </p:nvGraphicFramePr>
        <p:xfrm>
          <a:off x="5257800" y="4038600"/>
          <a:ext cx="35814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5" r:id="rId13" imgW="2286000" imgH="419100" progId="Equation.3">
                  <p:embed/>
                </p:oleObj>
              </mc:Choice>
              <mc:Fallback>
                <p:oleObj r:id="rId13" imgW="2286000" imgH="4191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038600"/>
                        <a:ext cx="35814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9" name="Rectangle 48"/>
          <p:cNvSpPr>
            <a:spLocks noChangeArrowheads="1"/>
          </p:cNvSpPr>
          <p:nvPr/>
        </p:nvSpPr>
        <p:spPr bwMode="auto">
          <a:xfrm>
            <a:off x="3400425" y="3176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2570" name="Object 47"/>
          <p:cNvGraphicFramePr>
            <a:graphicFrameLocks noChangeAspect="1"/>
          </p:cNvGraphicFramePr>
          <p:nvPr/>
        </p:nvGraphicFramePr>
        <p:xfrm>
          <a:off x="5181600" y="4876800"/>
          <a:ext cx="30480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6" r:id="rId15" imgW="1828800" imgH="393700" progId="Equation.3">
                  <p:embed/>
                </p:oleObj>
              </mc:Choice>
              <mc:Fallback>
                <p:oleObj r:id="rId15" imgW="1828800" imgH="3937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76800"/>
                        <a:ext cx="30480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1" name="Rectangle 50"/>
          <p:cNvSpPr>
            <a:spLocks noChangeArrowheads="1"/>
          </p:cNvSpPr>
          <p:nvPr/>
        </p:nvSpPr>
        <p:spPr bwMode="auto">
          <a:xfrm>
            <a:off x="3633788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2572" name="Object 49"/>
          <p:cNvGraphicFramePr>
            <a:graphicFrameLocks noChangeAspect="1"/>
          </p:cNvGraphicFramePr>
          <p:nvPr/>
        </p:nvGraphicFramePr>
        <p:xfrm>
          <a:off x="5181600" y="5556250"/>
          <a:ext cx="27432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7" r:id="rId17" imgW="1231366" imgH="228501" progId="Equation.3">
                  <p:embed/>
                </p:oleObj>
              </mc:Choice>
              <mc:Fallback>
                <p:oleObj r:id="rId17" imgW="1231366" imgH="228501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556250"/>
                        <a:ext cx="27432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3" name="Rectangle 52"/>
          <p:cNvSpPr>
            <a:spLocks noChangeArrowheads="1"/>
          </p:cNvSpPr>
          <p:nvPr/>
        </p:nvSpPr>
        <p:spPr bwMode="auto">
          <a:xfrm>
            <a:off x="2328863" y="3286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2574" name="Object 51"/>
          <p:cNvGraphicFramePr>
            <a:graphicFrameLocks noChangeAspect="1"/>
          </p:cNvGraphicFramePr>
          <p:nvPr/>
        </p:nvGraphicFramePr>
        <p:xfrm>
          <a:off x="1981200" y="6019800"/>
          <a:ext cx="63150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8" r:id="rId19" imgW="2946400" imgH="190500" progId="Equation.3">
                  <p:embed/>
                </p:oleObj>
              </mc:Choice>
              <mc:Fallback>
                <p:oleObj r:id="rId19" imgW="2946400" imgH="1905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6019800"/>
                        <a:ext cx="63150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5" name="Object 53"/>
          <p:cNvGraphicFramePr>
            <a:graphicFrameLocks noChangeAspect="1"/>
          </p:cNvGraphicFramePr>
          <p:nvPr/>
        </p:nvGraphicFramePr>
        <p:xfrm>
          <a:off x="5105400" y="533400"/>
          <a:ext cx="32004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Equation" r:id="rId21" imgW="1548728" imgH="215806" progId="Equation.3">
                  <p:embed/>
                </p:oleObj>
              </mc:Choice>
              <mc:Fallback>
                <p:oleObj name="Equation" r:id="rId21" imgW="1548728" imgH="215806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33400"/>
                        <a:ext cx="32004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6" name="Text Box 54"/>
          <p:cNvSpPr txBox="1">
            <a:spLocks noChangeArrowheads="1"/>
          </p:cNvSpPr>
          <p:nvPr/>
        </p:nvSpPr>
        <p:spPr bwMode="auto">
          <a:xfrm>
            <a:off x="6781800" y="1905000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SSCP</a:t>
            </a:r>
          </a:p>
        </p:txBody>
      </p:sp>
      <p:sp>
        <p:nvSpPr>
          <p:cNvPr id="22577" name="Text Box 55"/>
          <p:cNvSpPr txBox="1">
            <a:spLocks noChangeArrowheads="1"/>
          </p:cNvSpPr>
          <p:nvPr/>
        </p:nvSpPr>
        <p:spPr bwMode="auto">
          <a:xfrm>
            <a:off x="1736725" y="6289675"/>
            <a:ext cx="678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Predicted job performance as a function of test scores.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Scatterplots</a:t>
            </a:r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352675" y="1876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3555" name="Picture 3" descr="reg2iv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46482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2309813" y="1843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3557" name="Picture 5" descr="reg2i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09600"/>
            <a:ext cx="4829175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2171700" y="1743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3559" name="Picture 7" descr="reg2iv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86150"/>
            <a:ext cx="4800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Scatterplot 2</a:t>
            </a: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2124075" y="1714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4579" name="Picture 3" descr="reg2iv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54150"/>
            <a:ext cx="71628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Scatterplot 3</a:t>
            </a: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309813" y="1843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5603" name="Picture 3" descr="reg2iv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25525"/>
            <a:ext cx="70104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812925" y="5832475"/>
            <a:ext cx="293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Predicted Y is a plane.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</a:t>
            </a:r>
            <a:r>
              <a:rPr lang="en-US" altLang="en-US" baseline="30000"/>
              <a:t>2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743200" y="381000"/>
            <a:ext cx="4618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Y is linear function of Xs plus error.</a:t>
            </a: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2895600" y="838200"/>
          <a:ext cx="41052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0" r:id="rId3" imgW="2044700" imgH="203200" progId="Equation.3">
                  <p:embed/>
                </p:oleObj>
              </mc:Choice>
              <mc:Fallback>
                <p:oleObj r:id="rId3" imgW="20447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838200"/>
                        <a:ext cx="410527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 Box 368"/>
          <p:cNvSpPr txBox="1">
            <a:spLocks noChangeArrowheads="1"/>
          </p:cNvSpPr>
          <p:nvPr/>
        </p:nvSpPr>
        <p:spPr bwMode="auto">
          <a:xfrm>
            <a:off x="1431925" y="1412875"/>
            <a:ext cx="2606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Use capital R for multiple regression.</a:t>
            </a:r>
          </a:p>
        </p:txBody>
      </p:sp>
      <p:graphicFrame>
        <p:nvGraphicFramePr>
          <p:cNvPr id="26629" name="Object 369"/>
          <p:cNvGraphicFramePr>
            <a:graphicFrameLocks noChangeAspect="1"/>
          </p:cNvGraphicFramePr>
          <p:nvPr/>
        </p:nvGraphicFramePr>
        <p:xfrm>
          <a:off x="1584325" y="2241550"/>
          <a:ext cx="12192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1" name="Equation" r:id="rId5" imgW="583947" imgH="253890" progId="Equation.3">
                  <p:embed/>
                </p:oleObj>
              </mc:Choice>
              <mc:Fallback>
                <p:oleObj name="Equation" r:id="rId5" imgW="583947" imgH="253890" progId="Equation.3">
                  <p:embed/>
                  <p:pic>
                    <p:nvPicPr>
                      <p:cNvPr id="0" name="Object 3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2241550"/>
                        <a:ext cx="12192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370"/>
          <p:cNvSpPr txBox="1">
            <a:spLocks noChangeArrowheads="1"/>
          </p:cNvSpPr>
          <p:nvPr/>
        </p:nvSpPr>
        <p:spPr bwMode="auto">
          <a:xfrm>
            <a:off x="1431925" y="3309938"/>
            <a:ext cx="3673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R</a:t>
            </a:r>
            <a:r>
              <a:rPr lang="en-US" altLang="en-US" sz="2400" baseline="30000"/>
              <a:t>2</a:t>
            </a:r>
            <a:r>
              <a:rPr lang="en-US" altLang="en-US" sz="2400"/>
              <a:t> is the proportion of variance in Y due to regression.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86275" y="1389063"/>
          <a:ext cx="4127500" cy="5253969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</a:tblGrid>
              <a:tr h="250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Job.perf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Mech.Apt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Consc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Ypred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Yresid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1.54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-0.54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1.54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0.46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1.81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-0.81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2.84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2.50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-0.50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3.28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-0.28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53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3.45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-0.45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3.80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3.71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0.29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2.33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0.67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3.98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2.50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2.41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0.59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3.80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-1.80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4.06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-0.06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4.41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0.59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42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4.76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4.84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0.16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3.20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0.80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4.24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-1.24</a:t>
                      </a:r>
                    </a:p>
                  </a:txBody>
                  <a:tcPr marL="6350" marR="6350" marT="6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6737" name="TextBox 2"/>
          <p:cNvSpPr txBox="1">
            <a:spLocks noChangeArrowheads="1"/>
          </p:cNvSpPr>
          <p:nvPr/>
        </p:nvSpPr>
        <p:spPr bwMode="auto">
          <a:xfrm>
            <a:off x="1431925" y="4564063"/>
            <a:ext cx="2627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/>
              <a:t>Rsq = V(pred)/V(y)</a:t>
            </a:r>
          </a:p>
          <a:p>
            <a:r>
              <a:rPr lang="en-US" altLang="en-US"/>
              <a:t>V(Ypred) = 1.05. </a:t>
            </a:r>
          </a:p>
          <a:p>
            <a:r>
              <a:rPr lang="en-US" altLang="en-US"/>
              <a:t>V(JobPerf) = 1.57.</a:t>
            </a:r>
          </a:p>
        </p:txBody>
      </p:sp>
      <p:sp>
        <p:nvSpPr>
          <p:cNvPr id="26738" name="TextBox 3"/>
          <p:cNvSpPr txBox="1">
            <a:spLocks noChangeArrowheads="1"/>
          </p:cNvSpPr>
          <p:nvPr/>
        </p:nvSpPr>
        <p:spPr bwMode="auto">
          <a:xfrm>
            <a:off x="1431925" y="2767013"/>
            <a:ext cx="3521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/>
              <a:t>R = .819, R</a:t>
            </a:r>
            <a:r>
              <a:rPr lang="en-US" altLang="en-US" baseline="30000"/>
              <a:t>2</a:t>
            </a:r>
            <a:r>
              <a:rPr lang="en-US" altLang="en-US"/>
              <a:t> = .67</a:t>
            </a:r>
          </a:p>
        </p:txBody>
      </p:sp>
      <p:sp>
        <p:nvSpPr>
          <p:cNvPr id="26739" name="TextBox 4"/>
          <p:cNvSpPr txBox="1">
            <a:spLocks noChangeArrowheads="1"/>
          </p:cNvSpPr>
          <p:nvPr/>
        </p:nvSpPr>
        <p:spPr bwMode="auto">
          <a:xfrm>
            <a:off x="1752600" y="6096000"/>
            <a:ext cx="2744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/>
              <a:t>R</a:t>
            </a:r>
            <a:r>
              <a:rPr lang="en-US" altLang="en-US" baseline="30000"/>
              <a:t>2</a:t>
            </a:r>
            <a:r>
              <a:rPr lang="en-US" altLang="en-US"/>
              <a:t> = 1.05/1.57 = .67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Correlations Among Data</a:t>
            </a:r>
          </a:p>
        </p:txBody>
      </p:sp>
      <p:graphicFrame>
        <p:nvGraphicFramePr>
          <p:cNvPr id="27703" name="Group 55"/>
          <p:cNvGraphicFramePr>
            <a:graphicFrameLocks noGrp="1"/>
          </p:cNvGraphicFramePr>
          <p:nvPr/>
        </p:nvGraphicFramePr>
        <p:xfrm>
          <a:off x="1524000" y="1397000"/>
          <a:ext cx="6096000" cy="4064002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r>
                        <a:rPr kumimoji="0" lang="en-US" altLang="x-non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77</a:t>
                      </a:r>
                      <a:endParaRPr kumimoji="0" lang="en-US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.72</a:t>
                      </a:r>
                      <a:endParaRPr kumimoji="0" lang="en-US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r>
                        <a:rPr kumimoji="0" lang="en-US" altLang="x-non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68</a:t>
                      </a:r>
                      <a:endParaRPr kumimoji="0" lang="en-US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.82</a:t>
                      </a:r>
                      <a:endParaRPr kumimoji="0" lang="en-US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r>
                        <a:rPr kumimoji="0" lang="en-US" altLang="x-non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94</a:t>
                      </a:r>
                      <a:endParaRPr kumimoji="0" lang="en-US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r>
                        <a:rPr kumimoji="0" lang="en-US" altLang="x-non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89</a:t>
                      </a:r>
                      <a:endParaRPr kumimoji="0" lang="en-US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.57</a:t>
                      </a:r>
                      <a:endParaRPr kumimoji="0" lang="en-US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1" name="TextBox 1"/>
          <p:cNvSpPr txBox="1">
            <a:spLocks noChangeArrowheads="1"/>
          </p:cNvSpPr>
          <p:nvPr/>
        </p:nvSpPr>
        <p:spPr bwMode="auto">
          <a:xfrm>
            <a:off x="3867150" y="5638800"/>
            <a:ext cx="209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/>
              <a:t>Why the zeros?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Significance Test for R</a:t>
            </a:r>
            <a:r>
              <a:rPr lang="en-US" altLang="en-US" baseline="30000"/>
              <a:t>2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31470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447800" y="1208088"/>
          <a:ext cx="320040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r:id="rId3" imgW="1574800" imgH="444500" progId="Equation.3">
                  <p:embed/>
                </p:oleObj>
              </mc:Choice>
              <mc:Fallback>
                <p:oleObj r:id="rId3" imgW="15748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08088"/>
                        <a:ext cx="320040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4708525" y="1336675"/>
            <a:ext cx="4435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When the null is true, result is distributed as</a:t>
            </a:r>
            <a:r>
              <a:rPr lang="en-US" altLang="en-US" sz="2400" i="1"/>
              <a:t> F</a:t>
            </a:r>
            <a:r>
              <a:rPr lang="en-US" altLang="en-US" sz="2400"/>
              <a:t> with </a:t>
            </a:r>
            <a:r>
              <a:rPr lang="en-US" altLang="en-US" sz="2400" i="1"/>
              <a:t>k</a:t>
            </a:r>
            <a:r>
              <a:rPr lang="en-US" altLang="en-US" sz="2400"/>
              <a:t> and (</a:t>
            </a:r>
            <a:r>
              <a:rPr lang="en-US" altLang="en-US" sz="2400" i="1"/>
              <a:t>N-k</a:t>
            </a:r>
            <a:r>
              <a:rPr lang="en-US" altLang="en-US" sz="2400"/>
              <a:t>-1) </a:t>
            </a:r>
            <a:r>
              <a:rPr lang="en-US" altLang="en-US" sz="2400" i="1"/>
              <a:t>df</a:t>
            </a:r>
            <a:r>
              <a:rPr lang="en-US" altLang="en-US" sz="2400"/>
              <a:t>.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524000" y="2743200"/>
            <a:ext cx="564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 our example, </a:t>
            </a:r>
            <a:r>
              <a:rPr lang="en-US" altLang="en-US" sz="2400" i="1"/>
              <a:t>R</a:t>
            </a:r>
            <a:r>
              <a:rPr lang="en-US" altLang="en-US" sz="2400" i="1" baseline="30000"/>
              <a:t>2</a:t>
            </a:r>
            <a:r>
              <a:rPr lang="en-US" altLang="en-US" sz="2400"/>
              <a:t> = .671, </a:t>
            </a:r>
            <a:r>
              <a:rPr lang="en-US" altLang="en-US" sz="2400" i="1"/>
              <a:t>k</a:t>
            </a:r>
            <a:r>
              <a:rPr lang="en-US" altLang="en-US" sz="2400"/>
              <a:t> = 2 and </a:t>
            </a:r>
            <a:r>
              <a:rPr lang="en-US" altLang="en-US" sz="2400" i="1"/>
              <a:t>N</a:t>
            </a:r>
            <a:r>
              <a:rPr lang="en-US" altLang="en-US" sz="2400"/>
              <a:t> = 20.</a:t>
            </a: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1828800" y="4343400"/>
            <a:ext cx="266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F(</a:t>
            </a:r>
            <a:r>
              <a:rPr lang="en-US" altLang="en-US" sz="2400">
                <a:ea typeface="Times New Roman" charset="0"/>
                <a:cs typeface="Times New Roman" charset="0"/>
              </a:rPr>
              <a:t>α=</a:t>
            </a:r>
            <a:r>
              <a:rPr lang="en-US" altLang="en-US" sz="2400"/>
              <a:t>.05,2,17)=3.59.</a:t>
            </a:r>
          </a:p>
        </p:txBody>
      </p:sp>
      <p:sp>
        <p:nvSpPr>
          <p:cNvPr id="28679" name="TextBox 1"/>
          <p:cNvSpPr txBox="1">
            <a:spLocks noChangeArrowheads="1"/>
          </p:cNvSpPr>
          <p:nvPr/>
        </p:nvSpPr>
        <p:spPr bwMode="auto">
          <a:xfrm>
            <a:off x="2095500" y="3581400"/>
            <a:ext cx="602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/>
              <a:t>F= (.671/2)/[(1-.671)/(20-2-1)] = 17.34, p &lt; .05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5708004"/>
            <a:ext cx="7266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(Howell uses p instead of k for the number </a:t>
            </a:r>
            <a:r>
              <a:rPr lang="en-US" smtClean="0"/>
              <a:t>of predictors.)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ea typeface="Times New Roman" charset="0"/>
                <a:cs typeface="Times New Roman" charset="0"/>
              </a:rPr>
              <a:t>Write a raw score regression equation with 2 IVs in it.  Describe terms.</a:t>
            </a:r>
            <a:r>
              <a:rPr lang="en-US" alt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a typeface="Times New Roman" charset="0"/>
                <a:cs typeface="Times New Roman" charset="0"/>
              </a:rPr>
              <a:t>Describe a concrete example where you would use multiple regression to analyze the data.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a typeface="Times New Roman" charset="0"/>
                <a:cs typeface="Times New Roman" charset="0"/>
              </a:rPr>
              <a:t>What does R</a:t>
            </a:r>
            <a:r>
              <a:rPr lang="en-US" altLang="en-US" sz="2800" baseline="30000">
                <a:ea typeface="Times New Roman" charset="0"/>
                <a:cs typeface="Times New Roman" charset="0"/>
              </a:rPr>
              <a:t>2</a:t>
            </a:r>
            <a:r>
              <a:rPr lang="en-US" altLang="en-US" sz="2800">
                <a:ea typeface="Times New Roman" charset="0"/>
                <a:cs typeface="Times New Roman" charset="0"/>
              </a:rPr>
              <a:t> mean in multiple regression?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a typeface="Times New Roman" charset="0"/>
                <a:cs typeface="Times New Roman" charset="0"/>
              </a:rPr>
              <a:t>For your concrete example, what would an R</a:t>
            </a:r>
            <a:r>
              <a:rPr lang="en-US" altLang="en-US" sz="2800" baseline="30000">
                <a:ea typeface="Times New Roman" charset="0"/>
                <a:cs typeface="Times New Roman" charset="0"/>
              </a:rPr>
              <a:t>2</a:t>
            </a:r>
            <a:r>
              <a:rPr lang="en-US" altLang="en-US" sz="2800">
                <a:ea typeface="Times New Roman" charset="0"/>
                <a:cs typeface="Times New Roman" charset="0"/>
              </a:rPr>
              <a:t> of .15 mean?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a typeface="Times New Roman" charset="0"/>
                <a:cs typeface="Times New Roman" charset="0"/>
              </a:rPr>
              <a:t>With 1 IV, the IV and the predicted values correlate 1.0.  Not so with 2 or more IVs.  Why?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Raw &amp; Standardized Regression Weights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Each X has a raw score slope, </a:t>
            </a:r>
            <a:r>
              <a:rPr lang="en-US" altLang="en-US" i="1"/>
              <a:t>b</a:t>
            </a:r>
            <a:r>
              <a:rPr lang="en-US" altLang="en-US"/>
              <a:t>.</a:t>
            </a:r>
          </a:p>
          <a:p>
            <a:r>
              <a:rPr lang="en-US" altLang="en-US"/>
              <a:t>Slope tells expected change in Y if X changes 1 unit*.</a:t>
            </a:r>
          </a:p>
          <a:p>
            <a:r>
              <a:rPr lang="en-US" altLang="en-US"/>
              <a:t>Large </a:t>
            </a:r>
            <a:r>
              <a:rPr lang="en-US" altLang="en-US" i="1"/>
              <a:t>b</a:t>
            </a:r>
            <a:r>
              <a:rPr lang="en-US" altLang="en-US"/>
              <a:t> weights should indicate important variables, but </a:t>
            </a:r>
            <a:r>
              <a:rPr lang="en-US" altLang="en-US" i="1"/>
              <a:t>b</a:t>
            </a:r>
            <a:r>
              <a:rPr lang="en-US" altLang="en-US"/>
              <a:t> depends on variance of X.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/>
              <a:t>b</a:t>
            </a:r>
            <a:r>
              <a:rPr lang="en-US" altLang="en-US"/>
              <a:t> for height in inches would be 12 times larger than </a:t>
            </a:r>
            <a:r>
              <a:rPr lang="en-US" altLang="en-US" i="1"/>
              <a:t>b</a:t>
            </a:r>
            <a:r>
              <a:rPr lang="en-US" altLang="en-US"/>
              <a:t> for height in feet.</a:t>
            </a:r>
          </a:p>
          <a:p>
            <a:r>
              <a:rPr lang="en-US" altLang="en-US"/>
              <a:t>If we standardize X and Y, all units of X are the same.</a:t>
            </a:r>
          </a:p>
          <a:p>
            <a:r>
              <a:rPr lang="en-US" altLang="en-US"/>
              <a:t>Relative size of </a:t>
            </a:r>
            <a:r>
              <a:rPr lang="en-US" altLang="en-US" i="1"/>
              <a:t>b</a:t>
            </a:r>
            <a:r>
              <a:rPr lang="en-US" altLang="en-US"/>
              <a:t> now meaningful.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812925" y="6213475"/>
            <a:ext cx="676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*strictly speaking, holding other X variables constant.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Standardized Regression Weights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1524000" y="1600200"/>
          <a:ext cx="13652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" name="Equation" r:id="rId3" imgW="596641" imgH="253890" progId="Equation.3">
                  <p:embed/>
                </p:oleObj>
              </mc:Choice>
              <mc:Fallback>
                <p:oleObj name="Equation" r:id="rId3" imgW="596641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13652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260725" y="1565275"/>
            <a:ext cx="5578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Standardized regression weight aka beta weight.  Poor choice of names &amp; symbols.</a:t>
            </a:r>
          </a:p>
        </p:txBody>
      </p:sp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1614488" y="2438400"/>
          <a:ext cx="13350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" name="Equation" r:id="rId5" imgW="583947" imgH="253890" progId="Equation.3">
                  <p:embed/>
                </p:oleObj>
              </mc:Choice>
              <mc:Fallback>
                <p:oleObj name="Equation" r:id="rId5" imgW="583947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2438400"/>
                        <a:ext cx="13350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336925" y="2555875"/>
            <a:ext cx="256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With 1 IV,             .</a:t>
            </a:r>
          </a:p>
        </p:txBody>
      </p:sp>
      <p:graphicFrame>
        <p:nvGraphicFramePr>
          <p:cNvPr id="34822" name="Object 7"/>
          <p:cNvGraphicFramePr>
            <a:graphicFrameLocks noChangeAspect="1"/>
          </p:cNvGraphicFramePr>
          <p:nvPr/>
        </p:nvGraphicFramePr>
        <p:xfrm>
          <a:off x="4876800" y="2590800"/>
          <a:ext cx="8699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1" name="Equation" r:id="rId7" imgW="380835" imgH="203112" progId="Equation.3">
                  <p:embed/>
                </p:oleObj>
              </mc:Choice>
              <mc:Fallback>
                <p:oleObj name="Equation" r:id="rId7" imgW="380835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90800"/>
                        <a:ext cx="8699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1736725" y="3241675"/>
            <a:ext cx="7178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If you have a correlation matrix, you can calculate beta weights (standardized regression weights).</a:t>
            </a:r>
          </a:p>
        </p:txBody>
      </p:sp>
      <p:grpSp>
        <p:nvGrpSpPr>
          <p:cNvPr id="34824" name="Group 59"/>
          <p:cNvGrpSpPr>
            <a:grpSpLocks/>
          </p:cNvGrpSpPr>
          <p:nvPr/>
        </p:nvGrpSpPr>
        <p:grpSpPr bwMode="auto">
          <a:xfrm>
            <a:off x="1828800" y="4191000"/>
            <a:ext cx="2720975" cy="1044575"/>
            <a:chOff x="-3" y="-3"/>
            <a:chExt cx="1714" cy="1618"/>
          </a:xfrm>
        </p:grpSpPr>
        <p:grpSp>
          <p:nvGrpSpPr>
            <p:cNvPr id="34835" name="Group 57"/>
            <p:cNvGrpSpPr>
              <a:grpSpLocks/>
            </p:cNvGrpSpPr>
            <p:nvPr/>
          </p:nvGrpSpPr>
          <p:grpSpPr bwMode="auto">
            <a:xfrm>
              <a:off x="0" y="0"/>
              <a:ext cx="1708" cy="1612"/>
              <a:chOff x="0" y="0"/>
              <a:chExt cx="1708" cy="1612"/>
            </a:xfrm>
          </p:grpSpPr>
          <p:grpSp>
            <p:nvGrpSpPr>
              <p:cNvPr id="34837" name="Group 26"/>
              <p:cNvGrpSpPr>
                <a:grpSpLocks/>
              </p:cNvGrpSpPr>
              <p:nvPr/>
            </p:nvGrpSpPr>
            <p:grpSpPr bwMode="auto">
              <a:xfrm>
                <a:off x="0" y="0"/>
                <a:ext cx="427" cy="403"/>
                <a:chOff x="0" y="0"/>
                <a:chExt cx="427" cy="403"/>
              </a:xfrm>
            </p:grpSpPr>
            <p:sp>
              <p:nvSpPr>
                <p:cNvPr id="34883" name="Rectangle 9"/>
                <p:cNvSpPr>
                  <a:spLocks noChangeArrowheads="1"/>
                </p:cNvSpPr>
                <p:nvPr/>
              </p:nvSpPr>
              <p:spPr bwMode="auto">
                <a:xfrm>
                  <a:off x="12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84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38" name="Group 28"/>
              <p:cNvGrpSpPr>
                <a:grpSpLocks/>
              </p:cNvGrpSpPr>
              <p:nvPr/>
            </p:nvGrpSpPr>
            <p:grpSpPr bwMode="auto">
              <a:xfrm>
                <a:off x="427" y="0"/>
                <a:ext cx="427" cy="403"/>
                <a:chOff x="427" y="0"/>
                <a:chExt cx="427" cy="403"/>
              </a:xfrm>
            </p:grpSpPr>
            <p:sp>
              <p:nvSpPr>
                <p:cNvPr id="34881" name="Rectangle 10"/>
                <p:cNvSpPr>
                  <a:spLocks noChangeArrowheads="1"/>
                </p:cNvSpPr>
                <p:nvPr/>
              </p:nvSpPr>
              <p:spPr bwMode="auto">
                <a:xfrm>
                  <a:off x="439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82" name="Rectangle 27"/>
                <p:cNvSpPr>
                  <a:spLocks noChangeArrowheads="1"/>
                </p:cNvSpPr>
                <p:nvPr/>
              </p:nvSpPr>
              <p:spPr bwMode="auto">
                <a:xfrm>
                  <a:off x="427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39" name="Group 30"/>
              <p:cNvGrpSpPr>
                <a:grpSpLocks/>
              </p:cNvGrpSpPr>
              <p:nvPr/>
            </p:nvGrpSpPr>
            <p:grpSpPr bwMode="auto">
              <a:xfrm>
                <a:off x="854" y="0"/>
                <a:ext cx="427" cy="403"/>
                <a:chOff x="854" y="0"/>
                <a:chExt cx="427" cy="403"/>
              </a:xfrm>
            </p:grpSpPr>
            <p:sp>
              <p:nvSpPr>
                <p:cNvPr id="34879" name="Rectangle 11"/>
                <p:cNvSpPr>
                  <a:spLocks noChangeArrowheads="1"/>
                </p:cNvSpPr>
                <p:nvPr/>
              </p:nvSpPr>
              <p:spPr bwMode="auto">
                <a:xfrm>
                  <a:off x="866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80" name="Rectangle 29"/>
                <p:cNvSpPr>
                  <a:spLocks noChangeArrowheads="1"/>
                </p:cNvSpPr>
                <p:nvPr/>
              </p:nvSpPr>
              <p:spPr bwMode="auto">
                <a:xfrm>
                  <a:off x="854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0" name="Group 32"/>
              <p:cNvGrpSpPr>
                <a:grpSpLocks/>
              </p:cNvGrpSpPr>
              <p:nvPr/>
            </p:nvGrpSpPr>
            <p:grpSpPr bwMode="auto">
              <a:xfrm>
                <a:off x="1281" y="0"/>
                <a:ext cx="427" cy="403"/>
                <a:chOff x="1281" y="0"/>
                <a:chExt cx="427" cy="403"/>
              </a:xfrm>
            </p:grpSpPr>
            <p:sp>
              <p:nvSpPr>
                <p:cNvPr id="34877" name="Rectangle 12"/>
                <p:cNvSpPr>
                  <a:spLocks noChangeArrowheads="1"/>
                </p:cNvSpPr>
                <p:nvPr/>
              </p:nvSpPr>
              <p:spPr bwMode="auto">
                <a:xfrm>
                  <a:off x="1293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x2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78" name="Rectangle 31"/>
                <p:cNvSpPr>
                  <a:spLocks noChangeArrowheads="1"/>
                </p:cNvSpPr>
                <p:nvPr/>
              </p:nvSpPr>
              <p:spPr bwMode="auto">
                <a:xfrm>
                  <a:off x="1281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1" name="Group 34"/>
              <p:cNvGrpSpPr>
                <a:grpSpLocks/>
              </p:cNvGrpSpPr>
              <p:nvPr/>
            </p:nvGrpSpPr>
            <p:grpSpPr bwMode="auto">
              <a:xfrm>
                <a:off x="0" y="403"/>
                <a:ext cx="427" cy="403"/>
                <a:chOff x="0" y="403"/>
                <a:chExt cx="427" cy="403"/>
              </a:xfrm>
            </p:grpSpPr>
            <p:sp>
              <p:nvSpPr>
                <p:cNvPr id="34875" name="Rectangle 13"/>
                <p:cNvSpPr>
                  <a:spLocks noChangeArrowheads="1"/>
                </p:cNvSpPr>
                <p:nvPr/>
              </p:nvSpPr>
              <p:spPr bwMode="auto">
                <a:xfrm>
                  <a:off x="12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76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2" name="Group 36"/>
              <p:cNvGrpSpPr>
                <a:grpSpLocks/>
              </p:cNvGrpSpPr>
              <p:nvPr/>
            </p:nvGrpSpPr>
            <p:grpSpPr bwMode="auto">
              <a:xfrm>
                <a:off x="427" y="403"/>
                <a:ext cx="427" cy="403"/>
                <a:chOff x="427" y="403"/>
                <a:chExt cx="427" cy="403"/>
              </a:xfrm>
            </p:grpSpPr>
            <p:sp>
              <p:nvSpPr>
                <p:cNvPr id="34873" name="Rectangle 14"/>
                <p:cNvSpPr>
                  <a:spLocks noChangeArrowheads="1"/>
                </p:cNvSpPr>
                <p:nvPr/>
              </p:nvSpPr>
              <p:spPr bwMode="auto">
                <a:xfrm>
                  <a:off x="439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74" name="Rectangle 35"/>
                <p:cNvSpPr>
                  <a:spLocks noChangeArrowheads="1"/>
                </p:cNvSpPr>
                <p:nvPr/>
              </p:nvSpPr>
              <p:spPr bwMode="auto">
                <a:xfrm>
                  <a:off x="427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3" name="Group 38"/>
              <p:cNvGrpSpPr>
                <a:grpSpLocks/>
              </p:cNvGrpSpPr>
              <p:nvPr/>
            </p:nvGrpSpPr>
            <p:grpSpPr bwMode="auto">
              <a:xfrm>
                <a:off x="854" y="403"/>
                <a:ext cx="427" cy="403"/>
                <a:chOff x="854" y="403"/>
                <a:chExt cx="427" cy="403"/>
              </a:xfrm>
            </p:grpSpPr>
            <p:sp>
              <p:nvSpPr>
                <p:cNvPr id="34871" name="Rectangle 15"/>
                <p:cNvSpPr>
                  <a:spLocks noChangeArrowheads="1"/>
                </p:cNvSpPr>
                <p:nvPr/>
              </p:nvSpPr>
              <p:spPr bwMode="auto">
                <a:xfrm>
                  <a:off x="866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72" name="Rectangle 37"/>
                <p:cNvSpPr>
                  <a:spLocks noChangeArrowheads="1"/>
                </p:cNvSpPr>
                <p:nvPr/>
              </p:nvSpPr>
              <p:spPr bwMode="auto">
                <a:xfrm>
                  <a:off x="854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4" name="Group 40"/>
              <p:cNvGrpSpPr>
                <a:grpSpLocks/>
              </p:cNvGrpSpPr>
              <p:nvPr/>
            </p:nvGrpSpPr>
            <p:grpSpPr bwMode="auto">
              <a:xfrm>
                <a:off x="1281" y="403"/>
                <a:ext cx="427" cy="403"/>
                <a:chOff x="1281" y="403"/>
                <a:chExt cx="427" cy="403"/>
              </a:xfrm>
            </p:grpSpPr>
            <p:sp>
              <p:nvSpPr>
                <p:cNvPr id="34869" name="Rectangle 16"/>
                <p:cNvSpPr>
                  <a:spLocks noChangeArrowheads="1"/>
                </p:cNvSpPr>
                <p:nvPr/>
              </p:nvSpPr>
              <p:spPr bwMode="auto">
                <a:xfrm>
                  <a:off x="1293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70" name="Rectangle 39"/>
                <p:cNvSpPr>
                  <a:spLocks noChangeArrowheads="1"/>
                </p:cNvSpPr>
                <p:nvPr/>
              </p:nvSpPr>
              <p:spPr bwMode="auto">
                <a:xfrm>
                  <a:off x="1281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5" name="Group 42"/>
              <p:cNvGrpSpPr>
                <a:grpSpLocks/>
              </p:cNvGrpSpPr>
              <p:nvPr/>
            </p:nvGrpSpPr>
            <p:grpSpPr bwMode="auto">
              <a:xfrm>
                <a:off x="0" y="806"/>
                <a:ext cx="427" cy="403"/>
                <a:chOff x="0" y="806"/>
                <a:chExt cx="427" cy="403"/>
              </a:xfrm>
            </p:grpSpPr>
            <p:sp>
              <p:nvSpPr>
                <p:cNvPr id="34867" name="Rectangle 17"/>
                <p:cNvSpPr>
                  <a:spLocks noChangeArrowheads="1"/>
                </p:cNvSpPr>
                <p:nvPr/>
              </p:nvSpPr>
              <p:spPr bwMode="auto">
                <a:xfrm>
                  <a:off x="12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68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6" name="Group 44"/>
              <p:cNvGrpSpPr>
                <a:grpSpLocks/>
              </p:cNvGrpSpPr>
              <p:nvPr/>
            </p:nvGrpSpPr>
            <p:grpSpPr bwMode="auto">
              <a:xfrm>
                <a:off x="427" y="806"/>
                <a:ext cx="427" cy="403"/>
                <a:chOff x="427" y="806"/>
                <a:chExt cx="427" cy="403"/>
              </a:xfrm>
            </p:grpSpPr>
            <p:sp>
              <p:nvSpPr>
                <p:cNvPr id="34865" name="Rectangle 18"/>
                <p:cNvSpPr>
                  <a:spLocks noChangeArrowheads="1"/>
                </p:cNvSpPr>
                <p:nvPr/>
              </p:nvSpPr>
              <p:spPr bwMode="auto">
                <a:xfrm>
                  <a:off x="439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0.73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66" name="Rectangle 43"/>
                <p:cNvSpPr>
                  <a:spLocks noChangeArrowheads="1"/>
                </p:cNvSpPr>
                <p:nvPr/>
              </p:nvSpPr>
              <p:spPr bwMode="auto">
                <a:xfrm>
                  <a:off x="427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7" name="Group 46"/>
              <p:cNvGrpSpPr>
                <a:grpSpLocks/>
              </p:cNvGrpSpPr>
              <p:nvPr/>
            </p:nvGrpSpPr>
            <p:grpSpPr bwMode="auto">
              <a:xfrm>
                <a:off x="854" y="806"/>
                <a:ext cx="427" cy="403"/>
                <a:chOff x="854" y="806"/>
                <a:chExt cx="427" cy="403"/>
              </a:xfrm>
            </p:grpSpPr>
            <p:sp>
              <p:nvSpPr>
                <p:cNvPr id="34863" name="Rectangle 19"/>
                <p:cNvSpPr>
                  <a:spLocks noChangeArrowheads="1"/>
                </p:cNvSpPr>
                <p:nvPr/>
              </p:nvSpPr>
              <p:spPr bwMode="auto">
                <a:xfrm>
                  <a:off x="866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64" name="Rectangle 45"/>
                <p:cNvSpPr>
                  <a:spLocks noChangeArrowheads="1"/>
                </p:cNvSpPr>
                <p:nvPr/>
              </p:nvSpPr>
              <p:spPr bwMode="auto">
                <a:xfrm>
                  <a:off x="854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8" name="Group 48"/>
              <p:cNvGrpSpPr>
                <a:grpSpLocks/>
              </p:cNvGrpSpPr>
              <p:nvPr/>
            </p:nvGrpSpPr>
            <p:grpSpPr bwMode="auto">
              <a:xfrm>
                <a:off x="1281" y="806"/>
                <a:ext cx="427" cy="403"/>
                <a:chOff x="1281" y="806"/>
                <a:chExt cx="427" cy="403"/>
              </a:xfrm>
            </p:grpSpPr>
            <p:sp>
              <p:nvSpPr>
                <p:cNvPr id="34861" name="Rectangle 20"/>
                <p:cNvSpPr>
                  <a:spLocks noChangeArrowheads="1"/>
                </p:cNvSpPr>
                <p:nvPr/>
              </p:nvSpPr>
              <p:spPr bwMode="auto">
                <a:xfrm>
                  <a:off x="1293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62" name="Rectangle 47"/>
                <p:cNvSpPr>
                  <a:spLocks noChangeArrowheads="1"/>
                </p:cNvSpPr>
                <p:nvPr/>
              </p:nvSpPr>
              <p:spPr bwMode="auto">
                <a:xfrm>
                  <a:off x="1281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49" name="Group 50"/>
              <p:cNvGrpSpPr>
                <a:grpSpLocks/>
              </p:cNvGrpSpPr>
              <p:nvPr/>
            </p:nvGrpSpPr>
            <p:grpSpPr bwMode="auto">
              <a:xfrm>
                <a:off x="0" y="1209"/>
                <a:ext cx="427" cy="403"/>
                <a:chOff x="0" y="1209"/>
                <a:chExt cx="427" cy="403"/>
              </a:xfrm>
            </p:grpSpPr>
            <p:sp>
              <p:nvSpPr>
                <p:cNvPr id="34859" name="Rectangle 21"/>
                <p:cNvSpPr>
                  <a:spLocks noChangeArrowheads="1"/>
                </p:cNvSpPr>
                <p:nvPr/>
              </p:nvSpPr>
              <p:spPr bwMode="auto">
                <a:xfrm>
                  <a:off x="12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x2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60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50" name="Group 52"/>
              <p:cNvGrpSpPr>
                <a:grpSpLocks/>
              </p:cNvGrpSpPr>
              <p:nvPr/>
            </p:nvGrpSpPr>
            <p:grpSpPr bwMode="auto">
              <a:xfrm>
                <a:off x="427" y="1209"/>
                <a:ext cx="427" cy="403"/>
                <a:chOff x="427" y="1209"/>
                <a:chExt cx="427" cy="403"/>
              </a:xfrm>
            </p:grpSpPr>
            <p:sp>
              <p:nvSpPr>
                <p:cNvPr id="34857" name="Rectangle 22"/>
                <p:cNvSpPr>
                  <a:spLocks noChangeArrowheads="1"/>
                </p:cNvSpPr>
                <p:nvPr/>
              </p:nvSpPr>
              <p:spPr bwMode="auto">
                <a:xfrm>
                  <a:off x="439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0.68	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58" name="Rectangle 51"/>
                <p:cNvSpPr>
                  <a:spLocks noChangeArrowheads="1"/>
                </p:cNvSpPr>
                <p:nvPr/>
              </p:nvSpPr>
              <p:spPr bwMode="auto">
                <a:xfrm>
                  <a:off x="427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51" name="Group 54"/>
              <p:cNvGrpSpPr>
                <a:grpSpLocks/>
              </p:cNvGrpSpPr>
              <p:nvPr/>
            </p:nvGrpSpPr>
            <p:grpSpPr bwMode="auto">
              <a:xfrm>
                <a:off x="854" y="1209"/>
                <a:ext cx="427" cy="403"/>
                <a:chOff x="854" y="1209"/>
                <a:chExt cx="427" cy="403"/>
              </a:xfrm>
            </p:grpSpPr>
            <p:sp>
              <p:nvSpPr>
                <p:cNvPr id="34855" name="Rectangle 23"/>
                <p:cNvSpPr>
                  <a:spLocks noChangeArrowheads="1"/>
                </p:cNvSpPr>
                <p:nvPr/>
              </p:nvSpPr>
              <p:spPr bwMode="auto">
                <a:xfrm>
                  <a:off x="866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0.64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56" name="Rectangle 53"/>
                <p:cNvSpPr>
                  <a:spLocks noChangeArrowheads="1"/>
                </p:cNvSpPr>
                <p:nvPr/>
              </p:nvSpPr>
              <p:spPr bwMode="auto">
                <a:xfrm>
                  <a:off x="854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4852" name="Group 56"/>
              <p:cNvGrpSpPr>
                <a:grpSpLocks/>
              </p:cNvGrpSpPr>
              <p:nvPr/>
            </p:nvGrpSpPr>
            <p:grpSpPr bwMode="auto">
              <a:xfrm>
                <a:off x="1281" y="1209"/>
                <a:ext cx="427" cy="403"/>
                <a:chOff x="1281" y="1209"/>
                <a:chExt cx="427" cy="403"/>
              </a:xfrm>
            </p:grpSpPr>
            <p:sp>
              <p:nvSpPr>
                <p:cNvPr id="34853" name="Rectangle 24"/>
                <p:cNvSpPr>
                  <a:spLocks noChangeArrowheads="1"/>
                </p:cNvSpPr>
                <p:nvPr/>
              </p:nvSpPr>
              <p:spPr bwMode="auto">
                <a:xfrm>
                  <a:off x="1293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4854" name="Rectangle 55"/>
                <p:cNvSpPr>
                  <a:spLocks noChangeArrowheads="1"/>
                </p:cNvSpPr>
                <p:nvPr/>
              </p:nvSpPr>
              <p:spPr bwMode="auto">
                <a:xfrm>
                  <a:off x="1281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sp>
          <p:nvSpPr>
            <p:cNvPr id="34836" name="Rectangle 58"/>
            <p:cNvSpPr>
              <a:spLocks noChangeArrowheads="1"/>
            </p:cNvSpPr>
            <p:nvPr/>
          </p:nvSpPr>
          <p:spPr bwMode="auto">
            <a:xfrm>
              <a:off x="-3" y="-3"/>
              <a:ext cx="1714" cy="161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4825" name="Rectangle 61"/>
          <p:cNvSpPr>
            <a:spLocks noChangeArrowheads="1"/>
          </p:cNvSpPr>
          <p:nvPr/>
        </p:nvSpPr>
        <p:spPr bwMode="auto">
          <a:xfrm>
            <a:off x="3910013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4826" name="Object 60"/>
          <p:cNvGraphicFramePr>
            <a:graphicFrameLocks noChangeAspect="1"/>
          </p:cNvGraphicFramePr>
          <p:nvPr/>
        </p:nvGraphicFramePr>
        <p:xfrm>
          <a:off x="5029200" y="4038600"/>
          <a:ext cx="19812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" r:id="rId9" imgW="965200" imgH="457200" progId="Equation.3">
                  <p:embed/>
                </p:oleObj>
              </mc:Choice>
              <mc:Fallback>
                <p:oleObj r:id="rId9" imgW="965200" imgH="457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038600"/>
                        <a:ext cx="19812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7" name="Rectangle 63"/>
          <p:cNvSpPr>
            <a:spLocks noChangeArrowheads="1"/>
          </p:cNvSpPr>
          <p:nvPr/>
        </p:nvSpPr>
        <p:spPr bwMode="auto">
          <a:xfrm>
            <a:off x="3910013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4828" name="Object 62"/>
          <p:cNvGraphicFramePr>
            <a:graphicFrameLocks noChangeAspect="1"/>
          </p:cNvGraphicFramePr>
          <p:nvPr/>
        </p:nvGraphicFramePr>
        <p:xfrm>
          <a:off x="5105400" y="4953000"/>
          <a:ext cx="19812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3" r:id="rId11" imgW="977900" imgH="457200" progId="Equation.3">
                  <p:embed/>
                </p:oleObj>
              </mc:Choice>
              <mc:Fallback>
                <p:oleObj r:id="rId11" imgW="977900" imgH="457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53000"/>
                        <a:ext cx="19812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9" name="Rectangle 65"/>
          <p:cNvSpPr>
            <a:spLocks noChangeArrowheads="1"/>
          </p:cNvSpPr>
          <p:nvPr/>
        </p:nvSpPr>
        <p:spPr bwMode="auto">
          <a:xfrm>
            <a:off x="3290888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4830" name="Object 64"/>
          <p:cNvGraphicFramePr>
            <a:graphicFrameLocks noChangeAspect="1"/>
          </p:cNvGraphicFramePr>
          <p:nvPr/>
        </p:nvGraphicFramePr>
        <p:xfrm>
          <a:off x="3276600" y="5880100"/>
          <a:ext cx="2286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4" name="Equation" r:id="rId13" imgW="114151" imgH="215619" progId="Equation.3">
                  <p:embed/>
                </p:oleObj>
              </mc:Choice>
              <mc:Fallback>
                <p:oleObj name="Equation" r:id="rId13" imgW="114151" imgH="215619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880100"/>
                        <a:ext cx="2286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1" name="Rectangle 67"/>
          <p:cNvSpPr>
            <a:spLocks noChangeArrowheads="1"/>
          </p:cNvSpPr>
          <p:nvPr/>
        </p:nvSpPr>
        <p:spPr bwMode="auto">
          <a:xfrm>
            <a:off x="3271838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32" name="Text Box 68"/>
          <p:cNvSpPr txBox="1">
            <a:spLocks noChangeArrowheads="1"/>
          </p:cNvSpPr>
          <p:nvPr/>
        </p:nvSpPr>
        <p:spPr bwMode="auto">
          <a:xfrm>
            <a:off x="7223125" y="4495800"/>
            <a:ext cx="1920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What is r</a:t>
            </a:r>
            <a:r>
              <a:rPr lang="en-US" altLang="en-US" sz="2400" baseline="-25000"/>
              <a:t>12</a:t>
            </a:r>
            <a:r>
              <a:rPr lang="en-US" altLang="en-US" sz="2400"/>
              <a:t>?  What impact?</a:t>
            </a:r>
          </a:p>
        </p:txBody>
      </p:sp>
      <p:graphicFrame>
        <p:nvGraphicFramePr>
          <p:cNvPr id="34833" name="Object 69"/>
          <p:cNvGraphicFramePr>
            <a:graphicFrameLocks noChangeAspect="1"/>
          </p:cNvGraphicFramePr>
          <p:nvPr/>
        </p:nvGraphicFramePr>
        <p:xfrm>
          <a:off x="1447800" y="5867400"/>
          <a:ext cx="29162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5" name="Equation" r:id="rId15" imgW="1485900" imgH="393700" progId="Equation.3">
                  <p:embed/>
                </p:oleObj>
              </mc:Choice>
              <mc:Fallback>
                <p:oleObj name="Equation" r:id="rId15" imgW="1485900" imgH="3937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67400"/>
                        <a:ext cx="29162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4" name="Object 70"/>
          <p:cNvGraphicFramePr>
            <a:graphicFrameLocks noChangeAspect="1"/>
          </p:cNvGraphicFramePr>
          <p:nvPr/>
        </p:nvGraphicFramePr>
        <p:xfrm>
          <a:off x="4483100" y="5791200"/>
          <a:ext cx="29416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6" name="Equation" r:id="rId17" imgW="1497950" imgH="393529" progId="Equation.3">
                  <p:embed/>
                </p:oleObj>
              </mc:Choice>
              <mc:Fallback>
                <p:oleObj name="Equation" r:id="rId17" imgW="1497950" imgH="393529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5791200"/>
                        <a:ext cx="29416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>
                <a:ea typeface="Times New Roman" charset="0"/>
                <a:cs typeface="Times New Roman" charset="0"/>
              </a:rPr>
              <a:t>Write a raw score regression equation with 2 IVs in it.</a:t>
            </a:r>
            <a:r>
              <a:rPr lang="en-US" altLang="en-US"/>
              <a:t> </a:t>
            </a:r>
          </a:p>
          <a:p>
            <a:r>
              <a:rPr lang="en-US" altLang="en-US">
                <a:ea typeface="Times New Roman" charset="0"/>
                <a:cs typeface="Times New Roman" charset="0"/>
              </a:rPr>
              <a:t>What is the difference in interpretation of </a:t>
            </a:r>
            <a:r>
              <a:rPr lang="en-US" altLang="en-US" i="1">
                <a:ea typeface="Times New Roman" charset="0"/>
                <a:cs typeface="Times New Roman" charset="0"/>
              </a:rPr>
              <a:t>b</a:t>
            </a:r>
            <a:r>
              <a:rPr lang="en-US" altLang="en-US">
                <a:ea typeface="Times New Roman" charset="0"/>
                <a:cs typeface="Times New Roman" charset="0"/>
              </a:rPr>
              <a:t> weights in simple regression vs. multiple regression?</a:t>
            </a:r>
            <a:r>
              <a:rPr lang="en-US" altLang="en-US"/>
              <a:t> 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>
                <a:ea typeface="Times New Roman" charset="0"/>
                <a:cs typeface="Times New Roman" charset="0"/>
              </a:rPr>
              <a:t>What happens to </a:t>
            </a:r>
            <a:r>
              <a:rPr lang="en-US" altLang="en-US" sz="2400" i="1">
                <a:ea typeface="Times New Roman" charset="0"/>
                <a:cs typeface="Times New Roman" charset="0"/>
              </a:rPr>
              <a:t>b</a:t>
            </a:r>
            <a:r>
              <a:rPr lang="en-US" altLang="en-US" sz="2400">
                <a:ea typeface="Times New Roman" charset="0"/>
                <a:cs typeface="Times New Roman" charset="0"/>
              </a:rPr>
              <a:t> weights if we add new variables to the regression equation that are highly correlated with ones already in the equation?</a:t>
            </a:r>
            <a:r>
              <a:rPr lang="en-US" altLang="en-US" sz="2400"/>
              <a:t> </a:t>
            </a:r>
          </a:p>
          <a:p>
            <a:r>
              <a:rPr lang="en-US" altLang="en-US" sz="2400">
                <a:ea typeface="Times New Roman" charset="0"/>
                <a:cs typeface="Times New Roman" charset="0"/>
              </a:rPr>
              <a:t>Why do we report beta weights (standardized </a:t>
            </a:r>
            <a:r>
              <a:rPr lang="en-US" altLang="en-US" sz="2400" i="1">
                <a:ea typeface="Times New Roman" charset="0"/>
                <a:cs typeface="Times New Roman" charset="0"/>
              </a:rPr>
              <a:t>b</a:t>
            </a:r>
            <a:r>
              <a:rPr lang="en-US" altLang="en-US" sz="2400">
                <a:ea typeface="Times New Roman" charset="0"/>
                <a:cs typeface="Times New Roman" charset="0"/>
              </a:rPr>
              <a:t> weights)?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Calculating R</a:t>
            </a:r>
            <a:r>
              <a:rPr lang="en-US" altLang="en-US" baseline="30000"/>
              <a:t>2</a:t>
            </a: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1600200" y="1371600"/>
          <a:ext cx="1282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Equation" r:id="rId3" imgW="583947" imgH="253890" progId="Equation.3">
                  <p:embed/>
                </p:oleObj>
              </mc:Choice>
              <mc:Fallback>
                <p:oleObj name="Equation" r:id="rId3" imgW="583947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12827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4"/>
          <p:cNvGraphicFramePr>
            <a:graphicFrameLocks noChangeAspect="1"/>
          </p:cNvGraphicFramePr>
          <p:nvPr/>
        </p:nvGraphicFramePr>
        <p:xfrm>
          <a:off x="2971800" y="1219200"/>
          <a:ext cx="17843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Equation" r:id="rId5" imgW="812447" imgH="418918" progId="Equation.3">
                  <p:embed/>
                </p:oleObj>
              </mc:Choice>
              <mc:Fallback>
                <p:oleObj name="Equation" r:id="rId5" imgW="812447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219200"/>
                        <a:ext cx="178435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5"/>
          <p:cNvGraphicFramePr>
            <a:graphicFrameLocks noChangeAspect="1"/>
          </p:cNvGraphicFramePr>
          <p:nvPr/>
        </p:nvGraphicFramePr>
        <p:xfrm>
          <a:off x="5022850" y="1219200"/>
          <a:ext cx="19510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6" name="Equation" r:id="rId7" imgW="889000" imgH="419100" progId="Equation.3">
                  <p:embed/>
                </p:oleObj>
              </mc:Choice>
              <mc:Fallback>
                <p:oleObj name="Equation" r:id="rId7" imgW="8890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1219200"/>
                        <a:ext cx="195103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3267075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676400" y="2362200"/>
          <a:ext cx="36576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7" r:id="rId9" imgW="1905000" imgH="254000" progId="Equation.3">
                  <p:embed/>
                </p:oleObj>
              </mc:Choice>
              <mc:Fallback>
                <p:oleObj r:id="rId9" imgW="1905000" imgH="25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36576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3590925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1828800" y="3067050"/>
          <a:ext cx="2209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r:id="rId11" imgW="1104900" imgH="254000" progId="Equation.3">
                  <p:embed/>
                </p:oleObj>
              </mc:Choice>
              <mc:Fallback>
                <p:oleObj r:id="rId11" imgW="11049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67050"/>
                        <a:ext cx="22098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5470525" y="2317750"/>
            <a:ext cx="3444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Sum of squared simple (zero order) r.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4479925" y="3089275"/>
            <a:ext cx="435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Product of standardized regression weight and r.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1660525" y="3925888"/>
            <a:ext cx="7178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This is really interesting because the sum of products will add up to R</a:t>
            </a:r>
            <a:r>
              <a:rPr lang="en-US" altLang="en-US" sz="2400" baseline="30000"/>
              <a:t>2</a:t>
            </a:r>
            <a:r>
              <a:rPr lang="en-US" altLang="en-US" sz="2400"/>
              <a:t> and because </a:t>
            </a:r>
            <a:r>
              <a:rPr lang="en-US" altLang="en-US" sz="2400" i="1"/>
              <a:t>r</a:t>
            </a:r>
            <a:r>
              <a:rPr lang="en-US" altLang="en-US" sz="2400"/>
              <a:t>,    , and the product of the two are all reasonable indices of the importance of the IV.</a:t>
            </a:r>
          </a:p>
        </p:txBody>
      </p:sp>
      <p:graphicFrame>
        <p:nvGraphicFramePr>
          <p:cNvPr id="35852" name="Object 13"/>
          <p:cNvGraphicFramePr>
            <a:graphicFrameLocks noChangeAspect="1"/>
          </p:cNvGraphicFramePr>
          <p:nvPr/>
        </p:nvGraphicFramePr>
        <p:xfrm>
          <a:off x="5486400" y="4229100"/>
          <a:ext cx="2286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Equation" r:id="rId13" imgW="114151" imgH="215619" progId="Equation.3">
                  <p:embed/>
                </p:oleObj>
              </mc:Choice>
              <mc:Fallback>
                <p:oleObj name="Equation" r:id="rId13" imgW="114151" imgH="21561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29100"/>
                        <a:ext cx="2286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4"/>
          <p:cNvGraphicFramePr>
            <a:graphicFrameLocks noChangeAspect="1"/>
          </p:cNvGraphicFramePr>
          <p:nvPr/>
        </p:nvGraphicFramePr>
        <p:xfrm>
          <a:off x="5656263" y="43561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Equation" r:id="rId15" imgW="152268" imgH="203024" progId="Equation.3">
                  <p:embed/>
                </p:oleObj>
              </mc:Choice>
              <mc:Fallback>
                <p:oleObj name="Equation" r:id="rId15" imgW="152268" imgH="20302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43561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Calculating R</a:t>
            </a:r>
            <a:r>
              <a:rPr lang="en-US" altLang="en-US" baseline="30000"/>
              <a:t>2</a:t>
            </a:r>
            <a:r>
              <a:rPr lang="en-US" altLang="en-US"/>
              <a:t> (2)</a:t>
            </a:r>
          </a:p>
        </p:txBody>
      </p:sp>
      <p:grpSp>
        <p:nvGrpSpPr>
          <p:cNvPr id="36866" name="Group 3"/>
          <p:cNvGrpSpPr>
            <a:grpSpLocks/>
          </p:cNvGrpSpPr>
          <p:nvPr/>
        </p:nvGrpSpPr>
        <p:grpSpPr bwMode="auto">
          <a:xfrm>
            <a:off x="1371600" y="1295400"/>
            <a:ext cx="2720975" cy="1044575"/>
            <a:chOff x="-3" y="-3"/>
            <a:chExt cx="1714" cy="1618"/>
          </a:xfrm>
        </p:grpSpPr>
        <p:grpSp>
          <p:nvGrpSpPr>
            <p:cNvPr id="36882" name="Group 4"/>
            <p:cNvGrpSpPr>
              <a:grpSpLocks/>
            </p:cNvGrpSpPr>
            <p:nvPr/>
          </p:nvGrpSpPr>
          <p:grpSpPr bwMode="auto">
            <a:xfrm>
              <a:off x="0" y="0"/>
              <a:ext cx="1708" cy="1612"/>
              <a:chOff x="0" y="0"/>
              <a:chExt cx="1708" cy="1612"/>
            </a:xfrm>
          </p:grpSpPr>
          <p:grpSp>
            <p:nvGrpSpPr>
              <p:cNvPr id="36884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427" cy="403"/>
                <a:chOff x="0" y="0"/>
                <a:chExt cx="427" cy="403"/>
              </a:xfrm>
            </p:grpSpPr>
            <p:sp>
              <p:nvSpPr>
                <p:cNvPr id="36930" name="Rectangle 6"/>
                <p:cNvSpPr>
                  <a:spLocks noChangeArrowheads="1"/>
                </p:cNvSpPr>
                <p:nvPr/>
              </p:nvSpPr>
              <p:spPr bwMode="auto">
                <a:xfrm>
                  <a:off x="12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31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85" name="Group 8"/>
              <p:cNvGrpSpPr>
                <a:grpSpLocks/>
              </p:cNvGrpSpPr>
              <p:nvPr/>
            </p:nvGrpSpPr>
            <p:grpSpPr bwMode="auto">
              <a:xfrm>
                <a:off x="427" y="0"/>
                <a:ext cx="427" cy="403"/>
                <a:chOff x="427" y="0"/>
                <a:chExt cx="427" cy="403"/>
              </a:xfrm>
            </p:grpSpPr>
            <p:sp>
              <p:nvSpPr>
                <p:cNvPr id="36928" name="Rectangle 9"/>
                <p:cNvSpPr>
                  <a:spLocks noChangeArrowheads="1"/>
                </p:cNvSpPr>
                <p:nvPr/>
              </p:nvSpPr>
              <p:spPr bwMode="auto">
                <a:xfrm>
                  <a:off x="439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29" name="Rectangle 10"/>
                <p:cNvSpPr>
                  <a:spLocks noChangeArrowheads="1"/>
                </p:cNvSpPr>
                <p:nvPr/>
              </p:nvSpPr>
              <p:spPr bwMode="auto">
                <a:xfrm>
                  <a:off x="427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86" name="Group 11"/>
              <p:cNvGrpSpPr>
                <a:grpSpLocks/>
              </p:cNvGrpSpPr>
              <p:nvPr/>
            </p:nvGrpSpPr>
            <p:grpSpPr bwMode="auto">
              <a:xfrm>
                <a:off x="854" y="0"/>
                <a:ext cx="427" cy="403"/>
                <a:chOff x="854" y="0"/>
                <a:chExt cx="427" cy="403"/>
              </a:xfrm>
            </p:grpSpPr>
            <p:sp>
              <p:nvSpPr>
                <p:cNvPr id="36926" name="Rectangle 12"/>
                <p:cNvSpPr>
                  <a:spLocks noChangeArrowheads="1"/>
                </p:cNvSpPr>
                <p:nvPr/>
              </p:nvSpPr>
              <p:spPr bwMode="auto">
                <a:xfrm>
                  <a:off x="866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27" name="Rectangle 13"/>
                <p:cNvSpPr>
                  <a:spLocks noChangeArrowheads="1"/>
                </p:cNvSpPr>
                <p:nvPr/>
              </p:nvSpPr>
              <p:spPr bwMode="auto">
                <a:xfrm>
                  <a:off x="854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87" name="Group 14"/>
              <p:cNvGrpSpPr>
                <a:grpSpLocks/>
              </p:cNvGrpSpPr>
              <p:nvPr/>
            </p:nvGrpSpPr>
            <p:grpSpPr bwMode="auto">
              <a:xfrm>
                <a:off x="1281" y="0"/>
                <a:ext cx="427" cy="403"/>
                <a:chOff x="1281" y="0"/>
                <a:chExt cx="427" cy="403"/>
              </a:xfrm>
            </p:grpSpPr>
            <p:sp>
              <p:nvSpPr>
                <p:cNvPr id="36924" name="Rectangle 15"/>
                <p:cNvSpPr>
                  <a:spLocks noChangeArrowheads="1"/>
                </p:cNvSpPr>
                <p:nvPr/>
              </p:nvSpPr>
              <p:spPr bwMode="auto">
                <a:xfrm>
                  <a:off x="1293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x2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25" name="Rectangle 16"/>
                <p:cNvSpPr>
                  <a:spLocks noChangeArrowheads="1"/>
                </p:cNvSpPr>
                <p:nvPr/>
              </p:nvSpPr>
              <p:spPr bwMode="auto">
                <a:xfrm>
                  <a:off x="1281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88" name="Group 17"/>
              <p:cNvGrpSpPr>
                <a:grpSpLocks/>
              </p:cNvGrpSpPr>
              <p:nvPr/>
            </p:nvGrpSpPr>
            <p:grpSpPr bwMode="auto">
              <a:xfrm>
                <a:off x="0" y="403"/>
                <a:ext cx="427" cy="403"/>
                <a:chOff x="0" y="403"/>
                <a:chExt cx="427" cy="403"/>
              </a:xfrm>
            </p:grpSpPr>
            <p:sp>
              <p:nvSpPr>
                <p:cNvPr id="36922" name="Rectangle 18"/>
                <p:cNvSpPr>
                  <a:spLocks noChangeArrowheads="1"/>
                </p:cNvSpPr>
                <p:nvPr/>
              </p:nvSpPr>
              <p:spPr bwMode="auto">
                <a:xfrm>
                  <a:off x="12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23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89" name="Group 20"/>
              <p:cNvGrpSpPr>
                <a:grpSpLocks/>
              </p:cNvGrpSpPr>
              <p:nvPr/>
            </p:nvGrpSpPr>
            <p:grpSpPr bwMode="auto">
              <a:xfrm>
                <a:off x="427" y="403"/>
                <a:ext cx="427" cy="403"/>
                <a:chOff x="427" y="403"/>
                <a:chExt cx="427" cy="403"/>
              </a:xfrm>
            </p:grpSpPr>
            <p:sp>
              <p:nvSpPr>
                <p:cNvPr id="36920" name="Rectangle 21"/>
                <p:cNvSpPr>
                  <a:spLocks noChangeArrowheads="1"/>
                </p:cNvSpPr>
                <p:nvPr/>
              </p:nvSpPr>
              <p:spPr bwMode="auto">
                <a:xfrm>
                  <a:off x="439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2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7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0" name="Group 23"/>
              <p:cNvGrpSpPr>
                <a:grpSpLocks/>
              </p:cNvGrpSpPr>
              <p:nvPr/>
            </p:nvGrpSpPr>
            <p:grpSpPr bwMode="auto">
              <a:xfrm>
                <a:off x="854" y="403"/>
                <a:ext cx="427" cy="403"/>
                <a:chOff x="854" y="403"/>
                <a:chExt cx="427" cy="403"/>
              </a:xfrm>
            </p:grpSpPr>
            <p:sp>
              <p:nvSpPr>
                <p:cNvPr id="36918" name="Rectangle 24"/>
                <p:cNvSpPr>
                  <a:spLocks noChangeArrowheads="1"/>
                </p:cNvSpPr>
                <p:nvPr/>
              </p:nvSpPr>
              <p:spPr bwMode="auto">
                <a:xfrm>
                  <a:off x="866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19" name="Rectangle 25"/>
                <p:cNvSpPr>
                  <a:spLocks noChangeArrowheads="1"/>
                </p:cNvSpPr>
                <p:nvPr/>
              </p:nvSpPr>
              <p:spPr bwMode="auto">
                <a:xfrm>
                  <a:off x="854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1" name="Group 26"/>
              <p:cNvGrpSpPr>
                <a:grpSpLocks/>
              </p:cNvGrpSpPr>
              <p:nvPr/>
            </p:nvGrpSpPr>
            <p:grpSpPr bwMode="auto">
              <a:xfrm>
                <a:off x="1281" y="403"/>
                <a:ext cx="427" cy="403"/>
                <a:chOff x="1281" y="403"/>
                <a:chExt cx="427" cy="403"/>
              </a:xfrm>
            </p:grpSpPr>
            <p:sp>
              <p:nvSpPr>
                <p:cNvPr id="36916" name="Rectangle 27"/>
                <p:cNvSpPr>
                  <a:spLocks noChangeArrowheads="1"/>
                </p:cNvSpPr>
                <p:nvPr/>
              </p:nvSpPr>
              <p:spPr bwMode="auto">
                <a:xfrm>
                  <a:off x="1293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17" name="Rectangle 28"/>
                <p:cNvSpPr>
                  <a:spLocks noChangeArrowheads="1"/>
                </p:cNvSpPr>
                <p:nvPr/>
              </p:nvSpPr>
              <p:spPr bwMode="auto">
                <a:xfrm>
                  <a:off x="1281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2" name="Group 29"/>
              <p:cNvGrpSpPr>
                <a:grpSpLocks/>
              </p:cNvGrpSpPr>
              <p:nvPr/>
            </p:nvGrpSpPr>
            <p:grpSpPr bwMode="auto">
              <a:xfrm>
                <a:off x="0" y="806"/>
                <a:ext cx="427" cy="403"/>
                <a:chOff x="0" y="806"/>
                <a:chExt cx="427" cy="403"/>
              </a:xfrm>
            </p:grpSpPr>
            <p:sp>
              <p:nvSpPr>
                <p:cNvPr id="36914" name="Rectangle 30"/>
                <p:cNvSpPr>
                  <a:spLocks noChangeArrowheads="1"/>
                </p:cNvSpPr>
                <p:nvPr/>
              </p:nvSpPr>
              <p:spPr bwMode="auto">
                <a:xfrm>
                  <a:off x="12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15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3" name="Group 32"/>
              <p:cNvGrpSpPr>
                <a:grpSpLocks/>
              </p:cNvGrpSpPr>
              <p:nvPr/>
            </p:nvGrpSpPr>
            <p:grpSpPr bwMode="auto">
              <a:xfrm>
                <a:off x="427" y="806"/>
                <a:ext cx="427" cy="403"/>
                <a:chOff x="427" y="806"/>
                <a:chExt cx="427" cy="403"/>
              </a:xfrm>
            </p:grpSpPr>
            <p:sp>
              <p:nvSpPr>
                <p:cNvPr id="36912" name="Rectangle 33"/>
                <p:cNvSpPr>
                  <a:spLocks noChangeArrowheads="1"/>
                </p:cNvSpPr>
                <p:nvPr/>
              </p:nvSpPr>
              <p:spPr bwMode="auto">
                <a:xfrm>
                  <a:off x="439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0.73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13" name="Rectangle 34"/>
                <p:cNvSpPr>
                  <a:spLocks noChangeArrowheads="1"/>
                </p:cNvSpPr>
                <p:nvPr/>
              </p:nvSpPr>
              <p:spPr bwMode="auto">
                <a:xfrm>
                  <a:off x="427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4" name="Group 35"/>
              <p:cNvGrpSpPr>
                <a:grpSpLocks/>
              </p:cNvGrpSpPr>
              <p:nvPr/>
            </p:nvGrpSpPr>
            <p:grpSpPr bwMode="auto">
              <a:xfrm>
                <a:off x="854" y="806"/>
                <a:ext cx="427" cy="403"/>
                <a:chOff x="854" y="806"/>
                <a:chExt cx="427" cy="403"/>
              </a:xfrm>
            </p:grpSpPr>
            <p:sp>
              <p:nvSpPr>
                <p:cNvPr id="36910" name="Rectangle 36"/>
                <p:cNvSpPr>
                  <a:spLocks noChangeArrowheads="1"/>
                </p:cNvSpPr>
                <p:nvPr/>
              </p:nvSpPr>
              <p:spPr bwMode="auto">
                <a:xfrm>
                  <a:off x="866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11" name="Rectangle 37"/>
                <p:cNvSpPr>
                  <a:spLocks noChangeArrowheads="1"/>
                </p:cNvSpPr>
                <p:nvPr/>
              </p:nvSpPr>
              <p:spPr bwMode="auto">
                <a:xfrm>
                  <a:off x="854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5" name="Group 38"/>
              <p:cNvGrpSpPr>
                <a:grpSpLocks/>
              </p:cNvGrpSpPr>
              <p:nvPr/>
            </p:nvGrpSpPr>
            <p:grpSpPr bwMode="auto">
              <a:xfrm>
                <a:off x="1281" y="806"/>
                <a:ext cx="427" cy="403"/>
                <a:chOff x="1281" y="806"/>
                <a:chExt cx="427" cy="403"/>
              </a:xfrm>
            </p:grpSpPr>
            <p:sp>
              <p:nvSpPr>
                <p:cNvPr id="36908" name="Rectangle 39"/>
                <p:cNvSpPr>
                  <a:spLocks noChangeArrowheads="1"/>
                </p:cNvSpPr>
                <p:nvPr/>
              </p:nvSpPr>
              <p:spPr bwMode="auto">
                <a:xfrm>
                  <a:off x="1293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09" name="Rectangle 40"/>
                <p:cNvSpPr>
                  <a:spLocks noChangeArrowheads="1"/>
                </p:cNvSpPr>
                <p:nvPr/>
              </p:nvSpPr>
              <p:spPr bwMode="auto">
                <a:xfrm>
                  <a:off x="1281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6" name="Group 41"/>
              <p:cNvGrpSpPr>
                <a:grpSpLocks/>
              </p:cNvGrpSpPr>
              <p:nvPr/>
            </p:nvGrpSpPr>
            <p:grpSpPr bwMode="auto">
              <a:xfrm>
                <a:off x="0" y="1209"/>
                <a:ext cx="427" cy="403"/>
                <a:chOff x="0" y="1209"/>
                <a:chExt cx="427" cy="403"/>
              </a:xfrm>
            </p:grpSpPr>
            <p:sp>
              <p:nvSpPr>
                <p:cNvPr id="36906" name="Rectangle 42"/>
                <p:cNvSpPr>
                  <a:spLocks noChangeArrowheads="1"/>
                </p:cNvSpPr>
                <p:nvPr/>
              </p:nvSpPr>
              <p:spPr bwMode="auto">
                <a:xfrm>
                  <a:off x="12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x2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07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7" name="Group 44"/>
              <p:cNvGrpSpPr>
                <a:grpSpLocks/>
              </p:cNvGrpSpPr>
              <p:nvPr/>
            </p:nvGrpSpPr>
            <p:grpSpPr bwMode="auto">
              <a:xfrm>
                <a:off x="427" y="1209"/>
                <a:ext cx="427" cy="403"/>
                <a:chOff x="427" y="1209"/>
                <a:chExt cx="427" cy="403"/>
              </a:xfrm>
            </p:grpSpPr>
            <p:sp>
              <p:nvSpPr>
                <p:cNvPr id="36904" name="Rectangle 45"/>
                <p:cNvSpPr>
                  <a:spLocks noChangeArrowheads="1"/>
                </p:cNvSpPr>
                <p:nvPr/>
              </p:nvSpPr>
              <p:spPr bwMode="auto">
                <a:xfrm>
                  <a:off x="439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0.68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05" name="Rectangle 46"/>
                <p:cNvSpPr>
                  <a:spLocks noChangeArrowheads="1"/>
                </p:cNvSpPr>
                <p:nvPr/>
              </p:nvSpPr>
              <p:spPr bwMode="auto">
                <a:xfrm>
                  <a:off x="427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8" name="Group 47"/>
              <p:cNvGrpSpPr>
                <a:grpSpLocks/>
              </p:cNvGrpSpPr>
              <p:nvPr/>
            </p:nvGrpSpPr>
            <p:grpSpPr bwMode="auto">
              <a:xfrm>
                <a:off x="854" y="1209"/>
                <a:ext cx="427" cy="403"/>
                <a:chOff x="854" y="1209"/>
                <a:chExt cx="427" cy="403"/>
              </a:xfrm>
            </p:grpSpPr>
            <p:sp>
              <p:nvSpPr>
                <p:cNvPr id="36902" name="Rectangle 48"/>
                <p:cNvSpPr>
                  <a:spLocks noChangeArrowheads="1"/>
                </p:cNvSpPr>
                <p:nvPr/>
              </p:nvSpPr>
              <p:spPr bwMode="auto">
                <a:xfrm>
                  <a:off x="866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0.64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03" name="Rectangle 49"/>
                <p:cNvSpPr>
                  <a:spLocks noChangeArrowheads="1"/>
                </p:cNvSpPr>
                <p:nvPr/>
              </p:nvSpPr>
              <p:spPr bwMode="auto">
                <a:xfrm>
                  <a:off x="854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36899" name="Group 50"/>
              <p:cNvGrpSpPr>
                <a:grpSpLocks/>
              </p:cNvGrpSpPr>
              <p:nvPr/>
            </p:nvGrpSpPr>
            <p:grpSpPr bwMode="auto">
              <a:xfrm>
                <a:off x="1281" y="1209"/>
                <a:ext cx="427" cy="403"/>
                <a:chOff x="1281" y="1209"/>
                <a:chExt cx="427" cy="403"/>
              </a:xfrm>
            </p:grpSpPr>
            <p:sp>
              <p:nvSpPr>
                <p:cNvPr id="36900" name="Rectangle 51"/>
                <p:cNvSpPr>
                  <a:spLocks noChangeArrowheads="1"/>
                </p:cNvSpPr>
                <p:nvPr/>
              </p:nvSpPr>
              <p:spPr bwMode="auto">
                <a:xfrm>
                  <a:off x="1293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36901" name="Rectangle 52"/>
                <p:cNvSpPr>
                  <a:spLocks noChangeArrowheads="1"/>
                </p:cNvSpPr>
                <p:nvPr/>
              </p:nvSpPr>
              <p:spPr bwMode="auto">
                <a:xfrm>
                  <a:off x="1281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sp>
          <p:nvSpPr>
            <p:cNvPr id="36883" name="Rectangle 53"/>
            <p:cNvSpPr>
              <a:spLocks noChangeArrowheads="1"/>
            </p:cNvSpPr>
            <p:nvPr/>
          </p:nvSpPr>
          <p:spPr bwMode="auto">
            <a:xfrm>
              <a:off x="-3" y="-3"/>
              <a:ext cx="1714" cy="161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aphicFrame>
        <p:nvGraphicFramePr>
          <p:cNvPr id="36867" name="Object 54"/>
          <p:cNvGraphicFramePr>
            <a:graphicFrameLocks noChangeAspect="1"/>
          </p:cNvGraphicFramePr>
          <p:nvPr/>
        </p:nvGraphicFramePr>
        <p:xfrm>
          <a:off x="5849938" y="1416050"/>
          <a:ext cx="1873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1416050"/>
                        <a:ext cx="1873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56"/>
          <p:cNvGraphicFramePr>
            <a:graphicFrameLocks noChangeAspect="1"/>
          </p:cNvGraphicFramePr>
          <p:nvPr/>
        </p:nvGraphicFramePr>
        <p:xfrm>
          <a:off x="1447800" y="2590800"/>
          <a:ext cx="2209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9" r:id="rId5" imgW="1104900" imgH="254000" progId="Equation.3">
                  <p:embed/>
                </p:oleObj>
              </mc:Choice>
              <mc:Fallback>
                <p:oleObj r:id="rId5" imgW="1104900" imgH="2540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22098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7"/>
          <p:cNvGraphicFramePr>
            <a:graphicFrameLocks noChangeAspect="1"/>
          </p:cNvGraphicFramePr>
          <p:nvPr/>
        </p:nvGraphicFramePr>
        <p:xfrm>
          <a:off x="1481138" y="3124200"/>
          <a:ext cx="53784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0" name="Equation" r:id="rId7" imgW="2489200" imgH="228600" progId="Equation.3">
                  <p:embed/>
                </p:oleObj>
              </mc:Choice>
              <mc:Fallback>
                <p:oleObj name="Equation" r:id="rId7" imgW="2489200" imgH="2286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3124200"/>
                        <a:ext cx="537845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58"/>
          <p:cNvGraphicFramePr>
            <a:graphicFrameLocks noChangeAspect="1"/>
          </p:cNvGraphicFramePr>
          <p:nvPr/>
        </p:nvGraphicFramePr>
        <p:xfrm>
          <a:off x="1676400" y="3733800"/>
          <a:ext cx="12192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" name="Equation" r:id="rId9" imgW="660113" imgH="393529" progId="Equation.3">
                  <p:embed/>
                </p:oleObj>
              </mc:Choice>
              <mc:Fallback>
                <p:oleObj name="Equation" r:id="rId9" imgW="660113" imgH="393529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733800"/>
                        <a:ext cx="12192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59"/>
          <p:cNvGraphicFramePr>
            <a:graphicFrameLocks noChangeAspect="1"/>
          </p:cNvGraphicFramePr>
          <p:nvPr/>
        </p:nvGraphicFramePr>
        <p:xfrm>
          <a:off x="3341688" y="3733800"/>
          <a:ext cx="12207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Equation" r:id="rId11" imgW="660113" imgH="393529" progId="Equation.3">
                  <p:embed/>
                </p:oleObj>
              </mc:Choice>
              <mc:Fallback>
                <p:oleObj name="Equation" r:id="rId11" imgW="660113" imgH="393529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3733800"/>
                        <a:ext cx="122078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60"/>
          <p:cNvGraphicFramePr>
            <a:graphicFrameLocks noChangeAspect="1"/>
          </p:cNvGraphicFramePr>
          <p:nvPr/>
        </p:nvGraphicFramePr>
        <p:xfrm>
          <a:off x="4959350" y="3733800"/>
          <a:ext cx="13382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Equation" r:id="rId13" imgW="723586" imgH="393529" progId="Equation.3">
                  <p:embed/>
                </p:oleObj>
              </mc:Choice>
              <mc:Fallback>
                <p:oleObj name="Equation" r:id="rId13" imgW="723586" imgH="393529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3733800"/>
                        <a:ext cx="13382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Rectangle 62"/>
          <p:cNvSpPr>
            <a:spLocks noChangeArrowheads="1"/>
          </p:cNvSpPr>
          <p:nvPr/>
        </p:nvSpPr>
        <p:spPr bwMode="auto">
          <a:xfrm>
            <a:off x="3495675" y="3095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6874" name="Object 61"/>
          <p:cNvGraphicFramePr>
            <a:graphicFrameLocks noChangeAspect="1"/>
          </p:cNvGraphicFramePr>
          <p:nvPr/>
        </p:nvGraphicFramePr>
        <p:xfrm>
          <a:off x="1600200" y="4648200"/>
          <a:ext cx="31242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" r:id="rId15" imgW="1498600" imgH="469900" progId="Equation.3">
                  <p:embed/>
                </p:oleObj>
              </mc:Choice>
              <mc:Fallback>
                <p:oleObj r:id="rId15" imgW="1498600" imgH="4699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48200"/>
                        <a:ext cx="31242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5" name="Rectangle 64"/>
          <p:cNvSpPr>
            <a:spLocks noChangeArrowheads="1"/>
          </p:cNvSpPr>
          <p:nvPr/>
        </p:nvSpPr>
        <p:spPr bwMode="auto">
          <a:xfrm>
            <a:off x="3095625" y="3076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6876" name="Object 63"/>
          <p:cNvGraphicFramePr>
            <a:graphicFrameLocks noChangeAspect="1"/>
          </p:cNvGraphicFramePr>
          <p:nvPr/>
        </p:nvGraphicFramePr>
        <p:xfrm>
          <a:off x="6640513" y="4975225"/>
          <a:ext cx="2063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Equation" r:id="rId17" imgW="114151" imgH="215619" progId="Equation.3">
                  <p:embed/>
                </p:oleObj>
              </mc:Choice>
              <mc:Fallback>
                <p:oleObj name="Equation" r:id="rId17" imgW="114151" imgH="215619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3" y="4975225"/>
                        <a:ext cx="2063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7" name="Rectangle 66"/>
          <p:cNvSpPr>
            <a:spLocks noChangeArrowheads="1"/>
          </p:cNvSpPr>
          <p:nvPr/>
        </p:nvSpPr>
        <p:spPr bwMode="auto">
          <a:xfrm>
            <a:off x="312420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6878" name="Object 67"/>
          <p:cNvGraphicFramePr>
            <a:graphicFrameLocks noChangeAspect="1"/>
          </p:cNvGraphicFramePr>
          <p:nvPr/>
        </p:nvGraphicFramePr>
        <p:xfrm>
          <a:off x="5181600" y="1066800"/>
          <a:ext cx="29162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6" name="Equation" r:id="rId18" imgW="1485900" imgH="393700" progId="Equation.3">
                  <p:embed/>
                </p:oleObj>
              </mc:Choice>
              <mc:Fallback>
                <p:oleObj name="Equation" r:id="rId18" imgW="1485900" imgH="3937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066800"/>
                        <a:ext cx="29162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9" name="Object 68"/>
          <p:cNvGraphicFramePr>
            <a:graphicFrameLocks noChangeAspect="1"/>
          </p:cNvGraphicFramePr>
          <p:nvPr/>
        </p:nvGraphicFramePr>
        <p:xfrm>
          <a:off x="5181600" y="1981200"/>
          <a:ext cx="29416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7" name="Equation" r:id="rId20" imgW="1497950" imgH="393529" progId="Equation.3">
                  <p:embed/>
                </p:oleObj>
              </mc:Choice>
              <mc:Fallback>
                <p:oleObj name="Equation" r:id="rId20" imgW="1497950" imgH="393529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29416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0" name="Object 69"/>
          <p:cNvGraphicFramePr>
            <a:graphicFrameLocks noChangeAspect="1"/>
          </p:cNvGraphicFramePr>
          <p:nvPr/>
        </p:nvGraphicFramePr>
        <p:xfrm>
          <a:off x="1752600" y="5715000"/>
          <a:ext cx="43005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" name="Equation" r:id="rId22" imgW="2413000" imgH="419100" progId="Equation.3">
                  <p:embed/>
                </p:oleObj>
              </mc:Choice>
              <mc:Fallback>
                <p:oleObj name="Equation" r:id="rId22" imgW="2413000" imgH="4191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15000"/>
                        <a:ext cx="430053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1" name="TextBox 1"/>
          <p:cNvSpPr txBox="1">
            <a:spLocks noChangeArrowheads="1"/>
          </p:cNvSpPr>
          <p:nvPr/>
        </p:nvSpPr>
        <p:spPr bwMode="auto">
          <a:xfrm>
            <a:off x="6443663" y="3575050"/>
            <a:ext cx="25034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Ratios to indicate relative importance of the two Ivs.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 is the problem with correlated independent variables if we want to maximize variance accounted for in the criterion?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Times New Roman" charset="0"/>
                <a:cs typeface="Times New Roman" charset="0"/>
              </a:rPr>
              <a:t>Why do we report beta weights (standardized </a:t>
            </a:r>
            <a:r>
              <a:rPr lang="en-US" altLang="en-US" i="1">
                <a:ea typeface="Times New Roman" charset="0"/>
                <a:cs typeface="Times New Roman" charset="0"/>
              </a:rPr>
              <a:t>b</a:t>
            </a:r>
            <a:r>
              <a:rPr lang="en-US" altLang="en-US">
                <a:ea typeface="Times New Roman" charset="0"/>
                <a:cs typeface="Times New Roman" charset="0"/>
              </a:rPr>
              <a:t> weights)?</a:t>
            </a:r>
            <a:r>
              <a:rPr lang="en-US" altLang="en-US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Times New Roman" charset="0"/>
                <a:cs typeface="Times New Roman" charset="0"/>
              </a:rPr>
              <a:t>Describe R-square in two different ways, that is, using two distinct formulas. Explain the formulas.</a:t>
            </a: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 of Regression Coefficients (</a:t>
            </a:r>
            <a:r>
              <a:rPr lang="en-US" altLang="en-US" i="1"/>
              <a:t>b</a:t>
            </a:r>
            <a:r>
              <a:rPr lang="en-US" altLang="en-US"/>
              <a:t> Weights)</a:t>
            </a: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431925" y="1717675"/>
            <a:ext cx="7712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Each slope tells the expected change in Y when X changes 1 unit, but X is controlled for all other X variables.  Consider Venn diagrams.  Standard errors of b weights with 2 IVs: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3543300" y="2995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752600" y="2971800"/>
          <a:ext cx="25146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r:id="rId3" imgW="1269449" imgH="533169" progId="Equation.3">
                  <p:embed/>
                </p:oleObj>
              </mc:Choice>
              <mc:Fallback>
                <p:oleObj r:id="rId3" imgW="1269449" imgH="53316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71800"/>
                        <a:ext cx="25146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7"/>
          <p:cNvSpPr>
            <a:spLocks noChangeArrowheads="1"/>
          </p:cNvSpPr>
          <p:nvPr/>
        </p:nvSpPr>
        <p:spPr bwMode="auto">
          <a:xfrm>
            <a:off x="3533775" y="2995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4876800" y="2971800"/>
          <a:ext cx="26670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r:id="rId5" imgW="1282700" imgH="533400" progId="Equation.3">
                  <p:embed/>
                </p:oleObj>
              </mc:Choice>
              <mc:Fallback>
                <p:oleObj r:id="rId5" imgW="1282700" imgH="533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971800"/>
                        <a:ext cx="26670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1812925" y="4308475"/>
            <a:ext cx="71024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Where S</a:t>
            </a:r>
            <a:r>
              <a:rPr lang="en-US" altLang="en-US" sz="2400" baseline="30000"/>
              <a:t>2</a:t>
            </a:r>
            <a:r>
              <a:rPr lang="en-US" altLang="en-US" sz="2400" baseline="-25000"/>
              <a:t>y.12</a:t>
            </a:r>
            <a:r>
              <a:rPr lang="en-US" altLang="en-US" sz="2400"/>
              <a:t> is the variance of estimate (variance of residuals), the first term in the denominator is the sum of squares for X</a:t>
            </a:r>
            <a:r>
              <a:rPr lang="en-US" altLang="en-US" sz="2400" baseline="-25000"/>
              <a:t>1</a:t>
            </a:r>
            <a:r>
              <a:rPr lang="en-US" altLang="en-US" sz="2400"/>
              <a:t> or X</a:t>
            </a:r>
            <a:r>
              <a:rPr lang="en-US" altLang="en-US" sz="2400" baseline="-25000"/>
              <a:t>2</a:t>
            </a:r>
            <a:r>
              <a:rPr lang="en-US" altLang="en-US" sz="2400"/>
              <a:t>, and r</a:t>
            </a:r>
            <a:r>
              <a:rPr lang="en-US" altLang="en-US" sz="2400" baseline="30000"/>
              <a:t>2</a:t>
            </a:r>
            <a:r>
              <a:rPr lang="en-US" altLang="en-US" sz="2400" baseline="-25000"/>
              <a:t>12</a:t>
            </a:r>
            <a:r>
              <a:rPr lang="en-US" altLang="en-US" sz="2400"/>
              <a:t> is the squared correlation between predictors.</a:t>
            </a:r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3724275" y="3105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1905000" y="5867400"/>
          <a:ext cx="20574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r:id="rId7" imgW="1016000" imgH="393700" progId="Equation.3">
                  <p:embed/>
                </p:oleObj>
              </mc:Choice>
              <mc:Fallback>
                <p:oleObj r:id="rId7" imgW="10160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867400"/>
                        <a:ext cx="20574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 of </a:t>
            </a:r>
            <a:r>
              <a:rPr lang="en-US" altLang="en-US" i="1"/>
              <a:t>b</a:t>
            </a:r>
            <a:r>
              <a:rPr lang="en-US" altLang="en-US"/>
              <a:t> Weights (2)</a:t>
            </a:r>
          </a:p>
        </p:txBody>
      </p:sp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1219200" y="1295400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SSres=9.42</a:t>
            </a:r>
          </a:p>
        </p:txBody>
      </p:sp>
      <p:graphicFrame>
        <p:nvGraphicFramePr>
          <p:cNvPr id="39939" name="Object 5"/>
          <p:cNvGraphicFramePr>
            <a:graphicFrameLocks noChangeAspect="1"/>
          </p:cNvGraphicFramePr>
          <p:nvPr/>
        </p:nvGraphicFramePr>
        <p:xfrm>
          <a:off x="2971800" y="1219200"/>
          <a:ext cx="36258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3" name="Equation" r:id="rId3" imgW="1790700" imgH="393700" progId="Equation.3">
                  <p:embed/>
                </p:oleObj>
              </mc:Choice>
              <mc:Fallback>
                <p:oleObj name="Equation" r:id="rId3" imgW="17907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219200"/>
                        <a:ext cx="36258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6"/>
          <p:cNvGraphicFramePr>
            <a:graphicFrameLocks noChangeAspect="1"/>
          </p:cNvGraphicFramePr>
          <p:nvPr/>
        </p:nvGraphicFramePr>
        <p:xfrm>
          <a:off x="1295400" y="2133600"/>
          <a:ext cx="18764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4" name="Equation" r:id="rId5" imgW="926698" imgH="253890" progId="Equation.3">
                  <p:embed/>
                </p:oleObj>
              </mc:Choice>
              <mc:Fallback>
                <p:oleObj name="Equation" r:id="rId5" imgW="926698" imgH="25389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18764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7"/>
          <p:cNvGraphicFramePr>
            <a:graphicFrameLocks noChangeAspect="1"/>
          </p:cNvGraphicFramePr>
          <p:nvPr/>
        </p:nvGraphicFramePr>
        <p:xfrm>
          <a:off x="3657600" y="2209800"/>
          <a:ext cx="19018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5" name="Equation" r:id="rId7" imgW="939392" imgH="253890" progId="Equation.3">
                  <p:embed/>
                </p:oleObj>
              </mc:Choice>
              <mc:Fallback>
                <p:oleObj name="Equation" r:id="rId7" imgW="939392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9018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8"/>
          <p:cNvGraphicFramePr>
            <a:graphicFrameLocks noChangeAspect="1"/>
          </p:cNvGraphicFramePr>
          <p:nvPr/>
        </p:nvGraphicFramePr>
        <p:xfrm>
          <a:off x="1524000" y="2819400"/>
          <a:ext cx="32766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6" name="Equation" r:id="rId9" imgW="1396394" imgH="317362" progId="Equation.3">
                  <p:embed/>
                </p:oleObj>
              </mc:Choice>
              <mc:Fallback>
                <p:oleObj name="Equation" r:id="rId9" imgW="1396394" imgH="31736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19400"/>
                        <a:ext cx="32766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9"/>
          <p:cNvGraphicFramePr>
            <a:graphicFrameLocks noChangeAspect="1"/>
          </p:cNvGraphicFramePr>
          <p:nvPr/>
        </p:nvGraphicFramePr>
        <p:xfrm>
          <a:off x="4848225" y="2819400"/>
          <a:ext cx="33353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7" name="Equation" r:id="rId11" imgW="1421783" imgH="317362" progId="Equation.3">
                  <p:embed/>
                </p:oleObj>
              </mc:Choice>
              <mc:Fallback>
                <p:oleObj name="Equation" r:id="rId11" imgW="1421783" imgH="31736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2819400"/>
                        <a:ext cx="333533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10"/>
          <p:cNvSpPr txBox="1">
            <a:spLocks noChangeArrowheads="1"/>
          </p:cNvSpPr>
          <p:nvPr/>
        </p:nvSpPr>
        <p:spPr bwMode="auto">
          <a:xfrm>
            <a:off x="1508125" y="3698875"/>
            <a:ext cx="572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For significance of the b weight, compute a </a:t>
            </a:r>
            <a:r>
              <a:rPr lang="en-US" altLang="en-US" sz="2400" i="1"/>
              <a:t>t</a:t>
            </a:r>
            <a:r>
              <a:rPr lang="en-US" altLang="en-US" sz="2400"/>
              <a:t>:</a:t>
            </a:r>
          </a:p>
        </p:txBody>
      </p:sp>
      <p:graphicFrame>
        <p:nvGraphicFramePr>
          <p:cNvPr id="39945" name="Object 11"/>
          <p:cNvGraphicFramePr>
            <a:graphicFrameLocks noChangeAspect="1"/>
          </p:cNvGraphicFramePr>
          <p:nvPr/>
        </p:nvGraphicFramePr>
        <p:xfrm>
          <a:off x="1524000" y="4191000"/>
          <a:ext cx="2592388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8" name="Equation" r:id="rId13" imgW="1104900" imgH="457200" progId="Equation.3">
                  <p:embed/>
                </p:oleObj>
              </mc:Choice>
              <mc:Fallback>
                <p:oleObj name="Equation" r:id="rId13" imgW="11049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91000"/>
                        <a:ext cx="2592388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12"/>
          <p:cNvGraphicFramePr>
            <a:graphicFrameLocks noChangeAspect="1"/>
          </p:cNvGraphicFramePr>
          <p:nvPr/>
        </p:nvGraphicFramePr>
        <p:xfrm>
          <a:off x="4792663" y="4516438"/>
          <a:ext cx="19970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9" name="Equation" r:id="rId15" imgW="850531" imgH="241195" progId="Equation.3">
                  <p:embed/>
                </p:oleObj>
              </mc:Choice>
              <mc:Fallback>
                <p:oleObj name="Equation" r:id="rId15" imgW="850531" imgH="24119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3" y="4516438"/>
                        <a:ext cx="199707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7" name="Object 13"/>
          <p:cNvGraphicFramePr>
            <a:graphicFrameLocks noChangeAspect="1"/>
          </p:cNvGraphicFramePr>
          <p:nvPr/>
        </p:nvGraphicFramePr>
        <p:xfrm>
          <a:off x="1676400" y="5334000"/>
          <a:ext cx="31305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0" name="Equation" r:id="rId17" imgW="1333500" imgH="457200" progId="Equation.3">
                  <p:embed/>
                </p:oleObj>
              </mc:Choice>
              <mc:Fallback>
                <p:oleObj name="Equation" r:id="rId17" imgW="13335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34000"/>
                        <a:ext cx="313055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8" name="Text Box 14"/>
          <p:cNvSpPr txBox="1">
            <a:spLocks noChangeArrowheads="1"/>
          </p:cNvSpPr>
          <p:nvPr/>
        </p:nvSpPr>
        <p:spPr bwMode="auto">
          <a:xfrm>
            <a:off x="4937125" y="5222875"/>
            <a:ext cx="3902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Degrees of freedom for each </a:t>
            </a:r>
            <a:r>
              <a:rPr lang="en-US" altLang="en-US" sz="2400" i="1"/>
              <a:t>t</a:t>
            </a:r>
            <a:r>
              <a:rPr lang="en-US" altLang="en-US" sz="2400"/>
              <a:t> are </a:t>
            </a:r>
            <a:r>
              <a:rPr lang="en-US" altLang="en-US" sz="2400" i="1"/>
              <a:t>N-k</a:t>
            </a:r>
            <a:r>
              <a:rPr lang="en-US" altLang="en-US" sz="2400"/>
              <a:t>-1.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 of R</a:t>
            </a:r>
            <a:r>
              <a:rPr lang="en-US" altLang="en-US" baseline="30000"/>
              <a:t>2</a:t>
            </a:r>
            <a:r>
              <a:rPr lang="en-US" altLang="en-US"/>
              <a:t> vs Tests of </a:t>
            </a:r>
            <a:r>
              <a:rPr lang="en-US" altLang="en-US" i="1"/>
              <a:t>b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Slopes (</a:t>
            </a:r>
            <a:r>
              <a:rPr lang="en-US" altLang="en-US" sz="2800" i="1"/>
              <a:t>b</a:t>
            </a:r>
            <a:r>
              <a:rPr lang="en-US" altLang="en-US" sz="2800"/>
              <a:t>) tell about the relation between Y and the </a:t>
            </a:r>
            <a:r>
              <a:rPr lang="en-US" altLang="en-US" sz="2800" b="1"/>
              <a:t>unique</a:t>
            </a:r>
            <a:r>
              <a:rPr lang="en-US" altLang="en-US" sz="2800"/>
              <a:t> part of X.  R</a:t>
            </a:r>
            <a:r>
              <a:rPr lang="en-US" altLang="en-US" sz="2800" baseline="30000"/>
              <a:t>2</a:t>
            </a:r>
            <a:r>
              <a:rPr lang="en-US" altLang="en-US" sz="2800"/>
              <a:t> tells about proportion of variance in Y accounted for by </a:t>
            </a:r>
            <a:r>
              <a:rPr lang="en-US" altLang="en-US" sz="2800" b="1"/>
              <a:t>set</a:t>
            </a:r>
            <a:r>
              <a:rPr lang="en-US" altLang="en-US" sz="2800"/>
              <a:t> of predictors </a:t>
            </a:r>
            <a:r>
              <a:rPr lang="en-US" altLang="en-US" sz="2800" b="1"/>
              <a:t>all together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Correlations among X variables increase the standard errors of </a:t>
            </a:r>
            <a:r>
              <a:rPr lang="en-US" altLang="en-US" sz="2800" i="1"/>
              <a:t>b</a:t>
            </a:r>
            <a:r>
              <a:rPr lang="en-US" altLang="en-US" sz="2800"/>
              <a:t> weights but not R</a:t>
            </a:r>
            <a:r>
              <a:rPr lang="en-US" altLang="en-US" sz="2800" baseline="30000"/>
              <a:t>2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Possible to get significant R</a:t>
            </a:r>
            <a:r>
              <a:rPr lang="en-US" altLang="en-US" sz="2800" baseline="30000"/>
              <a:t>2</a:t>
            </a:r>
            <a:r>
              <a:rPr lang="en-US" altLang="en-US" sz="2800"/>
              <a:t>, but no or few significant </a:t>
            </a:r>
            <a:r>
              <a:rPr lang="en-US" altLang="en-US" sz="2800" i="1"/>
              <a:t>b</a:t>
            </a:r>
            <a:r>
              <a:rPr lang="en-US" altLang="en-US" sz="2800"/>
              <a:t> weights (see Venn diagrams).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Possible but unlikely to have significant </a:t>
            </a:r>
            <a:r>
              <a:rPr lang="en-US" altLang="en-US" sz="2800" i="1"/>
              <a:t>b</a:t>
            </a:r>
            <a:r>
              <a:rPr lang="en-US" altLang="en-US" sz="2800"/>
              <a:t> but not significant R</a:t>
            </a:r>
            <a:r>
              <a:rPr lang="en-US" altLang="en-US" sz="2800" baseline="30000"/>
              <a:t>2</a:t>
            </a:r>
            <a:r>
              <a:rPr lang="en-US" altLang="en-US" sz="2800"/>
              <a:t>.  Look to R</a:t>
            </a:r>
            <a:r>
              <a:rPr lang="en-US" altLang="en-US" sz="2800" baseline="30000"/>
              <a:t>2</a:t>
            </a:r>
            <a:r>
              <a:rPr lang="en-US" altLang="en-US" sz="2800"/>
              <a:t> first.  If it is n.s., avoid interpreting </a:t>
            </a:r>
            <a:r>
              <a:rPr lang="en-US" altLang="en-US" sz="2800" i="1"/>
              <a:t>b</a:t>
            </a:r>
            <a:r>
              <a:rPr lang="en-US" altLang="en-US" sz="2800"/>
              <a:t> weights.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Times New Roman" charset="0"/>
                <a:cs typeface="Times New Roman" charset="0"/>
              </a:rPr>
              <a:t>How is it possible to have a significant R-square and non-significant </a:t>
            </a:r>
            <a:r>
              <a:rPr lang="en-US" altLang="en-US" i="1">
                <a:ea typeface="Times New Roman" charset="0"/>
                <a:cs typeface="Times New Roman" charset="0"/>
              </a:rPr>
              <a:t>b</a:t>
            </a:r>
            <a:r>
              <a:rPr lang="en-US" altLang="en-US">
                <a:ea typeface="Times New Roman" charset="0"/>
                <a:cs typeface="Times New Roman" charset="0"/>
              </a:rPr>
              <a:t> weights?</a:t>
            </a:r>
            <a:r>
              <a:rPr lang="en-US" altLang="en-US"/>
              <a:t> </a:t>
            </a:r>
          </a:p>
          <a:p>
            <a:r>
              <a:rPr lang="en-US" altLang="en-US">
                <a:ea typeface="Times New Roman" charset="0"/>
                <a:cs typeface="Times New Roman" charset="0"/>
              </a:rPr>
              <a:t>Write a regression equation with beta weights in it.</a:t>
            </a:r>
            <a:r>
              <a:rPr lang="en-US" altLang="en-US"/>
              <a:t> Describe terms.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Incremental R</a:t>
            </a:r>
            <a:r>
              <a:rPr lang="en-US" altLang="en-US" baseline="30000"/>
              <a:t>2</a:t>
            </a: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1581150" y="1162050"/>
            <a:ext cx="71024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Aka hierarchical regression or hierarchical F test (not HLM).  You can start regression with a set of one or more variables and then add predictors 1 or more at a time.  When you add predictors, R</a:t>
            </a:r>
            <a:r>
              <a:rPr lang="en-US" altLang="en-US" sz="2000" baseline="30000"/>
              <a:t>2</a:t>
            </a:r>
            <a:r>
              <a:rPr lang="en-US" altLang="en-US" sz="2000"/>
              <a:t> will never go down.  It usually goes up, and you can test whether the increment in R</a:t>
            </a:r>
            <a:r>
              <a:rPr lang="en-US" altLang="en-US" sz="2000" baseline="30000"/>
              <a:t>2</a:t>
            </a:r>
            <a:r>
              <a:rPr lang="en-US" altLang="en-US" sz="2000"/>
              <a:t> is significant or else if likely due to chance.</a:t>
            </a:r>
          </a:p>
        </p:txBody>
      </p:sp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1801813" y="2840038"/>
          <a:ext cx="274002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Equation" r:id="rId3" imgW="1549400" imgH="457200" progId="Equation.3">
                  <p:embed/>
                </p:oleObj>
              </mc:Choice>
              <mc:Fallback>
                <p:oleObj name="Equation" r:id="rId3" imgW="1549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2840038"/>
                        <a:ext cx="2740025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5"/>
          <p:cNvGraphicFramePr>
            <a:graphicFrameLocks noChangeAspect="1"/>
          </p:cNvGraphicFramePr>
          <p:nvPr/>
        </p:nvGraphicFramePr>
        <p:xfrm>
          <a:off x="4953000" y="2895600"/>
          <a:ext cx="358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Equation" r:id="rId5" imgW="203112" imgH="228501" progId="Equation.3">
                  <p:embed/>
                </p:oleObj>
              </mc:Choice>
              <mc:Fallback>
                <p:oleObj name="Equation" r:id="rId5" imgW="203112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5600"/>
                        <a:ext cx="3587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6"/>
          <p:cNvGraphicFramePr>
            <a:graphicFrameLocks noChangeAspect="1"/>
          </p:cNvGraphicFramePr>
          <p:nvPr/>
        </p:nvGraphicFramePr>
        <p:xfrm>
          <a:off x="1828800" y="3886200"/>
          <a:ext cx="358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4" name="Equation" r:id="rId7" imgW="203112" imgH="241195" progId="Equation.3">
                  <p:embed/>
                </p:oleObj>
              </mc:Choice>
              <mc:Fallback>
                <p:oleObj name="Equation" r:id="rId7" imgW="203112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3587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7"/>
          <p:cNvGraphicFramePr>
            <a:graphicFrameLocks noChangeAspect="1"/>
          </p:cNvGraphicFramePr>
          <p:nvPr/>
        </p:nvGraphicFramePr>
        <p:xfrm>
          <a:off x="1905000" y="5257800"/>
          <a:ext cx="3143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5" name="Equation" r:id="rId9" imgW="177646" imgH="228402" progId="Equation.3">
                  <p:embed/>
                </p:oleObj>
              </mc:Choice>
              <mc:Fallback>
                <p:oleObj name="Equation" r:id="rId9" imgW="177646" imgH="2284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3143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8"/>
          <p:cNvGraphicFramePr>
            <a:graphicFrameLocks noChangeAspect="1"/>
          </p:cNvGraphicFramePr>
          <p:nvPr/>
        </p:nvGraphicFramePr>
        <p:xfrm>
          <a:off x="1905000" y="4572000"/>
          <a:ext cx="314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6" name="Equation" r:id="rId11" imgW="177569" imgH="215619" progId="Equation.3">
                  <p:embed/>
                </p:oleObj>
              </mc:Choice>
              <mc:Fallback>
                <p:oleObj name="Equation" r:id="rId11" imgW="177569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572000"/>
                        <a:ext cx="3143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5334000" y="2911475"/>
            <a:ext cx="3444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=R-square for the larger model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2346325" y="3851275"/>
            <a:ext cx="4143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=R-square for the smaller model</a:t>
            </a:r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2422525" y="4537075"/>
            <a:ext cx="536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= number of predictors in the larger model</a:t>
            </a:r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2571750" y="5257800"/>
            <a:ext cx="547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=number of predictors in the smaller model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Testing Increments</a:t>
            </a:r>
          </a:p>
        </p:txBody>
      </p:sp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1355725" y="1565275"/>
            <a:ext cx="7254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Suppose we start with 1 variable and R-square is .52.  We add a second variable and R-square increases to .67.  We have 20 people.  Then</a:t>
            </a:r>
          </a:p>
        </p:txBody>
      </p:sp>
      <p:graphicFrame>
        <p:nvGraphicFramePr>
          <p:cNvPr id="44035" name="Object 4"/>
          <p:cNvGraphicFramePr>
            <a:graphicFrameLocks noChangeAspect="1"/>
          </p:cNvGraphicFramePr>
          <p:nvPr/>
        </p:nvGraphicFramePr>
        <p:xfrm>
          <a:off x="1576388" y="2933700"/>
          <a:ext cx="423068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Equation" r:id="rId3" imgW="2514600" imgH="419100" progId="Equation.3">
                  <p:embed/>
                </p:oleObj>
              </mc:Choice>
              <mc:Fallback>
                <p:oleObj name="Equation" r:id="rId3" imgW="2514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2933700"/>
                        <a:ext cx="4230687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5"/>
          <p:cNvGraphicFramePr>
            <a:graphicFrameLocks noChangeAspect="1"/>
          </p:cNvGraphicFramePr>
          <p:nvPr/>
        </p:nvGraphicFramePr>
        <p:xfrm>
          <a:off x="5943600" y="2971800"/>
          <a:ext cx="22780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tion" r:id="rId5" imgW="1028254" imgH="241195" progId="Equation.3">
                  <p:embed/>
                </p:oleObj>
              </mc:Choice>
              <mc:Fallback>
                <p:oleObj name="Equation" r:id="rId5" imgW="1028254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971800"/>
                        <a:ext cx="22780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8289925" y="2936875"/>
            <a:ext cx="88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p&lt;.05</a:t>
            </a:r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1660525" y="3851275"/>
            <a:ext cx="6797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Suppose we start with 3 IVs and R-square is .25.  We add 2 more IVs in a block (at once) and R-square climbs to .35.  We have 100 people. Then:</a:t>
            </a:r>
          </a:p>
        </p:txBody>
      </p:sp>
      <p:graphicFrame>
        <p:nvGraphicFramePr>
          <p:cNvPr id="44039" name="Object 8"/>
          <p:cNvGraphicFramePr>
            <a:graphicFrameLocks noChangeAspect="1"/>
          </p:cNvGraphicFramePr>
          <p:nvPr/>
        </p:nvGraphicFramePr>
        <p:xfrm>
          <a:off x="1624013" y="5181600"/>
          <a:ext cx="43370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name="Equation" r:id="rId7" imgW="2578100" imgH="419100" progId="Equation.3">
                  <p:embed/>
                </p:oleObj>
              </mc:Choice>
              <mc:Fallback>
                <p:oleObj name="Equation" r:id="rId7" imgW="25781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5181600"/>
                        <a:ext cx="43370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9"/>
          <p:cNvGraphicFramePr>
            <a:graphicFrameLocks noChangeAspect="1"/>
          </p:cNvGraphicFramePr>
          <p:nvPr/>
        </p:nvGraphicFramePr>
        <p:xfrm>
          <a:off x="6069013" y="5257800"/>
          <a:ext cx="23336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quation" r:id="rId9" imgW="1054100" imgH="241300" progId="Equation.3">
                  <p:embed/>
                </p:oleObj>
              </mc:Choice>
              <mc:Fallback>
                <p:oleObj name="Equation" r:id="rId9" imgW="10541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5257800"/>
                        <a:ext cx="23336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Text Box 10"/>
          <p:cNvSpPr txBox="1">
            <a:spLocks noChangeArrowheads="1"/>
          </p:cNvSpPr>
          <p:nvPr/>
        </p:nvSpPr>
        <p:spPr bwMode="auto">
          <a:xfrm>
            <a:off x="6308725" y="5832475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 &lt;.05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46414"/>
            <a:ext cx="7086600" cy="4648200"/>
          </a:xfrm>
        </p:spPr>
        <p:txBody>
          <a:bodyPr/>
          <a:lstStyle/>
          <a:p>
            <a:r>
              <a:rPr lang="en-US" altLang="en-US" dirty="0"/>
              <a:t>Find data on website –Job Stressors data (Spector, Dwyer &amp; </a:t>
            </a:r>
            <a:r>
              <a:rPr lang="en-US" altLang="en-US" dirty="0" err="1"/>
              <a:t>Jex</a:t>
            </a:r>
            <a:r>
              <a:rPr lang="en-US" altLang="en-US" dirty="0"/>
              <a:t> ‘88)</a:t>
            </a:r>
          </a:p>
          <a:p>
            <a:r>
              <a:rPr lang="en-US" altLang="en-US" dirty="0" smtClean="0"/>
              <a:t>Compute </a:t>
            </a:r>
            <a:r>
              <a:rPr lang="en-US" altLang="en-US" dirty="0"/>
              <a:t>regression DV = job satisfaction, IVs = conflict and </a:t>
            </a:r>
            <a:r>
              <a:rPr lang="en-US" altLang="en-US" dirty="0" smtClean="0"/>
              <a:t>frustration.</a:t>
            </a:r>
          </a:p>
          <a:p>
            <a:r>
              <a:rPr lang="en-US" altLang="en-US" dirty="0" smtClean="0"/>
              <a:t>Does adding role ambiguity (above) improve prediction to a significant degree? (what are R squares for the models and how do you test for the difference?)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Questions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>
                <a:ea typeface="Times New Roman" charset="0"/>
                <a:cs typeface="Times New Roman" charset="0"/>
              </a:rPr>
              <a:t>Write a regression equation with beta weights in it.</a:t>
            </a:r>
            <a:r>
              <a:rPr lang="en-US" altLang="en-US"/>
              <a:t> </a:t>
            </a:r>
          </a:p>
          <a:p>
            <a:r>
              <a:rPr lang="en-US" altLang="en-US">
                <a:ea typeface="Times New Roman" charset="0"/>
                <a:cs typeface="Times New Roman" charset="0"/>
              </a:rPr>
              <a:t>How is it possible to have a significant r-square and non-significant </a:t>
            </a:r>
            <a:r>
              <a:rPr lang="en-US" altLang="en-US" i="1">
                <a:ea typeface="Times New Roman" charset="0"/>
                <a:cs typeface="Times New Roman" charset="0"/>
              </a:rPr>
              <a:t>b</a:t>
            </a:r>
            <a:r>
              <a:rPr lang="en-US" altLang="en-US">
                <a:ea typeface="Times New Roman" charset="0"/>
                <a:cs typeface="Times New Roman" charset="0"/>
              </a:rPr>
              <a:t> weights?</a:t>
            </a:r>
            <a:r>
              <a:rPr lang="en-US" altLang="en-US"/>
              <a:t> </a:t>
            </a:r>
          </a:p>
          <a:p>
            <a:endParaRPr lang="en-US" altLang="en-US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Times New Roman" charset="0"/>
                <a:cs typeface="Times New Roman" charset="0"/>
              </a:rPr>
              <a:t>What are the three factors that influence the standard error of the </a:t>
            </a:r>
            <a:r>
              <a:rPr lang="en-US" altLang="en-US" i="1">
                <a:ea typeface="Times New Roman" charset="0"/>
                <a:cs typeface="Times New Roman" charset="0"/>
              </a:rPr>
              <a:t>b</a:t>
            </a:r>
            <a:r>
              <a:rPr lang="en-US" altLang="en-US">
                <a:ea typeface="Times New Roman" charset="0"/>
                <a:cs typeface="Times New Roman" charset="0"/>
              </a:rPr>
              <a:t> weight?</a:t>
            </a:r>
            <a:r>
              <a:rPr lang="en-US" altLang="en-US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Times New Roman" charset="0"/>
                <a:cs typeface="Times New Roman" charset="0"/>
              </a:rPr>
              <a:t>Describe R-square in two different ways, that is, using two distinct formulas. Explain the formulas.</a:t>
            </a:r>
            <a:r>
              <a:rPr lang="en-US" altLang="en-US"/>
              <a:t> 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Equations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1295400" y="1295400"/>
          <a:ext cx="20510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3" imgW="901309" imgH="177723" progId="Equation.3">
                  <p:embed/>
                </p:oleObj>
              </mc:Choice>
              <mc:Fallback>
                <p:oleObj name="Equation" r:id="rId3" imgW="901309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20510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946525" y="1260475"/>
            <a:ext cx="262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 IV.  Define terms.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3133725" y="3286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295400" y="1828800"/>
          <a:ext cx="41052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r:id="rId5" imgW="2044700" imgH="203200" progId="Equation.3">
                  <p:embed/>
                </p:oleObj>
              </mc:Choice>
              <mc:Fallback>
                <p:oleObj r:id="rId5" imgW="20447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410527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5622925" y="1793875"/>
            <a:ext cx="182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Multiple IVs.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355725" y="2327275"/>
            <a:ext cx="558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One score, 1 intercept; 1 error; many slopes.</a:t>
            </a:r>
          </a:p>
        </p:txBody>
      </p:sp>
      <p:graphicFrame>
        <p:nvGraphicFramePr>
          <p:cNvPr id="16392" name="Object 9"/>
          <p:cNvGraphicFramePr>
            <a:graphicFrameLocks noChangeAspect="1"/>
          </p:cNvGraphicFramePr>
          <p:nvPr/>
        </p:nvGraphicFramePr>
        <p:xfrm>
          <a:off x="1447800" y="2895600"/>
          <a:ext cx="41338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r:id="rId7" imgW="1866090" imgH="203112" progId="Equation.3">
                  <p:embed/>
                </p:oleObj>
              </mc:Choice>
              <mc:Fallback>
                <p:oleObj r:id="rId7" imgW="1866090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41338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5791200" y="2895600"/>
            <a:ext cx="2144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Predicted value.</a:t>
            </a:r>
          </a:p>
        </p:txBody>
      </p:sp>
      <p:sp>
        <p:nvSpPr>
          <p:cNvPr id="16394" name="Text Box 13"/>
          <p:cNvSpPr txBox="1">
            <a:spLocks noChangeArrowheads="1"/>
          </p:cNvSpPr>
          <p:nvPr/>
        </p:nvSpPr>
        <p:spPr bwMode="auto">
          <a:xfrm>
            <a:off x="1584325" y="3698875"/>
            <a:ext cx="4478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Recall slope and intercept for 1 IV:</a:t>
            </a:r>
          </a:p>
        </p:txBody>
      </p:sp>
      <p:sp>
        <p:nvSpPr>
          <p:cNvPr id="16395" name="Rectangle 15"/>
          <p:cNvSpPr>
            <a:spLocks noChangeArrowheads="1"/>
          </p:cNvSpPr>
          <p:nvPr/>
        </p:nvSpPr>
        <p:spPr bwMode="auto">
          <a:xfrm>
            <a:off x="4181475" y="31289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16396" name="Object 16"/>
          <p:cNvGraphicFramePr>
            <a:graphicFrameLocks noChangeAspect="1"/>
          </p:cNvGraphicFramePr>
          <p:nvPr/>
        </p:nvGraphicFramePr>
        <p:xfrm>
          <a:off x="1752600" y="4343400"/>
          <a:ext cx="26670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9" imgW="1295400" imgH="482600" progId="Equation.3">
                  <p:embed/>
                </p:oleObj>
              </mc:Choice>
              <mc:Fallback>
                <p:oleObj name="Equation" r:id="rId9" imgW="1295400" imgH="482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26670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7"/>
          <p:cNvGraphicFramePr>
            <a:graphicFrameLocks noChangeAspect="1"/>
          </p:cNvGraphicFramePr>
          <p:nvPr/>
        </p:nvGraphicFramePr>
        <p:xfrm>
          <a:off x="4800600" y="4572000"/>
          <a:ext cx="17113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11" imgW="710891" imgH="203112" progId="Equation.3">
                  <p:embed/>
                </p:oleObj>
              </mc:Choice>
              <mc:Fallback>
                <p:oleObj name="Equation" r:id="rId11" imgW="710891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572000"/>
                        <a:ext cx="17113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8"/>
          <p:cNvGraphicFramePr>
            <a:graphicFrameLocks noChangeAspect="1"/>
          </p:cNvGraphicFramePr>
          <p:nvPr/>
        </p:nvGraphicFramePr>
        <p:xfrm>
          <a:off x="1752600" y="5486400"/>
          <a:ext cx="33988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13" imgW="1651000" imgH="254000" progId="Equation.3">
                  <p:embed/>
                </p:oleObj>
              </mc:Choice>
              <mc:Fallback>
                <p:oleObj name="Equation" r:id="rId13" imgW="1651000" imgH="254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86400"/>
                        <a:ext cx="3398838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9" name="Text Box 19"/>
          <p:cNvSpPr txBox="1">
            <a:spLocks noChangeArrowheads="1"/>
          </p:cNvSpPr>
          <p:nvPr/>
        </p:nvSpPr>
        <p:spPr bwMode="auto">
          <a:xfrm>
            <a:off x="5241925" y="5451475"/>
            <a:ext cx="300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Sum of cross-products.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Equations (2)</a:t>
            </a: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995613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447800" y="1477963"/>
          <a:ext cx="4343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r:id="rId3" imgW="2463800" imgH="495300" progId="Equation.3">
                  <p:embed/>
                </p:oleObj>
              </mc:Choice>
              <mc:Fallback>
                <p:oleObj r:id="rId3" imgW="2463800" imgH="495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77963"/>
                        <a:ext cx="43434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2986088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447800" y="2590800"/>
          <a:ext cx="43291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r:id="rId5" imgW="2476500" imgH="495300" progId="Equation.3">
                  <p:embed/>
                </p:oleObj>
              </mc:Choice>
              <mc:Fallback>
                <p:oleObj r:id="rId5" imgW="24765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432911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6080125" y="1489075"/>
            <a:ext cx="3063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Note:  </a:t>
            </a:r>
            <a:r>
              <a:rPr lang="en-US" altLang="en-US" sz="2400" i="1"/>
              <a:t>b</a:t>
            </a:r>
            <a:r>
              <a:rPr lang="en-US" altLang="en-US" sz="2400"/>
              <a:t> weights use SSx1, SSx2, and all 3 cross products.</a:t>
            </a: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3633788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600200" y="3886200"/>
          <a:ext cx="26670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r:id="rId7" imgW="1231366" imgH="228501" progId="Equation.3">
                  <p:embed/>
                </p:oleObj>
              </mc:Choice>
              <mc:Fallback>
                <p:oleObj r:id="rId7" imgW="1231366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86200"/>
                        <a:ext cx="26670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632325" y="3851275"/>
            <a:ext cx="4206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Unlike slopes, the intercept is a simple extension of the 1 IV case.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1600" y="457200"/>
          <a:ext cx="3409950" cy="5894385"/>
        </p:xfrm>
        <a:graphic>
          <a:graphicData uri="http://schemas.openxmlformats.org/drawingml/2006/table">
            <a:tbl>
              <a:tblPr/>
              <a:tblGrid>
                <a:gridCol w="791988"/>
                <a:gridCol w="1481312"/>
                <a:gridCol w="1136650"/>
              </a:tblGrid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Job.perf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Mech.Apt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Consc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8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497" name="TextBox 4"/>
          <p:cNvSpPr txBox="1">
            <a:spLocks noChangeArrowheads="1"/>
          </p:cNvSpPr>
          <p:nvPr/>
        </p:nvSpPr>
        <p:spPr bwMode="auto">
          <a:xfrm>
            <a:off x="1420813" y="15875"/>
            <a:ext cx="339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/>
              <a:t>Contents of the online file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 code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117725" y="1717675"/>
            <a:ext cx="259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Grab from the web.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Numerical Example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219200" y="1143000"/>
            <a:ext cx="6340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ea typeface="Times New Roman" charset="0"/>
                <a:cs typeface="Times New Roman" charset="0"/>
              </a:rPr>
              <a:t>Chevy mechanics; mechanical aptitude &amp; conscientiousness.  Find sums.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0483" name="Group 111"/>
          <p:cNvGrpSpPr>
            <a:grpSpLocks/>
          </p:cNvGrpSpPr>
          <p:nvPr/>
        </p:nvGrpSpPr>
        <p:grpSpPr bwMode="auto">
          <a:xfrm>
            <a:off x="1371600" y="1905000"/>
            <a:ext cx="5410200" cy="1219200"/>
            <a:chOff x="-3" y="-3"/>
            <a:chExt cx="2995" cy="2136"/>
          </a:xfrm>
        </p:grpSpPr>
        <p:grpSp>
          <p:nvGrpSpPr>
            <p:cNvPr id="20638" name="Group 109"/>
            <p:cNvGrpSpPr>
              <a:grpSpLocks/>
            </p:cNvGrpSpPr>
            <p:nvPr/>
          </p:nvGrpSpPr>
          <p:grpSpPr bwMode="auto">
            <a:xfrm>
              <a:off x="0" y="0"/>
              <a:ext cx="2989" cy="2130"/>
              <a:chOff x="0" y="0"/>
              <a:chExt cx="2989" cy="2130"/>
            </a:xfrm>
          </p:grpSpPr>
          <p:grpSp>
            <p:nvGrpSpPr>
              <p:cNvPr id="20640" name="Group 40"/>
              <p:cNvGrpSpPr>
                <a:grpSpLocks/>
              </p:cNvGrpSpPr>
              <p:nvPr/>
            </p:nvGrpSpPr>
            <p:grpSpPr bwMode="auto">
              <a:xfrm>
                <a:off x="0" y="0"/>
                <a:ext cx="427" cy="518"/>
                <a:chOff x="0" y="0"/>
                <a:chExt cx="427" cy="518"/>
              </a:xfrm>
            </p:grpSpPr>
            <p:sp>
              <p:nvSpPr>
                <p:cNvPr id="20743" name="Rectangle 4"/>
                <p:cNvSpPr>
                  <a:spLocks noChangeArrowheads="1"/>
                </p:cNvSpPr>
                <p:nvPr/>
              </p:nvSpPr>
              <p:spPr bwMode="auto">
                <a:xfrm>
                  <a:off x="12" y="0"/>
                  <a:ext cx="40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Job Perf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44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2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41" name="Group 42"/>
              <p:cNvGrpSpPr>
                <a:grpSpLocks/>
              </p:cNvGrpSpPr>
              <p:nvPr/>
            </p:nvGrpSpPr>
            <p:grpSpPr bwMode="auto">
              <a:xfrm>
                <a:off x="427" y="0"/>
                <a:ext cx="427" cy="518"/>
                <a:chOff x="427" y="0"/>
                <a:chExt cx="427" cy="518"/>
              </a:xfrm>
            </p:grpSpPr>
            <p:sp>
              <p:nvSpPr>
                <p:cNvPr id="20741" name="Rectangle 5"/>
                <p:cNvSpPr>
                  <a:spLocks noChangeArrowheads="1"/>
                </p:cNvSpPr>
                <p:nvPr/>
              </p:nvSpPr>
              <p:spPr bwMode="auto">
                <a:xfrm>
                  <a:off x="439" y="0"/>
                  <a:ext cx="40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Mech Apt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42" name="Rectangle 41"/>
                <p:cNvSpPr>
                  <a:spLocks noChangeArrowheads="1"/>
                </p:cNvSpPr>
                <p:nvPr/>
              </p:nvSpPr>
              <p:spPr bwMode="auto">
                <a:xfrm>
                  <a:off x="427" y="0"/>
                  <a:ext cx="42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42" name="Group 44"/>
              <p:cNvGrpSpPr>
                <a:grpSpLocks/>
              </p:cNvGrpSpPr>
              <p:nvPr/>
            </p:nvGrpSpPr>
            <p:grpSpPr bwMode="auto">
              <a:xfrm>
                <a:off x="854" y="0"/>
                <a:ext cx="427" cy="518"/>
                <a:chOff x="854" y="0"/>
                <a:chExt cx="427" cy="518"/>
              </a:xfrm>
            </p:grpSpPr>
            <p:sp>
              <p:nvSpPr>
                <p:cNvPr id="20739" name="Rectangle 6"/>
                <p:cNvSpPr>
                  <a:spLocks noChangeArrowheads="1"/>
                </p:cNvSpPr>
                <p:nvPr/>
              </p:nvSpPr>
              <p:spPr bwMode="auto">
                <a:xfrm>
                  <a:off x="866" y="0"/>
                  <a:ext cx="40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Consc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40" name="Rectangle 43"/>
                <p:cNvSpPr>
                  <a:spLocks noChangeArrowheads="1"/>
                </p:cNvSpPr>
                <p:nvPr/>
              </p:nvSpPr>
              <p:spPr bwMode="auto">
                <a:xfrm>
                  <a:off x="854" y="0"/>
                  <a:ext cx="42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43" name="Group 46"/>
              <p:cNvGrpSpPr>
                <a:grpSpLocks/>
              </p:cNvGrpSpPr>
              <p:nvPr/>
            </p:nvGrpSpPr>
            <p:grpSpPr bwMode="auto">
              <a:xfrm>
                <a:off x="1281" y="0"/>
                <a:ext cx="427" cy="518"/>
                <a:chOff x="1281" y="0"/>
                <a:chExt cx="427" cy="518"/>
              </a:xfrm>
            </p:grpSpPr>
            <p:sp>
              <p:nvSpPr>
                <p:cNvPr id="20737" name="Rectangle 7"/>
                <p:cNvSpPr>
                  <a:spLocks noChangeArrowheads="1"/>
                </p:cNvSpPr>
                <p:nvPr/>
              </p:nvSpPr>
              <p:spPr bwMode="auto">
                <a:xfrm>
                  <a:off x="1293" y="0"/>
                  <a:ext cx="40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38" name="Rectangle 45"/>
                <p:cNvSpPr>
                  <a:spLocks noChangeArrowheads="1"/>
                </p:cNvSpPr>
                <p:nvPr/>
              </p:nvSpPr>
              <p:spPr bwMode="auto">
                <a:xfrm>
                  <a:off x="1281" y="0"/>
                  <a:ext cx="42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44" name="Group 48"/>
              <p:cNvGrpSpPr>
                <a:grpSpLocks/>
              </p:cNvGrpSpPr>
              <p:nvPr/>
            </p:nvGrpSpPr>
            <p:grpSpPr bwMode="auto">
              <a:xfrm>
                <a:off x="1708" y="0"/>
                <a:ext cx="427" cy="518"/>
                <a:chOff x="1708" y="0"/>
                <a:chExt cx="427" cy="518"/>
              </a:xfrm>
            </p:grpSpPr>
            <p:sp>
              <p:nvSpPr>
                <p:cNvPr id="20735" name="Rectangle 8"/>
                <p:cNvSpPr>
                  <a:spLocks noChangeArrowheads="1"/>
                </p:cNvSpPr>
                <p:nvPr/>
              </p:nvSpPr>
              <p:spPr bwMode="auto">
                <a:xfrm>
                  <a:off x="1720" y="0"/>
                  <a:ext cx="40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36" name="Rectangle 47"/>
                <p:cNvSpPr>
                  <a:spLocks noChangeArrowheads="1"/>
                </p:cNvSpPr>
                <p:nvPr/>
              </p:nvSpPr>
              <p:spPr bwMode="auto">
                <a:xfrm>
                  <a:off x="1708" y="0"/>
                  <a:ext cx="42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45" name="Group 50"/>
              <p:cNvGrpSpPr>
                <a:grpSpLocks/>
              </p:cNvGrpSpPr>
              <p:nvPr/>
            </p:nvGrpSpPr>
            <p:grpSpPr bwMode="auto">
              <a:xfrm>
                <a:off x="2135" y="0"/>
                <a:ext cx="427" cy="518"/>
                <a:chOff x="2135" y="0"/>
                <a:chExt cx="427" cy="518"/>
              </a:xfrm>
            </p:grpSpPr>
            <p:sp>
              <p:nvSpPr>
                <p:cNvPr id="20733" name="Rectangle 9"/>
                <p:cNvSpPr>
                  <a:spLocks noChangeArrowheads="1"/>
                </p:cNvSpPr>
                <p:nvPr/>
              </p:nvSpPr>
              <p:spPr bwMode="auto">
                <a:xfrm>
                  <a:off x="2147" y="0"/>
                  <a:ext cx="40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34" name="Rectangle 49"/>
                <p:cNvSpPr>
                  <a:spLocks noChangeArrowheads="1"/>
                </p:cNvSpPr>
                <p:nvPr/>
              </p:nvSpPr>
              <p:spPr bwMode="auto">
                <a:xfrm>
                  <a:off x="2135" y="0"/>
                  <a:ext cx="42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46" name="Group 52"/>
              <p:cNvGrpSpPr>
                <a:grpSpLocks/>
              </p:cNvGrpSpPr>
              <p:nvPr/>
            </p:nvGrpSpPr>
            <p:grpSpPr bwMode="auto">
              <a:xfrm>
                <a:off x="2562" y="0"/>
                <a:ext cx="427" cy="518"/>
                <a:chOff x="2562" y="0"/>
                <a:chExt cx="427" cy="518"/>
              </a:xfrm>
            </p:grpSpPr>
            <p:sp>
              <p:nvSpPr>
                <p:cNvPr id="20731" name="Rectangle 10"/>
                <p:cNvSpPr>
                  <a:spLocks noChangeArrowheads="1"/>
                </p:cNvSpPr>
                <p:nvPr/>
              </p:nvSpPr>
              <p:spPr bwMode="auto">
                <a:xfrm>
                  <a:off x="2574" y="0"/>
                  <a:ext cx="40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32" name="Rectangle 51"/>
                <p:cNvSpPr>
                  <a:spLocks noChangeArrowheads="1"/>
                </p:cNvSpPr>
                <p:nvPr/>
              </p:nvSpPr>
              <p:spPr bwMode="auto">
                <a:xfrm>
                  <a:off x="2562" y="0"/>
                  <a:ext cx="42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47" name="Group 54"/>
              <p:cNvGrpSpPr>
                <a:grpSpLocks/>
              </p:cNvGrpSpPr>
              <p:nvPr/>
            </p:nvGrpSpPr>
            <p:grpSpPr bwMode="auto">
              <a:xfrm>
                <a:off x="0" y="518"/>
                <a:ext cx="427" cy="403"/>
                <a:chOff x="0" y="518"/>
                <a:chExt cx="427" cy="403"/>
              </a:xfrm>
            </p:grpSpPr>
            <p:sp>
              <p:nvSpPr>
                <p:cNvPr id="20729" name="Rectangle 11"/>
                <p:cNvSpPr>
                  <a:spLocks noChangeArrowheads="1"/>
                </p:cNvSpPr>
                <p:nvPr/>
              </p:nvSpPr>
              <p:spPr bwMode="auto">
                <a:xfrm>
                  <a:off x="12" y="5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30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48" name="Group 56"/>
              <p:cNvGrpSpPr>
                <a:grpSpLocks/>
              </p:cNvGrpSpPr>
              <p:nvPr/>
            </p:nvGrpSpPr>
            <p:grpSpPr bwMode="auto">
              <a:xfrm>
                <a:off x="427" y="518"/>
                <a:ext cx="427" cy="403"/>
                <a:chOff x="427" y="518"/>
                <a:chExt cx="427" cy="403"/>
              </a:xfrm>
            </p:grpSpPr>
            <p:sp>
              <p:nvSpPr>
                <p:cNvPr id="20727" name="Rectangle 12"/>
                <p:cNvSpPr>
                  <a:spLocks noChangeArrowheads="1"/>
                </p:cNvSpPr>
                <p:nvPr/>
              </p:nvSpPr>
              <p:spPr bwMode="auto">
                <a:xfrm>
                  <a:off x="439" y="5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28" name="Rectangle 55"/>
                <p:cNvSpPr>
                  <a:spLocks noChangeArrowheads="1"/>
                </p:cNvSpPr>
                <p:nvPr/>
              </p:nvSpPr>
              <p:spPr bwMode="auto">
                <a:xfrm>
                  <a:off x="427" y="5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49" name="Group 58"/>
              <p:cNvGrpSpPr>
                <a:grpSpLocks/>
              </p:cNvGrpSpPr>
              <p:nvPr/>
            </p:nvGrpSpPr>
            <p:grpSpPr bwMode="auto">
              <a:xfrm>
                <a:off x="854" y="518"/>
                <a:ext cx="427" cy="403"/>
                <a:chOff x="854" y="518"/>
                <a:chExt cx="427" cy="403"/>
              </a:xfrm>
            </p:grpSpPr>
            <p:sp>
              <p:nvSpPr>
                <p:cNvPr id="20725" name="Rectangle 13"/>
                <p:cNvSpPr>
                  <a:spLocks noChangeArrowheads="1"/>
                </p:cNvSpPr>
                <p:nvPr/>
              </p:nvSpPr>
              <p:spPr bwMode="auto">
                <a:xfrm>
                  <a:off x="866" y="5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X2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26" name="Rectangle 57"/>
                <p:cNvSpPr>
                  <a:spLocks noChangeArrowheads="1"/>
                </p:cNvSpPr>
                <p:nvPr/>
              </p:nvSpPr>
              <p:spPr bwMode="auto">
                <a:xfrm>
                  <a:off x="854" y="5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0" name="Group 60"/>
              <p:cNvGrpSpPr>
                <a:grpSpLocks/>
              </p:cNvGrpSpPr>
              <p:nvPr/>
            </p:nvGrpSpPr>
            <p:grpSpPr bwMode="auto">
              <a:xfrm>
                <a:off x="1281" y="518"/>
                <a:ext cx="427" cy="403"/>
                <a:chOff x="1281" y="518"/>
                <a:chExt cx="427" cy="403"/>
              </a:xfrm>
            </p:grpSpPr>
            <p:sp>
              <p:nvSpPr>
                <p:cNvPr id="20723" name="Rectangle 14"/>
                <p:cNvSpPr>
                  <a:spLocks noChangeArrowheads="1"/>
                </p:cNvSpPr>
                <p:nvPr/>
              </p:nvSpPr>
              <p:spPr bwMode="auto">
                <a:xfrm>
                  <a:off x="1293" y="5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X1*Y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24" name="Rectangle 59"/>
                <p:cNvSpPr>
                  <a:spLocks noChangeArrowheads="1"/>
                </p:cNvSpPr>
                <p:nvPr/>
              </p:nvSpPr>
              <p:spPr bwMode="auto">
                <a:xfrm>
                  <a:off x="1281" y="5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1" name="Group 62"/>
              <p:cNvGrpSpPr>
                <a:grpSpLocks/>
              </p:cNvGrpSpPr>
              <p:nvPr/>
            </p:nvGrpSpPr>
            <p:grpSpPr bwMode="auto">
              <a:xfrm>
                <a:off x="1708" y="518"/>
                <a:ext cx="427" cy="403"/>
                <a:chOff x="1708" y="518"/>
                <a:chExt cx="427" cy="403"/>
              </a:xfrm>
            </p:grpSpPr>
            <p:sp>
              <p:nvSpPr>
                <p:cNvPr id="20721" name="Rectangle 15"/>
                <p:cNvSpPr>
                  <a:spLocks noChangeArrowheads="1"/>
                </p:cNvSpPr>
                <p:nvPr/>
              </p:nvSpPr>
              <p:spPr bwMode="auto">
                <a:xfrm>
                  <a:off x="1720" y="5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X2*Y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22" name="Rectangle 61"/>
                <p:cNvSpPr>
                  <a:spLocks noChangeArrowheads="1"/>
                </p:cNvSpPr>
                <p:nvPr/>
              </p:nvSpPr>
              <p:spPr bwMode="auto">
                <a:xfrm>
                  <a:off x="1708" y="5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2" name="Group 64"/>
              <p:cNvGrpSpPr>
                <a:grpSpLocks/>
              </p:cNvGrpSpPr>
              <p:nvPr/>
            </p:nvGrpSpPr>
            <p:grpSpPr bwMode="auto">
              <a:xfrm>
                <a:off x="2135" y="518"/>
                <a:ext cx="427" cy="403"/>
                <a:chOff x="2135" y="518"/>
                <a:chExt cx="427" cy="403"/>
              </a:xfrm>
            </p:grpSpPr>
            <p:sp>
              <p:nvSpPr>
                <p:cNvPr id="20719" name="Rectangle 16"/>
                <p:cNvSpPr>
                  <a:spLocks noChangeArrowheads="1"/>
                </p:cNvSpPr>
                <p:nvPr/>
              </p:nvSpPr>
              <p:spPr bwMode="auto">
                <a:xfrm>
                  <a:off x="2147" y="5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X1*X2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20" name="Rectangle 63"/>
                <p:cNvSpPr>
                  <a:spLocks noChangeArrowheads="1"/>
                </p:cNvSpPr>
                <p:nvPr/>
              </p:nvSpPr>
              <p:spPr bwMode="auto">
                <a:xfrm>
                  <a:off x="2135" y="5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3" name="Group 66"/>
              <p:cNvGrpSpPr>
                <a:grpSpLocks/>
              </p:cNvGrpSpPr>
              <p:nvPr/>
            </p:nvGrpSpPr>
            <p:grpSpPr bwMode="auto">
              <a:xfrm>
                <a:off x="2562" y="518"/>
                <a:ext cx="427" cy="403"/>
                <a:chOff x="2562" y="518"/>
                <a:chExt cx="427" cy="403"/>
              </a:xfrm>
            </p:grpSpPr>
            <p:sp>
              <p:nvSpPr>
                <p:cNvPr id="20717" name="Rectangle 17"/>
                <p:cNvSpPr>
                  <a:spLocks noChangeArrowheads="1"/>
                </p:cNvSpPr>
                <p:nvPr/>
              </p:nvSpPr>
              <p:spPr bwMode="auto">
                <a:xfrm>
                  <a:off x="2574" y="5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18" name="Rectangle 65"/>
                <p:cNvSpPr>
                  <a:spLocks noChangeArrowheads="1"/>
                </p:cNvSpPr>
                <p:nvPr/>
              </p:nvSpPr>
              <p:spPr bwMode="auto">
                <a:xfrm>
                  <a:off x="2562" y="5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4" name="Group 68"/>
              <p:cNvGrpSpPr>
                <a:grpSpLocks/>
              </p:cNvGrpSpPr>
              <p:nvPr/>
            </p:nvGrpSpPr>
            <p:grpSpPr bwMode="auto">
              <a:xfrm>
                <a:off x="0" y="921"/>
                <a:ext cx="427" cy="403"/>
                <a:chOff x="0" y="921"/>
                <a:chExt cx="427" cy="403"/>
              </a:xfrm>
            </p:grpSpPr>
            <p:sp>
              <p:nvSpPr>
                <p:cNvPr id="20715" name="Rectangle 18"/>
                <p:cNvSpPr>
                  <a:spLocks noChangeArrowheads="1"/>
                </p:cNvSpPr>
                <p:nvPr/>
              </p:nvSpPr>
              <p:spPr bwMode="auto">
                <a:xfrm>
                  <a:off x="12" y="921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16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5" name="Group 70"/>
              <p:cNvGrpSpPr>
                <a:grpSpLocks/>
              </p:cNvGrpSpPr>
              <p:nvPr/>
            </p:nvGrpSpPr>
            <p:grpSpPr bwMode="auto">
              <a:xfrm>
                <a:off x="427" y="921"/>
                <a:ext cx="427" cy="403"/>
                <a:chOff x="427" y="921"/>
                <a:chExt cx="427" cy="403"/>
              </a:xfrm>
            </p:grpSpPr>
            <p:sp>
              <p:nvSpPr>
                <p:cNvPr id="20713" name="Rectangle 19"/>
                <p:cNvSpPr>
                  <a:spLocks noChangeArrowheads="1"/>
                </p:cNvSpPr>
                <p:nvPr/>
              </p:nvSpPr>
              <p:spPr bwMode="auto">
                <a:xfrm>
                  <a:off x="439" y="921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40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14" name="Rectangle 69"/>
                <p:cNvSpPr>
                  <a:spLocks noChangeArrowheads="1"/>
                </p:cNvSpPr>
                <p:nvPr/>
              </p:nvSpPr>
              <p:spPr bwMode="auto">
                <a:xfrm>
                  <a:off x="427" y="921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6" name="Group 72"/>
              <p:cNvGrpSpPr>
                <a:grpSpLocks/>
              </p:cNvGrpSpPr>
              <p:nvPr/>
            </p:nvGrpSpPr>
            <p:grpSpPr bwMode="auto">
              <a:xfrm>
                <a:off x="854" y="921"/>
                <a:ext cx="427" cy="403"/>
                <a:chOff x="854" y="921"/>
                <a:chExt cx="427" cy="403"/>
              </a:xfrm>
            </p:grpSpPr>
            <p:sp>
              <p:nvSpPr>
                <p:cNvPr id="20711" name="Rectangle 20"/>
                <p:cNvSpPr>
                  <a:spLocks noChangeArrowheads="1"/>
                </p:cNvSpPr>
                <p:nvPr/>
              </p:nvSpPr>
              <p:spPr bwMode="auto">
                <a:xfrm>
                  <a:off x="866" y="921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12" name="Rectangle 71"/>
                <p:cNvSpPr>
                  <a:spLocks noChangeArrowheads="1"/>
                </p:cNvSpPr>
                <p:nvPr/>
              </p:nvSpPr>
              <p:spPr bwMode="auto">
                <a:xfrm>
                  <a:off x="854" y="921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7" name="Group 74"/>
              <p:cNvGrpSpPr>
                <a:grpSpLocks/>
              </p:cNvGrpSpPr>
              <p:nvPr/>
            </p:nvGrpSpPr>
            <p:grpSpPr bwMode="auto">
              <a:xfrm>
                <a:off x="1281" y="921"/>
                <a:ext cx="427" cy="403"/>
                <a:chOff x="1281" y="921"/>
                <a:chExt cx="427" cy="403"/>
              </a:xfrm>
            </p:grpSpPr>
            <p:sp>
              <p:nvSpPr>
                <p:cNvPr id="20709" name="Rectangle 21"/>
                <p:cNvSpPr>
                  <a:spLocks noChangeArrowheads="1"/>
                </p:cNvSpPr>
                <p:nvPr/>
              </p:nvSpPr>
              <p:spPr bwMode="auto">
                <a:xfrm>
                  <a:off x="1293" y="921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40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10" name="Rectangle 73"/>
                <p:cNvSpPr>
                  <a:spLocks noChangeArrowheads="1"/>
                </p:cNvSpPr>
                <p:nvPr/>
              </p:nvSpPr>
              <p:spPr bwMode="auto">
                <a:xfrm>
                  <a:off x="1281" y="921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8" name="Group 76"/>
              <p:cNvGrpSpPr>
                <a:grpSpLocks/>
              </p:cNvGrpSpPr>
              <p:nvPr/>
            </p:nvGrpSpPr>
            <p:grpSpPr bwMode="auto">
              <a:xfrm>
                <a:off x="1708" y="921"/>
                <a:ext cx="427" cy="403"/>
                <a:chOff x="1708" y="921"/>
                <a:chExt cx="427" cy="403"/>
              </a:xfrm>
            </p:grpSpPr>
            <p:sp>
              <p:nvSpPr>
                <p:cNvPr id="20707" name="Rectangle 22"/>
                <p:cNvSpPr>
                  <a:spLocks noChangeArrowheads="1"/>
                </p:cNvSpPr>
                <p:nvPr/>
              </p:nvSpPr>
              <p:spPr bwMode="auto">
                <a:xfrm>
                  <a:off x="1720" y="921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08" name="Rectangle 75"/>
                <p:cNvSpPr>
                  <a:spLocks noChangeArrowheads="1"/>
                </p:cNvSpPr>
                <p:nvPr/>
              </p:nvSpPr>
              <p:spPr bwMode="auto">
                <a:xfrm>
                  <a:off x="1708" y="921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59" name="Group 78"/>
              <p:cNvGrpSpPr>
                <a:grpSpLocks/>
              </p:cNvGrpSpPr>
              <p:nvPr/>
            </p:nvGrpSpPr>
            <p:grpSpPr bwMode="auto">
              <a:xfrm>
                <a:off x="2135" y="921"/>
                <a:ext cx="427" cy="403"/>
                <a:chOff x="2135" y="921"/>
                <a:chExt cx="427" cy="403"/>
              </a:xfrm>
            </p:grpSpPr>
            <p:sp>
              <p:nvSpPr>
                <p:cNvPr id="20705" name="Rectangle 23"/>
                <p:cNvSpPr>
                  <a:spLocks noChangeArrowheads="1"/>
                </p:cNvSpPr>
                <p:nvPr/>
              </p:nvSpPr>
              <p:spPr bwMode="auto">
                <a:xfrm>
                  <a:off x="2147" y="921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1000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06" name="Rectangle 77"/>
                <p:cNvSpPr>
                  <a:spLocks noChangeArrowheads="1"/>
                </p:cNvSpPr>
                <p:nvPr/>
              </p:nvSpPr>
              <p:spPr bwMode="auto">
                <a:xfrm>
                  <a:off x="2135" y="921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0" name="Group 80"/>
              <p:cNvGrpSpPr>
                <a:grpSpLocks/>
              </p:cNvGrpSpPr>
              <p:nvPr/>
            </p:nvGrpSpPr>
            <p:grpSpPr bwMode="auto">
              <a:xfrm>
                <a:off x="2562" y="921"/>
                <a:ext cx="427" cy="403"/>
                <a:chOff x="2562" y="921"/>
                <a:chExt cx="427" cy="403"/>
              </a:xfrm>
            </p:grpSpPr>
            <p:sp>
              <p:nvSpPr>
                <p:cNvPr id="20703" name="Rectangle 24"/>
                <p:cNvSpPr>
                  <a:spLocks noChangeArrowheads="1"/>
                </p:cNvSpPr>
                <p:nvPr/>
              </p:nvSpPr>
              <p:spPr bwMode="auto">
                <a:xfrm>
                  <a:off x="2574" y="921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04" name="Rectangle 79"/>
                <p:cNvSpPr>
                  <a:spLocks noChangeArrowheads="1"/>
                </p:cNvSpPr>
                <p:nvPr/>
              </p:nvSpPr>
              <p:spPr bwMode="auto">
                <a:xfrm>
                  <a:off x="2562" y="921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1" name="Group 82"/>
              <p:cNvGrpSpPr>
                <a:grpSpLocks/>
              </p:cNvGrpSpPr>
              <p:nvPr/>
            </p:nvGrpSpPr>
            <p:grpSpPr bwMode="auto">
              <a:xfrm>
                <a:off x="0" y="1324"/>
                <a:ext cx="427" cy="403"/>
                <a:chOff x="0" y="1324"/>
                <a:chExt cx="427" cy="403"/>
              </a:xfrm>
            </p:grpSpPr>
            <p:sp>
              <p:nvSpPr>
                <p:cNvPr id="20701" name="Rectangle 25"/>
                <p:cNvSpPr>
                  <a:spLocks noChangeArrowheads="1"/>
                </p:cNvSpPr>
                <p:nvPr/>
              </p:nvSpPr>
              <p:spPr bwMode="auto">
                <a:xfrm>
                  <a:off x="12" y="1324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02" name="Rectangle 81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2" name="Group 84"/>
              <p:cNvGrpSpPr>
                <a:grpSpLocks/>
              </p:cNvGrpSpPr>
              <p:nvPr/>
            </p:nvGrpSpPr>
            <p:grpSpPr bwMode="auto">
              <a:xfrm>
                <a:off x="427" y="1324"/>
                <a:ext cx="427" cy="403"/>
                <a:chOff x="427" y="1324"/>
                <a:chExt cx="427" cy="403"/>
              </a:xfrm>
            </p:grpSpPr>
            <p:sp>
              <p:nvSpPr>
                <p:cNvPr id="20699" name="Rectangle 26"/>
                <p:cNvSpPr>
                  <a:spLocks noChangeArrowheads="1"/>
                </p:cNvSpPr>
                <p:nvPr/>
              </p:nvSpPr>
              <p:spPr bwMode="auto">
                <a:xfrm>
                  <a:off x="439" y="1324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45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700" name="Rectangle 83"/>
                <p:cNvSpPr>
                  <a:spLocks noChangeArrowheads="1"/>
                </p:cNvSpPr>
                <p:nvPr/>
              </p:nvSpPr>
              <p:spPr bwMode="auto">
                <a:xfrm>
                  <a:off x="427" y="1324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3" name="Group 86"/>
              <p:cNvGrpSpPr>
                <a:grpSpLocks/>
              </p:cNvGrpSpPr>
              <p:nvPr/>
            </p:nvGrpSpPr>
            <p:grpSpPr bwMode="auto">
              <a:xfrm>
                <a:off x="854" y="1324"/>
                <a:ext cx="427" cy="403"/>
                <a:chOff x="854" y="1324"/>
                <a:chExt cx="427" cy="403"/>
              </a:xfrm>
            </p:grpSpPr>
            <p:sp>
              <p:nvSpPr>
                <p:cNvPr id="20697" name="Rectangle 27"/>
                <p:cNvSpPr>
                  <a:spLocks noChangeArrowheads="1"/>
                </p:cNvSpPr>
                <p:nvPr/>
              </p:nvSpPr>
              <p:spPr bwMode="auto">
                <a:xfrm>
                  <a:off x="866" y="1324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98" name="Rectangle 85"/>
                <p:cNvSpPr>
                  <a:spLocks noChangeArrowheads="1"/>
                </p:cNvSpPr>
                <p:nvPr/>
              </p:nvSpPr>
              <p:spPr bwMode="auto">
                <a:xfrm>
                  <a:off x="854" y="1324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4" name="Group 88"/>
              <p:cNvGrpSpPr>
                <a:grpSpLocks/>
              </p:cNvGrpSpPr>
              <p:nvPr/>
            </p:nvGrpSpPr>
            <p:grpSpPr bwMode="auto">
              <a:xfrm>
                <a:off x="1281" y="1324"/>
                <a:ext cx="427" cy="403"/>
                <a:chOff x="1281" y="1324"/>
                <a:chExt cx="427" cy="403"/>
              </a:xfrm>
            </p:grpSpPr>
            <p:sp>
              <p:nvSpPr>
                <p:cNvPr id="20695" name="Rectangle 28"/>
                <p:cNvSpPr>
                  <a:spLocks noChangeArrowheads="1"/>
                </p:cNvSpPr>
                <p:nvPr/>
              </p:nvSpPr>
              <p:spPr bwMode="auto">
                <a:xfrm>
                  <a:off x="1293" y="1324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90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96" name="Rectangle 87"/>
                <p:cNvSpPr>
                  <a:spLocks noChangeArrowheads="1"/>
                </p:cNvSpPr>
                <p:nvPr/>
              </p:nvSpPr>
              <p:spPr bwMode="auto">
                <a:xfrm>
                  <a:off x="1281" y="1324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5" name="Group 90"/>
              <p:cNvGrpSpPr>
                <a:grpSpLocks/>
              </p:cNvGrpSpPr>
              <p:nvPr/>
            </p:nvGrpSpPr>
            <p:grpSpPr bwMode="auto">
              <a:xfrm>
                <a:off x="1708" y="1324"/>
                <a:ext cx="427" cy="403"/>
                <a:chOff x="1708" y="1324"/>
                <a:chExt cx="427" cy="403"/>
              </a:xfrm>
            </p:grpSpPr>
            <p:sp>
              <p:nvSpPr>
                <p:cNvPr id="20693" name="Rectangle 29"/>
                <p:cNvSpPr>
                  <a:spLocks noChangeArrowheads="1"/>
                </p:cNvSpPr>
                <p:nvPr/>
              </p:nvSpPr>
              <p:spPr bwMode="auto">
                <a:xfrm>
                  <a:off x="1720" y="1324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40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94" name="Rectangle 89"/>
                <p:cNvSpPr>
                  <a:spLocks noChangeArrowheads="1"/>
                </p:cNvSpPr>
                <p:nvPr/>
              </p:nvSpPr>
              <p:spPr bwMode="auto">
                <a:xfrm>
                  <a:off x="1708" y="1324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6" name="Group 92"/>
              <p:cNvGrpSpPr>
                <a:grpSpLocks/>
              </p:cNvGrpSpPr>
              <p:nvPr/>
            </p:nvGrpSpPr>
            <p:grpSpPr bwMode="auto">
              <a:xfrm>
                <a:off x="2135" y="1324"/>
                <a:ext cx="427" cy="403"/>
                <a:chOff x="2135" y="1324"/>
                <a:chExt cx="427" cy="403"/>
              </a:xfrm>
            </p:grpSpPr>
            <p:sp>
              <p:nvSpPr>
                <p:cNvPr id="20691" name="Rectangle 30"/>
                <p:cNvSpPr>
                  <a:spLocks noChangeArrowheads="1"/>
                </p:cNvSpPr>
                <p:nvPr/>
              </p:nvSpPr>
              <p:spPr bwMode="auto">
                <a:xfrm>
                  <a:off x="2147" y="1324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900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92" name="Rectangle 91"/>
                <p:cNvSpPr>
                  <a:spLocks noChangeArrowheads="1"/>
                </p:cNvSpPr>
                <p:nvPr/>
              </p:nvSpPr>
              <p:spPr bwMode="auto">
                <a:xfrm>
                  <a:off x="2135" y="1324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7" name="Group 94"/>
              <p:cNvGrpSpPr>
                <a:grpSpLocks/>
              </p:cNvGrpSpPr>
              <p:nvPr/>
            </p:nvGrpSpPr>
            <p:grpSpPr bwMode="auto">
              <a:xfrm>
                <a:off x="2562" y="1324"/>
                <a:ext cx="427" cy="403"/>
                <a:chOff x="2562" y="1324"/>
                <a:chExt cx="427" cy="403"/>
              </a:xfrm>
            </p:grpSpPr>
            <p:sp>
              <p:nvSpPr>
                <p:cNvPr id="20689" name="Rectangle 31"/>
                <p:cNvSpPr>
                  <a:spLocks noChangeArrowheads="1"/>
                </p:cNvSpPr>
                <p:nvPr/>
              </p:nvSpPr>
              <p:spPr bwMode="auto">
                <a:xfrm>
                  <a:off x="2574" y="1324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90" name="Rectangle 93"/>
                <p:cNvSpPr>
                  <a:spLocks noChangeArrowheads="1"/>
                </p:cNvSpPr>
                <p:nvPr/>
              </p:nvSpPr>
              <p:spPr bwMode="auto">
                <a:xfrm>
                  <a:off x="2562" y="1324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8" name="Group 96"/>
              <p:cNvGrpSpPr>
                <a:grpSpLocks/>
              </p:cNvGrpSpPr>
              <p:nvPr/>
            </p:nvGrpSpPr>
            <p:grpSpPr bwMode="auto">
              <a:xfrm>
                <a:off x="0" y="1727"/>
                <a:ext cx="427" cy="403"/>
                <a:chOff x="0" y="1727"/>
                <a:chExt cx="427" cy="403"/>
              </a:xfrm>
            </p:grpSpPr>
            <p:sp>
              <p:nvSpPr>
                <p:cNvPr id="20687" name="Rectangle 32"/>
                <p:cNvSpPr>
                  <a:spLocks noChangeArrowheads="1"/>
                </p:cNvSpPr>
                <p:nvPr/>
              </p:nvSpPr>
              <p:spPr bwMode="auto">
                <a:xfrm>
                  <a:off x="12" y="1727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88" name="Rectangle 95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69" name="Group 98"/>
              <p:cNvGrpSpPr>
                <a:grpSpLocks/>
              </p:cNvGrpSpPr>
              <p:nvPr/>
            </p:nvGrpSpPr>
            <p:grpSpPr bwMode="auto">
              <a:xfrm>
                <a:off x="427" y="1727"/>
                <a:ext cx="427" cy="403"/>
                <a:chOff x="427" y="1727"/>
                <a:chExt cx="427" cy="403"/>
              </a:xfrm>
            </p:grpSpPr>
            <p:sp>
              <p:nvSpPr>
                <p:cNvPr id="20685" name="Rectangle 33"/>
                <p:cNvSpPr>
                  <a:spLocks noChangeArrowheads="1"/>
                </p:cNvSpPr>
                <p:nvPr/>
              </p:nvSpPr>
              <p:spPr bwMode="auto">
                <a:xfrm>
                  <a:off x="439" y="1727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38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86" name="Rectangle 97"/>
                <p:cNvSpPr>
                  <a:spLocks noChangeArrowheads="1"/>
                </p:cNvSpPr>
                <p:nvPr/>
              </p:nvSpPr>
              <p:spPr bwMode="auto">
                <a:xfrm>
                  <a:off x="427" y="1727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70" name="Group 100"/>
              <p:cNvGrpSpPr>
                <a:grpSpLocks/>
              </p:cNvGrpSpPr>
              <p:nvPr/>
            </p:nvGrpSpPr>
            <p:grpSpPr bwMode="auto">
              <a:xfrm>
                <a:off x="854" y="1727"/>
                <a:ext cx="427" cy="403"/>
                <a:chOff x="854" y="1727"/>
                <a:chExt cx="427" cy="403"/>
              </a:xfrm>
            </p:grpSpPr>
            <p:sp>
              <p:nvSpPr>
                <p:cNvPr id="20683" name="Rectangle 34"/>
                <p:cNvSpPr>
                  <a:spLocks noChangeArrowheads="1"/>
                </p:cNvSpPr>
                <p:nvPr/>
              </p:nvSpPr>
              <p:spPr bwMode="auto">
                <a:xfrm>
                  <a:off x="866" y="1727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84" name="Rectangle 99"/>
                <p:cNvSpPr>
                  <a:spLocks noChangeArrowheads="1"/>
                </p:cNvSpPr>
                <p:nvPr/>
              </p:nvSpPr>
              <p:spPr bwMode="auto">
                <a:xfrm>
                  <a:off x="854" y="1727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71" name="Group 102"/>
              <p:cNvGrpSpPr>
                <a:grpSpLocks/>
              </p:cNvGrpSpPr>
              <p:nvPr/>
            </p:nvGrpSpPr>
            <p:grpSpPr bwMode="auto">
              <a:xfrm>
                <a:off x="1281" y="1727"/>
                <a:ext cx="427" cy="403"/>
                <a:chOff x="1281" y="1727"/>
                <a:chExt cx="427" cy="403"/>
              </a:xfrm>
            </p:grpSpPr>
            <p:sp>
              <p:nvSpPr>
                <p:cNvPr id="20681" name="Rectangle 35"/>
                <p:cNvSpPr>
                  <a:spLocks noChangeArrowheads="1"/>
                </p:cNvSpPr>
                <p:nvPr/>
              </p:nvSpPr>
              <p:spPr bwMode="auto">
                <a:xfrm>
                  <a:off x="1293" y="1727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38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82" name="Rectangle 101"/>
                <p:cNvSpPr>
                  <a:spLocks noChangeArrowheads="1"/>
                </p:cNvSpPr>
                <p:nvPr/>
              </p:nvSpPr>
              <p:spPr bwMode="auto">
                <a:xfrm>
                  <a:off x="1281" y="1727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72" name="Group 104"/>
              <p:cNvGrpSpPr>
                <a:grpSpLocks/>
              </p:cNvGrpSpPr>
              <p:nvPr/>
            </p:nvGrpSpPr>
            <p:grpSpPr bwMode="auto">
              <a:xfrm>
                <a:off x="1708" y="1727"/>
                <a:ext cx="427" cy="403"/>
                <a:chOff x="1708" y="1727"/>
                <a:chExt cx="427" cy="403"/>
              </a:xfrm>
            </p:grpSpPr>
            <p:sp>
              <p:nvSpPr>
                <p:cNvPr id="20679" name="Rectangle 36"/>
                <p:cNvSpPr>
                  <a:spLocks noChangeArrowheads="1"/>
                </p:cNvSpPr>
                <p:nvPr/>
              </p:nvSpPr>
              <p:spPr bwMode="auto">
                <a:xfrm>
                  <a:off x="1720" y="1727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80" name="Rectangle 103"/>
                <p:cNvSpPr>
                  <a:spLocks noChangeArrowheads="1"/>
                </p:cNvSpPr>
                <p:nvPr/>
              </p:nvSpPr>
              <p:spPr bwMode="auto">
                <a:xfrm>
                  <a:off x="1708" y="1727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73" name="Group 106"/>
              <p:cNvGrpSpPr>
                <a:grpSpLocks/>
              </p:cNvGrpSpPr>
              <p:nvPr/>
            </p:nvGrpSpPr>
            <p:grpSpPr bwMode="auto">
              <a:xfrm>
                <a:off x="2135" y="1727"/>
                <a:ext cx="427" cy="403"/>
                <a:chOff x="2135" y="1727"/>
                <a:chExt cx="427" cy="403"/>
              </a:xfrm>
            </p:grpSpPr>
            <p:sp>
              <p:nvSpPr>
                <p:cNvPr id="20677" name="Rectangle 37"/>
                <p:cNvSpPr>
                  <a:spLocks noChangeArrowheads="1"/>
                </p:cNvSpPr>
                <p:nvPr/>
              </p:nvSpPr>
              <p:spPr bwMode="auto">
                <a:xfrm>
                  <a:off x="2147" y="1727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1140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78" name="Rectangle 105"/>
                <p:cNvSpPr>
                  <a:spLocks noChangeArrowheads="1"/>
                </p:cNvSpPr>
                <p:nvPr/>
              </p:nvSpPr>
              <p:spPr bwMode="auto">
                <a:xfrm>
                  <a:off x="2135" y="1727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674" name="Group 108"/>
              <p:cNvGrpSpPr>
                <a:grpSpLocks/>
              </p:cNvGrpSpPr>
              <p:nvPr/>
            </p:nvGrpSpPr>
            <p:grpSpPr bwMode="auto">
              <a:xfrm>
                <a:off x="2562" y="1727"/>
                <a:ext cx="427" cy="403"/>
                <a:chOff x="2562" y="1727"/>
                <a:chExt cx="427" cy="403"/>
              </a:xfrm>
            </p:grpSpPr>
            <p:sp>
              <p:nvSpPr>
                <p:cNvPr id="20675" name="Rectangle 38"/>
                <p:cNvSpPr>
                  <a:spLocks noChangeArrowheads="1"/>
                </p:cNvSpPr>
                <p:nvPr/>
              </p:nvSpPr>
              <p:spPr bwMode="auto">
                <a:xfrm>
                  <a:off x="2574" y="1727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76" name="Rectangle 107"/>
                <p:cNvSpPr>
                  <a:spLocks noChangeArrowheads="1"/>
                </p:cNvSpPr>
                <p:nvPr/>
              </p:nvSpPr>
              <p:spPr bwMode="auto">
                <a:xfrm>
                  <a:off x="2562" y="1727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sp>
          <p:nvSpPr>
            <p:cNvPr id="20639" name="Rectangle 110"/>
            <p:cNvSpPr>
              <a:spLocks noChangeArrowheads="1"/>
            </p:cNvSpPr>
            <p:nvPr/>
          </p:nvSpPr>
          <p:spPr bwMode="auto">
            <a:xfrm>
              <a:off x="-3" y="-3"/>
              <a:ext cx="2995" cy="213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20484" name="Group 261"/>
          <p:cNvGrpSpPr>
            <a:grpSpLocks/>
          </p:cNvGrpSpPr>
          <p:nvPr/>
        </p:nvGrpSpPr>
        <p:grpSpPr bwMode="auto">
          <a:xfrm>
            <a:off x="1371600" y="3200400"/>
            <a:ext cx="5440363" cy="2057400"/>
            <a:chOff x="-3" y="-3"/>
            <a:chExt cx="2995" cy="2827"/>
          </a:xfrm>
        </p:grpSpPr>
        <p:grpSp>
          <p:nvGrpSpPr>
            <p:cNvPr id="20489" name="Group 259"/>
            <p:cNvGrpSpPr>
              <a:grpSpLocks/>
            </p:cNvGrpSpPr>
            <p:nvPr/>
          </p:nvGrpSpPr>
          <p:grpSpPr bwMode="auto">
            <a:xfrm>
              <a:off x="0" y="0"/>
              <a:ext cx="2989" cy="2821"/>
              <a:chOff x="0" y="0"/>
              <a:chExt cx="2989" cy="2821"/>
            </a:xfrm>
          </p:grpSpPr>
          <p:grpSp>
            <p:nvGrpSpPr>
              <p:cNvPr id="20491" name="Group 162"/>
              <p:cNvGrpSpPr>
                <a:grpSpLocks/>
              </p:cNvGrpSpPr>
              <p:nvPr/>
            </p:nvGrpSpPr>
            <p:grpSpPr bwMode="auto">
              <a:xfrm>
                <a:off x="0" y="0"/>
                <a:ext cx="427" cy="403"/>
                <a:chOff x="0" y="0"/>
                <a:chExt cx="427" cy="403"/>
              </a:xfrm>
            </p:grpSpPr>
            <p:sp>
              <p:nvSpPr>
                <p:cNvPr id="20636" name="Rectangle 112"/>
                <p:cNvSpPr>
                  <a:spLocks noChangeArrowheads="1"/>
                </p:cNvSpPr>
                <p:nvPr/>
              </p:nvSpPr>
              <p:spPr bwMode="auto">
                <a:xfrm>
                  <a:off x="12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37" name="Rectangle 16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492" name="Group 164"/>
              <p:cNvGrpSpPr>
                <a:grpSpLocks/>
              </p:cNvGrpSpPr>
              <p:nvPr/>
            </p:nvGrpSpPr>
            <p:grpSpPr bwMode="auto">
              <a:xfrm>
                <a:off x="427" y="0"/>
                <a:ext cx="427" cy="403"/>
                <a:chOff x="427" y="0"/>
                <a:chExt cx="427" cy="403"/>
              </a:xfrm>
            </p:grpSpPr>
            <p:sp>
              <p:nvSpPr>
                <p:cNvPr id="20634" name="Rectangle 113"/>
                <p:cNvSpPr>
                  <a:spLocks noChangeArrowheads="1"/>
                </p:cNvSpPr>
                <p:nvPr/>
              </p:nvSpPr>
              <p:spPr bwMode="auto">
                <a:xfrm>
                  <a:off x="439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58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35" name="Rectangle 163"/>
                <p:cNvSpPr>
                  <a:spLocks noChangeArrowheads="1"/>
                </p:cNvSpPr>
                <p:nvPr/>
              </p:nvSpPr>
              <p:spPr bwMode="auto">
                <a:xfrm>
                  <a:off x="427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493" name="Group 166"/>
              <p:cNvGrpSpPr>
                <a:grpSpLocks/>
              </p:cNvGrpSpPr>
              <p:nvPr/>
            </p:nvGrpSpPr>
            <p:grpSpPr bwMode="auto">
              <a:xfrm>
                <a:off x="854" y="0"/>
                <a:ext cx="427" cy="403"/>
                <a:chOff x="854" y="0"/>
                <a:chExt cx="427" cy="403"/>
              </a:xfrm>
            </p:grpSpPr>
            <p:sp>
              <p:nvSpPr>
                <p:cNvPr id="20632" name="Rectangle 114"/>
                <p:cNvSpPr>
                  <a:spLocks noChangeArrowheads="1"/>
                </p:cNvSpPr>
                <p:nvPr/>
              </p:nvSpPr>
              <p:spPr bwMode="auto">
                <a:xfrm>
                  <a:off x="866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38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33" name="Rectangle 165"/>
                <p:cNvSpPr>
                  <a:spLocks noChangeArrowheads="1"/>
                </p:cNvSpPr>
                <p:nvPr/>
              </p:nvSpPr>
              <p:spPr bwMode="auto">
                <a:xfrm>
                  <a:off x="854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494" name="Group 168"/>
              <p:cNvGrpSpPr>
                <a:grpSpLocks/>
              </p:cNvGrpSpPr>
              <p:nvPr/>
            </p:nvGrpSpPr>
            <p:grpSpPr bwMode="auto">
              <a:xfrm>
                <a:off x="1281" y="0"/>
                <a:ext cx="427" cy="403"/>
                <a:chOff x="1281" y="0"/>
                <a:chExt cx="427" cy="403"/>
              </a:xfrm>
            </p:grpSpPr>
            <p:sp>
              <p:nvSpPr>
                <p:cNvPr id="20630" name="Rectangle 115"/>
                <p:cNvSpPr>
                  <a:spLocks noChangeArrowheads="1"/>
                </p:cNvSpPr>
                <p:nvPr/>
              </p:nvSpPr>
              <p:spPr bwMode="auto">
                <a:xfrm>
                  <a:off x="1293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174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31" name="Rectangle 167"/>
                <p:cNvSpPr>
                  <a:spLocks noChangeArrowheads="1"/>
                </p:cNvSpPr>
                <p:nvPr/>
              </p:nvSpPr>
              <p:spPr bwMode="auto">
                <a:xfrm>
                  <a:off x="1281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495" name="Group 170"/>
              <p:cNvGrpSpPr>
                <a:grpSpLocks/>
              </p:cNvGrpSpPr>
              <p:nvPr/>
            </p:nvGrpSpPr>
            <p:grpSpPr bwMode="auto">
              <a:xfrm>
                <a:off x="1708" y="0"/>
                <a:ext cx="427" cy="403"/>
                <a:chOff x="1708" y="0"/>
                <a:chExt cx="427" cy="403"/>
              </a:xfrm>
            </p:grpSpPr>
            <p:sp>
              <p:nvSpPr>
                <p:cNvPr id="20628" name="Rectangle 116"/>
                <p:cNvSpPr>
                  <a:spLocks noChangeArrowheads="1"/>
                </p:cNvSpPr>
                <p:nvPr/>
              </p:nvSpPr>
              <p:spPr bwMode="auto">
                <a:xfrm>
                  <a:off x="1720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114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2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708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496" name="Group 172"/>
              <p:cNvGrpSpPr>
                <a:grpSpLocks/>
              </p:cNvGrpSpPr>
              <p:nvPr/>
            </p:nvGrpSpPr>
            <p:grpSpPr bwMode="auto">
              <a:xfrm>
                <a:off x="2135" y="0"/>
                <a:ext cx="427" cy="403"/>
                <a:chOff x="2135" y="0"/>
                <a:chExt cx="427" cy="403"/>
              </a:xfrm>
            </p:grpSpPr>
            <p:sp>
              <p:nvSpPr>
                <p:cNvPr id="20626" name="Rectangle 117"/>
                <p:cNvSpPr>
                  <a:spLocks noChangeArrowheads="1"/>
                </p:cNvSpPr>
                <p:nvPr/>
              </p:nvSpPr>
              <p:spPr bwMode="auto">
                <a:xfrm>
                  <a:off x="2147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2204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2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35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497" name="Group 174"/>
              <p:cNvGrpSpPr>
                <a:grpSpLocks/>
              </p:cNvGrpSpPr>
              <p:nvPr/>
            </p:nvGrpSpPr>
            <p:grpSpPr bwMode="auto">
              <a:xfrm>
                <a:off x="2562" y="0"/>
                <a:ext cx="427" cy="403"/>
                <a:chOff x="2562" y="0"/>
                <a:chExt cx="427" cy="403"/>
              </a:xfrm>
            </p:grpSpPr>
            <p:sp>
              <p:nvSpPr>
                <p:cNvPr id="20624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74" y="0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25" name="Rectangle 173"/>
                <p:cNvSpPr>
                  <a:spLocks noChangeArrowheads="1"/>
                </p:cNvSpPr>
                <p:nvPr/>
              </p:nvSpPr>
              <p:spPr bwMode="auto">
                <a:xfrm>
                  <a:off x="2562" y="0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498" name="Group 176"/>
              <p:cNvGrpSpPr>
                <a:grpSpLocks/>
              </p:cNvGrpSpPr>
              <p:nvPr/>
            </p:nvGrpSpPr>
            <p:grpSpPr bwMode="auto">
              <a:xfrm>
                <a:off x="0" y="403"/>
                <a:ext cx="427" cy="403"/>
                <a:chOff x="0" y="403"/>
                <a:chExt cx="427" cy="403"/>
              </a:xfrm>
            </p:grpSpPr>
            <p:sp>
              <p:nvSpPr>
                <p:cNvPr id="20622" name="Rectangle 119"/>
                <p:cNvSpPr>
                  <a:spLocks noChangeArrowheads="1"/>
                </p:cNvSpPr>
                <p:nvPr/>
              </p:nvSpPr>
              <p:spPr bwMode="auto">
                <a:xfrm>
                  <a:off x="12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499" name="Group 178"/>
              <p:cNvGrpSpPr>
                <a:grpSpLocks/>
              </p:cNvGrpSpPr>
              <p:nvPr/>
            </p:nvGrpSpPr>
            <p:grpSpPr bwMode="auto">
              <a:xfrm>
                <a:off x="427" y="403"/>
                <a:ext cx="427" cy="403"/>
                <a:chOff x="427" y="403"/>
                <a:chExt cx="427" cy="403"/>
              </a:xfrm>
            </p:grpSpPr>
            <p:sp>
              <p:nvSpPr>
                <p:cNvPr id="20620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9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21" name="Rectangle 177"/>
                <p:cNvSpPr>
                  <a:spLocks noChangeArrowheads="1"/>
                </p:cNvSpPr>
                <p:nvPr/>
              </p:nvSpPr>
              <p:spPr bwMode="auto">
                <a:xfrm>
                  <a:off x="427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0" name="Group 180"/>
              <p:cNvGrpSpPr>
                <a:grpSpLocks/>
              </p:cNvGrpSpPr>
              <p:nvPr/>
            </p:nvGrpSpPr>
            <p:grpSpPr bwMode="auto">
              <a:xfrm>
                <a:off x="854" y="403"/>
                <a:ext cx="427" cy="403"/>
                <a:chOff x="854" y="403"/>
                <a:chExt cx="427" cy="403"/>
              </a:xfrm>
            </p:grpSpPr>
            <p:sp>
              <p:nvSpPr>
                <p:cNvPr id="20618" name="Rectangle 121"/>
                <p:cNvSpPr>
                  <a:spLocks noChangeArrowheads="1"/>
                </p:cNvSpPr>
                <p:nvPr/>
              </p:nvSpPr>
              <p:spPr bwMode="auto">
                <a:xfrm>
                  <a:off x="866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X2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19" name="Rectangle 179"/>
                <p:cNvSpPr>
                  <a:spLocks noChangeArrowheads="1"/>
                </p:cNvSpPr>
                <p:nvPr/>
              </p:nvSpPr>
              <p:spPr bwMode="auto">
                <a:xfrm>
                  <a:off x="854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1" name="Group 182"/>
              <p:cNvGrpSpPr>
                <a:grpSpLocks/>
              </p:cNvGrpSpPr>
              <p:nvPr/>
            </p:nvGrpSpPr>
            <p:grpSpPr bwMode="auto">
              <a:xfrm>
                <a:off x="1281" y="403"/>
                <a:ext cx="427" cy="403"/>
                <a:chOff x="1281" y="403"/>
                <a:chExt cx="427" cy="403"/>
              </a:xfrm>
            </p:grpSpPr>
            <p:sp>
              <p:nvSpPr>
                <p:cNvPr id="20616" name="Rectangle 122"/>
                <p:cNvSpPr>
                  <a:spLocks noChangeArrowheads="1"/>
                </p:cNvSpPr>
                <p:nvPr/>
              </p:nvSpPr>
              <p:spPr bwMode="auto">
                <a:xfrm>
                  <a:off x="1293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X1*Y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17" name="Rectangle 181"/>
                <p:cNvSpPr>
                  <a:spLocks noChangeArrowheads="1"/>
                </p:cNvSpPr>
                <p:nvPr/>
              </p:nvSpPr>
              <p:spPr bwMode="auto">
                <a:xfrm>
                  <a:off x="1281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2" name="Group 184"/>
              <p:cNvGrpSpPr>
                <a:grpSpLocks/>
              </p:cNvGrpSpPr>
              <p:nvPr/>
            </p:nvGrpSpPr>
            <p:grpSpPr bwMode="auto">
              <a:xfrm>
                <a:off x="1708" y="403"/>
                <a:ext cx="427" cy="403"/>
                <a:chOff x="1708" y="403"/>
                <a:chExt cx="427" cy="403"/>
              </a:xfrm>
            </p:grpSpPr>
            <p:sp>
              <p:nvSpPr>
                <p:cNvPr id="20614" name="Rectangle 123"/>
                <p:cNvSpPr>
                  <a:spLocks noChangeArrowheads="1"/>
                </p:cNvSpPr>
                <p:nvPr/>
              </p:nvSpPr>
              <p:spPr bwMode="auto">
                <a:xfrm>
                  <a:off x="1720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X2*Y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1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708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3" name="Group 186"/>
              <p:cNvGrpSpPr>
                <a:grpSpLocks/>
              </p:cNvGrpSpPr>
              <p:nvPr/>
            </p:nvGrpSpPr>
            <p:grpSpPr bwMode="auto">
              <a:xfrm>
                <a:off x="2135" y="403"/>
                <a:ext cx="427" cy="403"/>
                <a:chOff x="2135" y="403"/>
                <a:chExt cx="427" cy="403"/>
              </a:xfrm>
            </p:grpSpPr>
            <p:sp>
              <p:nvSpPr>
                <p:cNvPr id="20612" name="Rectangle 124"/>
                <p:cNvSpPr>
                  <a:spLocks noChangeArrowheads="1"/>
                </p:cNvSpPr>
                <p:nvPr/>
              </p:nvSpPr>
              <p:spPr bwMode="auto">
                <a:xfrm>
                  <a:off x="2147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X1*X2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13" name="Rectangle 185"/>
                <p:cNvSpPr>
                  <a:spLocks noChangeArrowheads="1"/>
                </p:cNvSpPr>
                <p:nvPr/>
              </p:nvSpPr>
              <p:spPr bwMode="auto">
                <a:xfrm>
                  <a:off x="2135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4" name="Group 188"/>
              <p:cNvGrpSpPr>
                <a:grpSpLocks/>
              </p:cNvGrpSpPr>
              <p:nvPr/>
            </p:nvGrpSpPr>
            <p:grpSpPr bwMode="auto">
              <a:xfrm>
                <a:off x="2562" y="403"/>
                <a:ext cx="427" cy="403"/>
                <a:chOff x="2562" y="403"/>
                <a:chExt cx="427" cy="403"/>
              </a:xfrm>
            </p:grpSpPr>
            <p:sp>
              <p:nvSpPr>
                <p:cNvPr id="20610" name="Rectangle 125"/>
                <p:cNvSpPr>
                  <a:spLocks noChangeArrowheads="1"/>
                </p:cNvSpPr>
                <p:nvPr/>
              </p:nvSpPr>
              <p:spPr bwMode="auto">
                <a:xfrm>
                  <a:off x="2574" y="403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ea typeface="Times New Roman" charset="0"/>
                      <a:cs typeface="Times New Roman" charset="0"/>
                    </a:rPr>
                    <a:t> </a:t>
                  </a: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11" name="Rectangle 187"/>
                <p:cNvSpPr>
                  <a:spLocks noChangeArrowheads="1"/>
                </p:cNvSpPr>
                <p:nvPr/>
              </p:nvSpPr>
              <p:spPr bwMode="auto">
                <a:xfrm>
                  <a:off x="2562" y="403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5" name="Group 190"/>
              <p:cNvGrpSpPr>
                <a:grpSpLocks/>
              </p:cNvGrpSpPr>
              <p:nvPr/>
            </p:nvGrpSpPr>
            <p:grpSpPr bwMode="auto">
              <a:xfrm>
                <a:off x="0" y="806"/>
                <a:ext cx="427" cy="403"/>
                <a:chOff x="0" y="806"/>
                <a:chExt cx="427" cy="403"/>
              </a:xfrm>
            </p:grpSpPr>
            <p:sp>
              <p:nvSpPr>
                <p:cNvPr id="2060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2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65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09" name="Rectangle 189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6" name="Group 192"/>
              <p:cNvGrpSpPr>
                <a:grpSpLocks/>
              </p:cNvGrpSpPr>
              <p:nvPr/>
            </p:nvGrpSpPr>
            <p:grpSpPr bwMode="auto">
              <a:xfrm>
                <a:off x="427" y="806"/>
                <a:ext cx="427" cy="403"/>
                <a:chOff x="427" y="806"/>
                <a:chExt cx="427" cy="403"/>
              </a:xfrm>
            </p:grpSpPr>
            <p:sp>
              <p:nvSpPr>
                <p:cNvPr id="20606" name="Rectangle 127"/>
                <p:cNvSpPr>
                  <a:spLocks noChangeArrowheads="1"/>
                </p:cNvSpPr>
                <p:nvPr/>
              </p:nvSpPr>
              <p:spPr bwMode="auto">
                <a:xfrm>
                  <a:off x="439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1038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07" name="Rectangle 191"/>
                <p:cNvSpPr>
                  <a:spLocks noChangeArrowheads="1"/>
                </p:cNvSpPr>
                <p:nvPr/>
              </p:nvSpPr>
              <p:spPr bwMode="auto">
                <a:xfrm>
                  <a:off x="427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7" name="Group 194"/>
              <p:cNvGrpSpPr>
                <a:grpSpLocks/>
              </p:cNvGrpSpPr>
              <p:nvPr/>
            </p:nvGrpSpPr>
            <p:grpSpPr bwMode="auto">
              <a:xfrm>
                <a:off x="854" y="806"/>
                <a:ext cx="427" cy="403"/>
                <a:chOff x="854" y="806"/>
                <a:chExt cx="427" cy="403"/>
              </a:xfrm>
            </p:grpSpPr>
            <p:sp>
              <p:nvSpPr>
                <p:cNvPr id="20604" name="Rectangle 128"/>
                <p:cNvSpPr>
                  <a:spLocks noChangeArrowheads="1"/>
                </p:cNvSpPr>
                <p:nvPr/>
              </p:nvSpPr>
              <p:spPr bwMode="auto">
                <a:xfrm>
                  <a:off x="866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655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05" name="Rectangle 193"/>
                <p:cNvSpPr>
                  <a:spLocks noChangeArrowheads="1"/>
                </p:cNvSpPr>
                <p:nvPr/>
              </p:nvSpPr>
              <p:spPr bwMode="auto">
                <a:xfrm>
                  <a:off x="854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8" name="Group 196"/>
              <p:cNvGrpSpPr>
                <a:grpSpLocks/>
              </p:cNvGrpSpPr>
              <p:nvPr/>
            </p:nvGrpSpPr>
            <p:grpSpPr bwMode="auto">
              <a:xfrm>
                <a:off x="1281" y="806"/>
                <a:ext cx="427" cy="403"/>
                <a:chOff x="1281" y="806"/>
                <a:chExt cx="427" cy="403"/>
              </a:xfrm>
            </p:grpSpPr>
            <p:sp>
              <p:nvSpPr>
                <p:cNvPr id="20602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93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3513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03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81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09" name="Group 198"/>
              <p:cNvGrpSpPr>
                <a:grpSpLocks/>
              </p:cNvGrpSpPr>
              <p:nvPr/>
            </p:nvGrpSpPr>
            <p:grpSpPr bwMode="auto">
              <a:xfrm>
                <a:off x="1708" y="806"/>
                <a:ext cx="427" cy="403"/>
                <a:chOff x="1708" y="806"/>
                <a:chExt cx="427" cy="403"/>
              </a:xfrm>
            </p:grpSpPr>
            <p:sp>
              <p:nvSpPr>
                <p:cNvPr id="2060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720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2219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601" name="Rectangle 197"/>
                <p:cNvSpPr>
                  <a:spLocks noChangeArrowheads="1"/>
                </p:cNvSpPr>
                <p:nvPr/>
              </p:nvSpPr>
              <p:spPr bwMode="auto">
                <a:xfrm>
                  <a:off x="1708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0" name="Group 200"/>
              <p:cNvGrpSpPr>
                <a:grpSpLocks/>
              </p:cNvGrpSpPr>
              <p:nvPr/>
            </p:nvGrpSpPr>
            <p:grpSpPr bwMode="auto">
              <a:xfrm>
                <a:off x="2135" y="806"/>
                <a:ext cx="427" cy="403"/>
                <a:chOff x="2135" y="806"/>
                <a:chExt cx="427" cy="403"/>
              </a:xfrm>
            </p:grpSpPr>
            <p:sp>
              <p:nvSpPr>
                <p:cNvPr id="20598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47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34510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99" name="Rectangle 199"/>
                <p:cNvSpPr>
                  <a:spLocks noChangeArrowheads="1"/>
                </p:cNvSpPr>
                <p:nvPr/>
              </p:nvSpPr>
              <p:spPr bwMode="auto">
                <a:xfrm>
                  <a:off x="2135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1" name="Group 202"/>
              <p:cNvGrpSpPr>
                <a:grpSpLocks/>
              </p:cNvGrpSpPr>
              <p:nvPr/>
            </p:nvGrpSpPr>
            <p:grpSpPr bwMode="auto">
              <a:xfrm>
                <a:off x="2562" y="806"/>
                <a:ext cx="427" cy="403"/>
                <a:chOff x="2562" y="806"/>
                <a:chExt cx="427" cy="403"/>
              </a:xfrm>
            </p:grpSpPr>
            <p:sp>
              <p:nvSpPr>
                <p:cNvPr id="20596" name="Rectangle 132"/>
                <p:cNvSpPr>
                  <a:spLocks noChangeArrowheads="1"/>
                </p:cNvSpPr>
                <p:nvPr/>
              </p:nvSpPr>
              <p:spPr bwMode="auto">
                <a:xfrm>
                  <a:off x="2574" y="806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Sum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97" name="Rectangle 201"/>
                <p:cNvSpPr>
                  <a:spLocks noChangeArrowheads="1"/>
                </p:cNvSpPr>
                <p:nvPr/>
              </p:nvSpPr>
              <p:spPr bwMode="auto">
                <a:xfrm>
                  <a:off x="2562" y="806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2" name="Group 204"/>
              <p:cNvGrpSpPr>
                <a:grpSpLocks/>
              </p:cNvGrpSpPr>
              <p:nvPr/>
            </p:nvGrpSpPr>
            <p:grpSpPr bwMode="auto">
              <a:xfrm>
                <a:off x="0" y="1209"/>
                <a:ext cx="427" cy="403"/>
                <a:chOff x="0" y="1209"/>
                <a:chExt cx="427" cy="403"/>
              </a:xfrm>
            </p:grpSpPr>
            <p:sp>
              <p:nvSpPr>
                <p:cNvPr id="20594" name="Rectangle 133"/>
                <p:cNvSpPr>
                  <a:spLocks noChangeArrowheads="1"/>
                </p:cNvSpPr>
                <p:nvPr/>
              </p:nvSpPr>
              <p:spPr bwMode="auto">
                <a:xfrm>
                  <a:off x="12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95" name="Rectangle 203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3" name="Group 206"/>
              <p:cNvGrpSpPr>
                <a:grpSpLocks/>
              </p:cNvGrpSpPr>
              <p:nvPr/>
            </p:nvGrpSpPr>
            <p:grpSpPr bwMode="auto">
              <a:xfrm>
                <a:off x="427" y="1209"/>
                <a:ext cx="427" cy="403"/>
                <a:chOff x="427" y="1209"/>
                <a:chExt cx="427" cy="403"/>
              </a:xfrm>
            </p:grpSpPr>
            <p:sp>
              <p:nvSpPr>
                <p:cNvPr id="20592" name="Rectangle 134"/>
                <p:cNvSpPr>
                  <a:spLocks noChangeArrowheads="1"/>
                </p:cNvSpPr>
                <p:nvPr/>
              </p:nvSpPr>
              <p:spPr bwMode="auto">
                <a:xfrm>
                  <a:off x="439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93" name="Rectangle 205"/>
                <p:cNvSpPr>
                  <a:spLocks noChangeArrowheads="1"/>
                </p:cNvSpPr>
                <p:nvPr/>
              </p:nvSpPr>
              <p:spPr bwMode="auto">
                <a:xfrm>
                  <a:off x="427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4" name="Group 208"/>
              <p:cNvGrpSpPr>
                <a:grpSpLocks/>
              </p:cNvGrpSpPr>
              <p:nvPr/>
            </p:nvGrpSpPr>
            <p:grpSpPr bwMode="auto">
              <a:xfrm>
                <a:off x="854" y="1209"/>
                <a:ext cx="427" cy="403"/>
                <a:chOff x="854" y="1209"/>
                <a:chExt cx="427" cy="403"/>
              </a:xfrm>
            </p:grpSpPr>
            <p:sp>
              <p:nvSpPr>
                <p:cNvPr id="20590" name="Rectangle 135"/>
                <p:cNvSpPr>
                  <a:spLocks noChangeArrowheads="1"/>
                </p:cNvSpPr>
                <p:nvPr/>
              </p:nvSpPr>
              <p:spPr bwMode="auto">
                <a:xfrm>
                  <a:off x="866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91" name="Rectangle 207"/>
                <p:cNvSpPr>
                  <a:spLocks noChangeArrowheads="1"/>
                </p:cNvSpPr>
                <p:nvPr/>
              </p:nvSpPr>
              <p:spPr bwMode="auto">
                <a:xfrm>
                  <a:off x="854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5" name="Group 210"/>
              <p:cNvGrpSpPr>
                <a:grpSpLocks/>
              </p:cNvGrpSpPr>
              <p:nvPr/>
            </p:nvGrpSpPr>
            <p:grpSpPr bwMode="auto">
              <a:xfrm>
                <a:off x="1281" y="1209"/>
                <a:ext cx="427" cy="403"/>
                <a:chOff x="1281" y="1209"/>
                <a:chExt cx="427" cy="403"/>
              </a:xfrm>
            </p:grpSpPr>
            <p:sp>
              <p:nvSpPr>
                <p:cNvPr id="20588" name="Rectangle 136"/>
                <p:cNvSpPr>
                  <a:spLocks noChangeArrowheads="1"/>
                </p:cNvSpPr>
                <p:nvPr/>
              </p:nvSpPr>
              <p:spPr bwMode="auto">
                <a:xfrm>
                  <a:off x="1293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89" name="Rectangle 209"/>
                <p:cNvSpPr>
                  <a:spLocks noChangeArrowheads="1"/>
                </p:cNvSpPr>
                <p:nvPr/>
              </p:nvSpPr>
              <p:spPr bwMode="auto">
                <a:xfrm>
                  <a:off x="1281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6" name="Group 212"/>
              <p:cNvGrpSpPr>
                <a:grpSpLocks/>
              </p:cNvGrpSpPr>
              <p:nvPr/>
            </p:nvGrpSpPr>
            <p:grpSpPr bwMode="auto">
              <a:xfrm>
                <a:off x="1708" y="1209"/>
                <a:ext cx="427" cy="403"/>
                <a:chOff x="1708" y="1209"/>
                <a:chExt cx="427" cy="403"/>
              </a:xfrm>
            </p:grpSpPr>
            <p:sp>
              <p:nvSpPr>
                <p:cNvPr id="20586" name="Rectangle 137"/>
                <p:cNvSpPr>
                  <a:spLocks noChangeArrowheads="1"/>
                </p:cNvSpPr>
                <p:nvPr/>
              </p:nvSpPr>
              <p:spPr bwMode="auto">
                <a:xfrm>
                  <a:off x="1720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87" name="Rectangle 211"/>
                <p:cNvSpPr>
                  <a:spLocks noChangeArrowheads="1"/>
                </p:cNvSpPr>
                <p:nvPr/>
              </p:nvSpPr>
              <p:spPr bwMode="auto">
                <a:xfrm>
                  <a:off x="1708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7" name="Group 214"/>
              <p:cNvGrpSpPr>
                <a:grpSpLocks/>
              </p:cNvGrpSpPr>
              <p:nvPr/>
            </p:nvGrpSpPr>
            <p:grpSpPr bwMode="auto">
              <a:xfrm>
                <a:off x="2135" y="1209"/>
                <a:ext cx="427" cy="403"/>
                <a:chOff x="2135" y="1209"/>
                <a:chExt cx="427" cy="403"/>
              </a:xfrm>
            </p:grpSpPr>
            <p:sp>
              <p:nvSpPr>
                <p:cNvPr id="2058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147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85" name="Rectangle 213"/>
                <p:cNvSpPr>
                  <a:spLocks noChangeArrowheads="1"/>
                </p:cNvSpPr>
                <p:nvPr/>
              </p:nvSpPr>
              <p:spPr bwMode="auto">
                <a:xfrm>
                  <a:off x="2135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8" name="Group 216"/>
              <p:cNvGrpSpPr>
                <a:grpSpLocks/>
              </p:cNvGrpSpPr>
              <p:nvPr/>
            </p:nvGrpSpPr>
            <p:grpSpPr bwMode="auto">
              <a:xfrm>
                <a:off x="2562" y="1209"/>
                <a:ext cx="427" cy="403"/>
                <a:chOff x="2562" y="1209"/>
                <a:chExt cx="427" cy="403"/>
              </a:xfrm>
            </p:grpSpPr>
            <p:sp>
              <p:nvSpPr>
                <p:cNvPr id="20582" name="Rectangle 139"/>
                <p:cNvSpPr>
                  <a:spLocks noChangeArrowheads="1"/>
                </p:cNvSpPr>
                <p:nvPr/>
              </p:nvSpPr>
              <p:spPr bwMode="auto">
                <a:xfrm>
                  <a:off x="2574" y="1209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N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83" name="Rectangle 215"/>
                <p:cNvSpPr>
                  <a:spLocks noChangeArrowheads="1"/>
                </p:cNvSpPr>
                <p:nvPr/>
              </p:nvSpPr>
              <p:spPr bwMode="auto">
                <a:xfrm>
                  <a:off x="2562" y="1209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19" name="Group 218"/>
              <p:cNvGrpSpPr>
                <a:grpSpLocks/>
              </p:cNvGrpSpPr>
              <p:nvPr/>
            </p:nvGrpSpPr>
            <p:grpSpPr bwMode="auto">
              <a:xfrm>
                <a:off x="0" y="1612"/>
                <a:ext cx="427" cy="403"/>
                <a:chOff x="0" y="1612"/>
                <a:chExt cx="427" cy="403"/>
              </a:xfrm>
            </p:grpSpPr>
            <p:sp>
              <p:nvSpPr>
                <p:cNvPr id="20580" name="Rectangle 140"/>
                <p:cNvSpPr>
                  <a:spLocks noChangeArrowheads="1"/>
                </p:cNvSpPr>
                <p:nvPr/>
              </p:nvSpPr>
              <p:spPr bwMode="auto">
                <a:xfrm>
                  <a:off x="12" y="1612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3.25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81" name="Rectangle 217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0" name="Group 220"/>
              <p:cNvGrpSpPr>
                <a:grpSpLocks/>
              </p:cNvGrpSpPr>
              <p:nvPr/>
            </p:nvGrpSpPr>
            <p:grpSpPr bwMode="auto">
              <a:xfrm>
                <a:off x="427" y="1612"/>
                <a:ext cx="427" cy="403"/>
                <a:chOff x="427" y="1612"/>
                <a:chExt cx="427" cy="403"/>
              </a:xfrm>
            </p:grpSpPr>
            <p:sp>
              <p:nvSpPr>
                <p:cNvPr id="20578" name="Rectangle 141"/>
                <p:cNvSpPr>
                  <a:spLocks noChangeArrowheads="1"/>
                </p:cNvSpPr>
                <p:nvPr/>
              </p:nvSpPr>
              <p:spPr bwMode="auto">
                <a:xfrm>
                  <a:off x="439" y="1612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51.9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79" name="Rectangle 219"/>
                <p:cNvSpPr>
                  <a:spLocks noChangeArrowheads="1"/>
                </p:cNvSpPr>
                <p:nvPr/>
              </p:nvSpPr>
              <p:spPr bwMode="auto">
                <a:xfrm>
                  <a:off x="427" y="1612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1" name="Group 222"/>
              <p:cNvGrpSpPr>
                <a:grpSpLocks/>
              </p:cNvGrpSpPr>
              <p:nvPr/>
            </p:nvGrpSpPr>
            <p:grpSpPr bwMode="auto">
              <a:xfrm>
                <a:off x="854" y="1612"/>
                <a:ext cx="427" cy="403"/>
                <a:chOff x="854" y="1612"/>
                <a:chExt cx="427" cy="403"/>
              </a:xfrm>
            </p:grpSpPr>
            <p:sp>
              <p:nvSpPr>
                <p:cNvPr id="20576" name="Rectangle 142"/>
                <p:cNvSpPr>
                  <a:spLocks noChangeArrowheads="1"/>
                </p:cNvSpPr>
                <p:nvPr/>
              </p:nvSpPr>
              <p:spPr bwMode="auto">
                <a:xfrm>
                  <a:off x="866" y="1612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32.75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77" name="Rectangle 221"/>
                <p:cNvSpPr>
                  <a:spLocks noChangeArrowheads="1"/>
                </p:cNvSpPr>
                <p:nvPr/>
              </p:nvSpPr>
              <p:spPr bwMode="auto">
                <a:xfrm>
                  <a:off x="854" y="1612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2" name="Group 224"/>
              <p:cNvGrpSpPr>
                <a:grpSpLocks/>
              </p:cNvGrpSpPr>
              <p:nvPr/>
            </p:nvGrpSpPr>
            <p:grpSpPr bwMode="auto">
              <a:xfrm>
                <a:off x="1281" y="1612"/>
                <a:ext cx="427" cy="403"/>
                <a:chOff x="1281" y="1612"/>
                <a:chExt cx="427" cy="403"/>
              </a:xfrm>
            </p:grpSpPr>
            <p:sp>
              <p:nvSpPr>
                <p:cNvPr id="20574" name="Rectangle 143"/>
                <p:cNvSpPr>
                  <a:spLocks noChangeArrowheads="1"/>
                </p:cNvSpPr>
                <p:nvPr/>
              </p:nvSpPr>
              <p:spPr bwMode="auto">
                <a:xfrm>
                  <a:off x="1293" y="1612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175.65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75" name="Rectangle 223"/>
                <p:cNvSpPr>
                  <a:spLocks noChangeArrowheads="1"/>
                </p:cNvSpPr>
                <p:nvPr/>
              </p:nvSpPr>
              <p:spPr bwMode="auto">
                <a:xfrm>
                  <a:off x="1281" y="1612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3" name="Group 226"/>
              <p:cNvGrpSpPr>
                <a:grpSpLocks/>
              </p:cNvGrpSpPr>
              <p:nvPr/>
            </p:nvGrpSpPr>
            <p:grpSpPr bwMode="auto">
              <a:xfrm>
                <a:off x="1708" y="1612"/>
                <a:ext cx="427" cy="403"/>
                <a:chOff x="1708" y="1612"/>
                <a:chExt cx="427" cy="403"/>
              </a:xfrm>
            </p:grpSpPr>
            <p:sp>
              <p:nvSpPr>
                <p:cNvPr id="2057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20" y="1612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110.95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73" name="Rectangle 225"/>
                <p:cNvSpPr>
                  <a:spLocks noChangeArrowheads="1"/>
                </p:cNvSpPr>
                <p:nvPr/>
              </p:nvSpPr>
              <p:spPr bwMode="auto">
                <a:xfrm>
                  <a:off x="1708" y="1612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4" name="Group 228"/>
              <p:cNvGrpSpPr>
                <a:grpSpLocks/>
              </p:cNvGrpSpPr>
              <p:nvPr/>
            </p:nvGrpSpPr>
            <p:grpSpPr bwMode="auto">
              <a:xfrm>
                <a:off x="2135" y="1612"/>
                <a:ext cx="427" cy="403"/>
                <a:chOff x="2135" y="1612"/>
                <a:chExt cx="427" cy="403"/>
              </a:xfrm>
            </p:grpSpPr>
            <p:sp>
              <p:nvSpPr>
                <p:cNvPr id="20570" name="Rectangle 145"/>
                <p:cNvSpPr>
                  <a:spLocks noChangeArrowheads="1"/>
                </p:cNvSpPr>
                <p:nvPr/>
              </p:nvSpPr>
              <p:spPr bwMode="auto">
                <a:xfrm>
                  <a:off x="2147" y="1612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1725.5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71" name="Rectangle 227"/>
                <p:cNvSpPr>
                  <a:spLocks noChangeArrowheads="1"/>
                </p:cNvSpPr>
                <p:nvPr/>
              </p:nvSpPr>
              <p:spPr bwMode="auto">
                <a:xfrm>
                  <a:off x="2135" y="1612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5" name="Group 230"/>
              <p:cNvGrpSpPr>
                <a:grpSpLocks/>
              </p:cNvGrpSpPr>
              <p:nvPr/>
            </p:nvGrpSpPr>
            <p:grpSpPr bwMode="auto">
              <a:xfrm>
                <a:off x="2562" y="1612"/>
                <a:ext cx="427" cy="403"/>
                <a:chOff x="2562" y="1612"/>
                <a:chExt cx="427" cy="403"/>
              </a:xfrm>
            </p:grpSpPr>
            <p:sp>
              <p:nvSpPr>
                <p:cNvPr id="20568" name="Rectangle 146"/>
                <p:cNvSpPr>
                  <a:spLocks noChangeArrowheads="1"/>
                </p:cNvSpPr>
                <p:nvPr/>
              </p:nvSpPr>
              <p:spPr bwMode="auto">
                <a:xfrm>
                  <a:off x="2574" y="1612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M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69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62" y="1612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6" name="Group 232"/>
              <p:cNvGrpSpPr>
                <a:grpSpLocks/>
              </p:cNvGrpSpPr>
              <p:nvPr/>
            </p:nvGrpSpPr>
            <p:grpSpPr bwMode="auto">
              <a:xfrm>
                <a:off x="0" y="2015"/>
                <a:ext cx="427" cy="403"/>
                <a:chOff x="0" y="2015"/>
                <a:chExt cx="427" cy="403"/>
              </a:xfrm>
            </p:grpSpPr>
            <p:sp>
              <p:nvSpPr>
                <p:cNvPr id="20566" name="Rectangle 147"/>
                <p:cNvSpPr>
                  <a:spLocks noChangeArrowheads="1"/>
                </p:cNvSpPr>
                <p:nvPr/>
              </p:nvSpPr>
              <p:spPr bwMode="auto">
                <a:xfrm>
                  <a:off x="12" y="2015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1.25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7" name="Group 234"/>
              <p:cNvGrpSpPr>
                <a:grpSpLocks/>
              </p:cNvGrpSpPr>
              <p:nvPr/>
            </p:nvGrpSpPr>
            <p:grpSpPr bwMode="auto">
              <a:xfrm>
                <a:off x="427" y="2015"/>
                <a:ext cx="427" cy="403"/>
                <a:chOff x="427" y="2015"/>
                <a:chExt cx="427" cy="403"/>
              </a:xfrm>
            </p:grpSpPr>
            <p:sp>
              <p:nvSpPr>
                <p:cNvPr id="20564" name="Rectangle 148"/>
                <p:cNvSpPr>
                  <a:spLocks noChangeArrowheads="1"/>
                </p:cNvSpPr>
                <p:nvPr/>
              </p:nvSpPr>
              <p:spPr bwMode="auto">
                <a:xfrm>
                  <a:off x="439" y="2015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7.58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65" name="Rectangle 233"/>
                <p:cNvSpPr>
                  <a:spLocks noChangeArrowheads="1"/>
                </p:cNvSpPr>
                <p:nvPr/>
              </p:nvSpPr>
              <p:spPr bwMode="auto">
                <a:xfrm>
                  <a:off x="427" y="2015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8" name="Group 236"/>
              <p:cNvGrpSpPr>
                <a:grpSpLocks/>
              </p:cNvGrpSpPr>
              <p:nvPr/>
            </p:nvGrpSpPr>
            <p:grpSpPr bwMode="auto">
              <a:xfrm>
                <a:off x="854" y="2015"/>
                <a:ext cx="427" cy="403"/>
                <a:chOff x="854" y="2015"/>
                <a:chExt cx="427" cy="403"/>
              </a:xfrm>
            </p:grpSpPr>
            <p:sp>
              <p:nvSpPr>
                <p:cNvPr id="20562" name="Rectangle 149"/>
                <p:cNvSpPr>
                  <a:spLocks noChangeArrowheads="1"/>
                </p:cNvSpPr>
                <p:nvPr/>
              </p:nvSpPr>
              <p:spPr bwMode="auto">
                <a:xfrm>
                  <a:off x="866" y="2015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5.24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63" name="Rectangle 235"/>
                <p:cNvSpPr>
                  <a:spLocks noChangeArrowheads="1"/>
                </p:cNvSpPr>
                <p:nvPr/>
              </p:nvSpPr>
              <p:spPr bwMode="auto">
                <a:xfrm>
                  <a:off x="854" y="2015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29" name="Group 238"/>
              <p:cNvGrpSpPr>
                <a:grpSpLocks/>
              </p:cNvGrpSpPr>
              <p:nvPr/>
            </p:nvGrpSpPr>
            <p:grpSpPr bwMode="auto">
              <a:xfrm>
                <a:off x="1281" y="2015"/>
                <a:ext cx="427" cy="403"/>
                <a:chOff x="1281" y="2015"/>
                <a:chExt cx="427" cy="403"/>
              </a:xfrm>
            </p:grpSpPr>
            <p:sp>
              <p:nvSpPr>
                <p:cNvPr id="2056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293" y="2015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84.33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61" name="Rectangle 237"/>
                <p:cNvSpPr>
                  <a:spLocks noChangeArrowheads="1"/>
                </p:cNvSpPr>
                <p:nvPr/>
              </p:nvSpPr>
              <p:spPr bwMode="auto">
                <a:xfrm>
                  <a:off x="1281" y="2015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0" name="Group 240"/>
              <p:cNvGrpSpPr>
                <a:grpSpLocks/>
              </p:cNvGrpSpPr>
              <p:nvPr/>
            </p:nvGrpSpPr>
            <p:grpSpPr bwMode="auto">
              <a:xfrm>
                <a:off x="1708" y="2015"/>
                <a:ext cx="427" cy="403"/>
                <a:chOff x="1708" y="2015"/>
                <a:chExt cx="427" cy="403"/>
              </a:xfrm>
            </p:grpSpPr>
            <p:sp>
              <p:nvSpPr>
                <p:cNvPr id="20558" name="Rectangle 151"/>
                <p:cNvSpPr>
                  <a:spLocks noChangeArrowheads="1"/>
                </p:cNvSpPr>
                <p:nvPr/>
              </p:nvSpPr>
              <p:spPr bwMode="auto">
                <a:xfrm>
                  <a:off x="1720" y="2015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54.73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5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708" y="2015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1" name="Group 242"/>
              <p:cNvGrpSpPr>
                <a:grpSpLocks/>
              </p:cNvGrpSpPr>
              <p:nvPr/>
            </p:nvGrpSpPr>
            <p:grpSpPr bwMode="auto">
              <a:xfrm>
                <a:off x="2135" y="2015"/>
                <a:ext cx="427" cy="403"/>
                <a:chOff x="2135" y="2015"/>
                <a:chExt cx="427" cy="403"/>
              </a:xfrm>
            </p:grpSpPr>
            <p:sp>
              <p:nvSpPr>
                <p:cNvPr id="20556" name="Rectangle 152"/>
                <p:cNvSpPr>
                  <a:spLocks noChangeArrowheads="1"/>
                </p:cNvSpPr>
                <p:nvPr/>
              </p:nvSpPr>
              <p:spPr bwMode="auto">
                <a:xfrm>
                  <a:off x="2147" y="2015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474.60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57" name="Rectangle 241"/>
                <p:cNvSpPr>
                  <a:spLocks noChangeArrowheads="1"/>
                </p:cNvSpPr>
                <p:nvPr/>
              </p:nvSpPr>
              <p:spPr bwMode="auto">
                <a:xfrm>
                  <a:off x="2135" y="2015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2" name="Group 244"/>
              <p:cNvGrpSpPr>
                <a:grpSpLocks/>
              </p:cNvGrpSpPr>
              <p:nvPr/>
            </p:nvGrpSpPr>
            <p:grpSpPr bwMode="auto">
              <a:xfrm>
                <a:off x="2562" y="2015"/>
                <a:ext cx="427" cy="403"/>
                <a:chOff x="2562" y="2015"/>
                <a:chExt cx="427" cy="403"/>
              </a:xfrm>
            </p:grpSpPr>
            <p:sp>
              <p:nvSpPr>
                <p:cNvPr id="20554" name="Rectangle 153"/>
                <p:cNvSpPr>
                  <a:spLocks noChangeArrowheads="1"/>
                </p:cNvSpPr>
                <p:nvPr/>
              </p:nvSpPr>
              <p:spPr bwMode="auto">
                <a:xfrm>
                  <a:off x="2574" y="2015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SD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55" name="Rectangle 243"/>
                <p:cNvSpPr>
                  <a:spLocks noChangeArrowheads="1"/>
                </p:cNvSpPr>
                <p:nvPr/>
              </p:nvSpPr>
              <p:spPr bwMode="auto">
                <a:xfrm>
                  <a:off x="2562" y="2015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3" name="Group 246"/>
              <p:cNvGrpSpPr>
                <a:grpSpLocks/>
              </p:cNvGrpSpPr>
              <p:nvPr/>
            </p:nvGrpSpPr>
            <p:grpSpPr bwMode="auto">
              <a:xfrm>
                <a:off x="0" y="2418"/>
                <a:ext cx="427" cy="403"/>
                <a:chOff x="0" y="2418"/>
                <a:chExt cx="427" cy="403"/>
              </a:xfrm>
            </p:grpSpPr>
            <p:sp>
              <p:nvSpPr>
                <p:cNvPr id="20552" name="Rectangle 154"/>
                <p:cNvSpPr>
                  <a:spLocks noChangeArrowheads="1"/>
                </p:cNvSpPr>
                <p:nvPr/>
              </p:nvSpPr>
              <p:spPr bwMode="auto">
                <a:xfrm>
                  <a:off x="12" y="24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29.75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53" name="Rectangle 245"/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4" name="Group 248"/>
              <p:cNvGrpSpPr>
                <a:grpSpLocks/>
              </p:cNvGrpSpPr>
              <p:nvPr/>
            </p:nvGrpSpPr>
            <p:grpSpPr bwMode="auto">
              <a:xfrm>
                <a:off x="427" y="2418"/>
                <a:ext cx="427" cy="403"/>
                <a:chOff x="427" y="2418"/>
                <a:chExt cx="427" cy="403"/>
              </a:xfrm>
            </p:grpSpPr>
            <p:sp>
              <p:nvSpPr>
                <p:cNvPr id="20550" name="Rectangle 155"/>
                <p:cNvSpPr>
                  <a:spLocks noChangeArrowheads="1"/>
                </p:cNvSpPr>
                <p:nvPr/>
              </p:nvSpPr>
              <p:spPr bwMode="auto">
                <a:xfrm>
                  <a:off x="439" y="24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1091.8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51" name="Rectangle 247"/>
                <p:cNvSpPr>
                  <a:spLocks noChangeArrowheads="1"/>
                </p:cNvSpPr>
                <p:nvPr/>
              </p:nvSpPr>
              <p:spPr bwMode="auto">
                <a:xfrm>
                  <a:off x="427" y="24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5" name="Group 250"/>
              <p:cNvGrpSpPr>
                <a:grpSpLocks/>
              </p:cNvGrpSpPr>
              <p:nvPr/>
            </p:nvGrpSpPr>
            <p:grpSpPr bwMode="auto">
              <a:xfrm>
                <a:off x="854" y="2418"/>
                <a:ext cx="427" cy="403"/>
                <a:chOff x="854" y="2418"/>
                <a:chExt cx="427" cy="403"/>
              </a:xfrm>
            </p:grpSpPr>
            <p:sp>
              <p:nvSpPr>
                <p:cNvPr id="20548" name="Rectangle 156"/>
                <p:cNvSpPr>
                  <a:spLocks noChangeArrowheads="1"/>
                </p:cNvSpPr>
                <p:nvPr/>
              </p:nvSpPr>
              <p:spPr bwMode="auto">
                <a:xfrm>
                  <a:off x="866" y="24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521.75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49" name="Rectangle 249"/>
                <p:cNvSpPr>
                  <a:spLocks noChangeArrowheads="1"/>
                </p:cNvSpPr>
                <p:nvPr/>
              </p:nvSpPr>
              <p:spPr bwMode="auto">
                <a:xfrm>
                  <a:off x="854" y="24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6" name="Group 252"/>
              <p:cNvGrpSpPr>
                <a:grpSpLocks/>
              </p:cNvGrpSpPr>
              <p:nvPr/>
            </p:nvGrpSpPr>
            <p:grpSpPr bwMode="auto">
              <a:xfrm>
                <a:off x="1281" y="2418"/>
                <a:ext cx="427" cy="403"/>
                <a:chOff x="1281" y="2418"/>
                <a:chExt cx="427" cy="403"/>
              </a:xfrm>
            </p:grpSpPr>
            <p:sp>
              <p:nvSpPr>
                <p:cNvPr id="20546" name="Rectangle 157"/>
                <p:cNvSpPr>
                  <a:spLocks noChangeArrowheads="1"/>
                </p:cNvSpPr>
                <p:nvPr/>
              </p:nvSpPr>
              <p:spPr bwMode="auto">
                <a:xfrm>
                  <a:off x="1293" y="24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 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47" name="Rectangle 251"/>
                <p:cNvSpPr>
                  <a:spLocks noChangeArrowheads="1"/>
                </p:cNvSpPr>
                <p:nvPr/>
              </p:nvSpPr>
              <p:spPr bwMode="auto">
                <a:xfrm>
                  <a:off x="1281" y="24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7" name="Group 254"/>
              <p:cNvGrpSpPr>
                <a:grpSpLocks/>
              </p:cNvGrpSpPr>
              <p:nvPr/>
            </p:nvGrpSpPr>
            <p:grpSpPr bwMode="auto">
              <a:xfrm>
                <a:off x="1708" y="2418"/>
                <a:ext cx="427" cy="403"/>
                <a:chOff x="1708" y="2418"/>
                <a:chExt cx="427" cy="403"/>
              </a:xfrm>
            </p:grpSpPr>
            <p:sp>
              <p:nvSpPr>
                <p:cNvPr id="20544" name="Rectangle 158"/>
                <p:cNvSpPr>
                  <a:spLocks noChangeArrowheads="1"/>
                </p:cNvSpPr>
                <p:nvPr/>
              </p:nvSpPr>
              <p:spPr bwMode="auto">
                <a:xfrm>
                  <a:off x="1720" y="24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 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4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708" y="24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8" name="Group 256"/>
              <p:cNvGrpSpPr>
                <a:grpSpLocks/>
              </p:cNvGrpSpPr>
              <p:nvPr/>
            </p:nvGrpSpPr>
            <p:grpSpPr bwMode="auto">
              <a:xfrm>
                <a:off x="2135" y="2418"/>
                <a:ext cx="427" cy="403"/>
                <a:chOff x="2135" y="2418"/>
                <a:chExt cx="427" cy="403"/>
              </a:xfrm>
            </p:grpSpPr>
            <p:sp>
              <p:nvSpPr>
                <p:cNvPr id="20542" name="Rectangle 159"/>
                <p:cNvSpPr>
                  <a:spLocks noChangeArrowheads="1"/>
                </p:cNvSpPr>
                <p:nvPr/>
              </p:nvSpPr>
              <p:spPr bwMode="auto">
                <a:xfrm>
                  <a:off x="2147" y="24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 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 algn="r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43" name="Rectangle 255"/>
                <p:cNvSpPr>
                  <a:spLocks noChangeArrowheads="1"/>
                </p:cNvSpPr>
                <p:nvPr/>
              </p:nvSpPr>
              <p:spPr bwMode="auto">
                <a:xfrm>
                  <a:off x="2135" y="24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grpSp>
            <p:nvGrpSpPr>
              <p:cNvPr id="20539" name="Group 258"/>
              <p:cNvGrpSpPr>
                <a:grpSpLocks/>
              </p:cNvGrpSpPr>
              <p:nvPr/>
            </p:nvGrpSpPr>
            <p:grpSpPr bwMode="auto">
              <a:xfrm>
                <a:off x="2562" y="2418"/>
                <a:ext cx="427" cy="403"/>
                <a:chOff x="2562" y="2418"/>
                <a:chExt cx="427" cy="403"/>
              </a:xfrm>
            </p:grpSpPr>
            <p:sp>
              <p:nvSpPr>
                <p:cNvPr id="20540" name="Rectangle 160"/>
                <p:cNvSpPr>
                  <a:spLocks noChangeArrowheads="1"/>
                </p:cNvSpPr>
                <p:nvPr/>
              </p:nvSpPr>
              <p:spPr bwMode="auto">
                <a:xfrm>
                  <a:off x="2574" y="2418"/>
                  <a:ext cx="40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ea typeface="Times New Roman" charset="0"/>
                      <a:cs typeface="Times New Roman" charset="0"/>
                    </a:rPr>
                    <a:t>USS</a:t>
                  </a:r>
                  <a:endParaRPr lang="en-US" altLang="en-US" sz="1200">
                    <a:ea typeface="Times New Roman" charset="0"/>
                    <a:cs typeface="Times New Roman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0541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62" y="2418"/>
                  <a:ext cx="42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sp>
          <p:nvSpPr>
            <p:cNvPr id="20490" name="Rectangle 260"/>
            <p:cNvSpPr>
              <a:spLocks noChangeArrowheads="1"/>
            </p:cNvSpPr>
            <p:nvPr/>
          </p:nvSpPr>
          <p:spPr bwMode="auto">
            <a:xfrm>
              <a:off x="-3" y="-3"/>
              <a:ext cx="2995" cy="282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0485" name="Rectangle 263"/>
          <p:cNvSpPr>
            <a:spLocks noChangeArrowheads="1"/>
          </p:cNvSpPr>
          <p:nvPr/>
        </p:nvSpPr>
        <p:spPr bwMode="auto">
          <a:xfrm>
            <a:off x="3429000" y="2762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0486" name="Object 262"/>
          <p:cNvGraphicFramePr>
            <a:graphicFrameLocks noChangeAspect="1"/>
          </p:cNvGraphicFramePr>
          <p:nvPr/>
        </p:nvGraphicFramePr>
        <p:xfrm>
          <a:off x="1905000" y="5124450"/>
          <a:ext cx="2971800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5" r:id="rId3" imgW="2286000" imgH="1333500" progId="Equation.3">
                  <p:embed/>
                </p:oleObj>
              </mc:Choice>
              <mc:Fallback>
                <p:oleObj r:id="rId3" imgW="2286000" imgH="1333500" progId="Equation.3">
                  <p:embed/>
                  <p:pic>
                    <p:nvPicPr>
                      <p:cNvPr id="0" name="Object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24450"/>
                        <a:ext cx="2971800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264"/>
          <p:cNvGraphicFramePr>
            <a:graphicFrameLocks noChangeAspect="1"/>
          </p:cNvGraphicFramePr>
          <p:nvPr/>
        </p:nvGraphicFramePr>
        <p:xfrm>
          <a:off x="4800600" y="5105400"/>
          <a:ext cx="33750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6" name="Equation" r:id="rId5" imgW="2159000" imgH="393700" progId="Equation.3">
                  <p:embed/>
                </p:oleObj>
              </mc:Choice>
              <mc:Fallback>
                <p:oleObj name="Equation" r:id="rId5" imgW="2159000" imgH="393700" progId="Equation.3">
                  <p:embed/>
                  <p:pic>
                    <p:nvPicPr>
                      <p:cNvPr id="0" name="Object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05400"/>
                        <a:ext cx="33750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Text Box 265"/>
          <p:cNvSpPr txBox="1">
            <a:spLocks noChangeArrowheads="1"/>
          </p:cNvSpPr>
          <p:nvPr/>
        </p:nvSpPr>
        <p:spPr bwMode="auto">
          <a:xfrm>
            <a:off x="6918325" y="1793875"/>
            <a:ext cx="2225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Note.  Only some of the data are shown.  Size problem in Powerpoint.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SSCP Matrix</a:t>
            </a: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508125" y="1336675"/>
            <a:ext cx="6221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SSCP means sums of squares and cross-products.</a:t>
            </a:r>
          </a:p>
        </p:txBody>
      </p:sp>
      <p:graphicFrame>
        <p:nvGraphicFramePr>
          <p:cNvPr id="11367" name="Group 103"/>
          <p:cNvGraphicFramePr>
            <a:graphicFrameLocks noGrp="1"/>
          </p:cNvGraphicFramePr>
          <p:nvPr/>
        </p:nvGraphicFramePr>
        <p:xfrm>
          <a:off x="1524000" y="2057400"/>
          <a:ext cx="5105400" cy="2076452"/>
        </p:xfrm>
        <a:graphic>
          <a:graphicData uri="http://schemas.openxmlformats.org/drawingml/2006/table">
            <a:tbl>
              <a:tblPr/>
              <a:tblGrid>
                <a:gridCol w="1276350"/>
                <a:gridCol w="1276350"/>
                <a:gridCol w="1276350"/>
                <a:gridCol w="1276350"/>
              </a:tblGrid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29.75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X1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139.5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1091.8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X2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90.25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515.5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521.75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463" name="Group 199"/>
          <p:cNvGraphicFramePr>
            <a:graphicFrameLocks noGrp="1"/>
          </p:cNvGraphicFramePr>
          <p:nvPr/>
        </p:nvGraphicFramePr>
        <p:xfrm>
          <a:off x="1676400" y="4572000"/>
          <a:ext cx="5105400" cy="2076452"/>
        </p:xfrm>
        <a:graphic>
          <a:graphicData uri="http://schemas.openxmlformats.org/drawingml/2006/table">
            <a:tbl>
              <a:tblPr/>
              <a:tblGrid>
                <a:gridCol w="1276350"/>
                <a:gridCol w="1276350"/>
                <a:gridCol w="1276350"/>
                <a:gridCol w="1276350"/>
              </a:tblGrid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X1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X2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61" name="Object 200"/>
          <p:cNvGraphicFramePr>
            <a:graphicFrameLocks noChangeAspect="1"/>
          </p:cNvGraphicFramePr>
          <p:nvPr/>
        </p:nvGraphicFramePr>
        <p:xfrm>
          <a:off x="3200400" y="5105400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3" imgW="380835" imgH="253890" progId="Equation.3">
                  <p:embed/>
                </p:oleObj>
              </mc:Choice>
              <mc:Fallback>
                <p:oleObj name="Equation" r:id="rId3" imgW="380835" imgH="253890" progId="Equation.3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05400"/>
                        <a:ext cx="76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2" name="Object 201"/>
          <p:cNvGraphicFramePr>
            <a:graphicFrameLocks noChangeAspect="1"/>
          </p:cNvGraphicFramePr>
          <p:nvPr/>
        </p:nvGraphicFramePr>
        <p:xfrm>
          <a:off x="4495800" y="5638800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5" imgW="380835" imgH="253890" progId="Equation.3">
                  <p:embed/>
                </p:oleObj>
              </mc:Choice>
              <mc:Fallback>
                <p:oleObj name="Equation" r:id="rId5" imgW="380835" imgH="253890" progId="Equation.3">
                  <p:embed/>
                  <p:pic>
                    <p:nvPicPr>
                      <p:cNvPr id="0" name="Object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638800"/>
                        <a:ext cx="76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3" name="Object 202"/>
          <p:cNvGraphicFramePr>
            <a:graphicFrameLocks noChangeAspect="1"/>
          </p:cNvGraphicFramePr>
          <p:nvPr/>
        </p:nvGraphicFramePr>
        <p:xfrm>
          <a:off x="5715000" y="6172200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7" imgW="380835" imgH="253890" progId="Equation.3">
                  <p:embed/>
                </p:oleObj>
              </mc:Choice>
              <mc:Fallback>
                <p:oleObj name="Equation" r:id="rId7" imgW="380835" imgH="253890" progId="Equation.3">
                  <p:embed/>
                  <p:pic>
                    <p:nvPicPr>
                      <p:cNvPr id="0" name="Object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6172200"/>
                        <a:ext cx="76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4" name="Object 203"/>
          <p:cNvGraphicFramePr>
            <a:graphicFrameLocks noChangeAspect="1"/>
          </p:cNvGraphicFramePr>
          <p:nvPr/>
        </p:nvGraphicFramePr>
        <p:xfrm>
          <a:off x="2984500" y="5638800"/>
          <a:ext cx="88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Equation" r:id="rId9" imgW="444114" imgH="253780" progId="Equation.3">
                  <p:embed/>
                </p:oleObj>
              </mc:Choice>
              <mc:Fallback>
                <p:oleObj name="Equation" r:id="rId9" imgW="444114" imgH="253780" progId="Equation.3">
                  <p:embed/>
                  <p:pic>
                    <p:nvPicPr>
                      <p:cNvPr id="0" name="Object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5638800"/>
                        <a:ext cx="889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5" name="Object 204"/>
          <p:cNvGraphicFramePr>
            <a:graphicFrameLocks noChangeAspect="1"/>
          </p:cNvGraphicFramePr>
          <p:nvPr/>
        </p:nvGraphicFramePr>
        <p:xfrm>
          <a:off x="3048000" y="6096000"/>
          <a:ext cx="88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11" imgW="444114" imgH="253780" progId="Equation.3">
                  <p:embed/>
                </p:oleObj>
              </mc:Choice>
              <mc:Fallback>
                <p:oleObj name="Equation" r:id="rId11" imgW="444114" imgH="253780" progId="Equation.3">
                  <p:embed/>
                  <p:pic>
                    <p:nvPicPr>
                      <p:cNvPr id="0" name="Object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096000"/>
                        <a:ext cx="889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6" name="Object 205"/>
          <p:cNvGraphicFramePr>
            <a:graphicFrameLocks noChangeAspect="1"/>
          </p:cNvGraphicFramePr>
          <p:nvPr/>
        </p:nvGraphicFramePr>
        <p:xfrm>
          <a:off x="4368800" y="6096000"/>
          <a:ext cx="990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13" imgW="494870" imgH="253780" progId="Equation.3">
                  <p:embed/>
                </p:oleObj>
              </mc:Choice>
              <mc:Fallback>
                <p:oleObj name="Equation" r:id="rId13" imgW="494870" imgH="253780" progId="Equation.3">
                  <p:embed/>
                  <p:pic>
                    <p:nvPicPr>
                      <p:cNvPr id="0" name="Object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6096000"/>
                        <a:ext cx="990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67" name="TextBox 1"/>
          <p:cNvSpPr txBox="1">
            <a:spLocks noChangeArrowheads="1"/>
          </p:cNvSpPr>
          <p:nvPr/>
        </p:nvSpPr>
        <p:spPr bwMode="auto">
          <a:xfrm>
            <a:off x="6781800" y="1793875"/>
            <a:ext cx="2209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/>
              <a:t>Related to the variance- covariance matrix by (n-1)</a:t>
            </a:r>
          </a:p>
          <a:p>
            <a:r>
              <a:rPr lang="en-US" altLang="en-US"/>
              <a:t>V = sum(Y-Ybar)</a:t>
            </a:r>
            <a:r>
              <a:rPr lang="en-US" altLang="en-US" baseline="30000"/>
              <a:t>2</a:t>
            </a:r>
            <a:r>
              <a:rPr lang="en-US" altLang="en-US"/>
              <a:t>/(n-1).</a:t>
            </a:r>
          </a:p>
          <a:p>
            <a:r>
              <a:rPr lang="en-US" altLang="en-US"/>
              <a:t>SS = </a:t>
            </a:r>
          </a:p>
          <a:p>
            <a:r>
              <a:rPr lang="en-US" altLang="en-US"/>
              <a:t>sum(Y-Ybar)</a:t>
            </a:r>
            <a:r>
              <a:rPr lang="en-US" altLang="en-US" baseline="30000"/>
              <a:t>2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gray">
  <a:themeElements>
    <a:clrScheme name="bluegr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egra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gr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gra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gra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gra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gra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gra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gra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Office\Templates\PresentationPro\bluegray.pot</Template>
  <TotalTime>758</TotalTime>
  <Words>1612</Words>
  <Application>Microsoft Macintosh PowerPoint</Application>
  <PresentationFormat>On-screen Show (4:3)</PresentationFormat>
  <Paragraphs>456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</vt:lpstr>
      <vt:lpstr>Times New Roman</vt:lpstr>
      <vt:lpstr>bluegray</vt:lpstr>
      <vt:lpstr>Equation</vt:lpstr>
      <vt:lpstr>Equation.3</vt:lpstr>
      <vt:lpstr>Regression with 2 IVs</vt:lpstr>
      <vt:lpstr>Questions</vt:lpstr>
      <vt:lpstr>More Questions</vt:lpstr>
      <vt:lpstr>Equations</vt:lpstr>
      <vt:lpstr>Equations (2)</vt:lpstr>
      <vt:lpstr>PowerPoint Presentation</vt:lpstr>
      <vt:lpstr>R code</vt:lpstr>
      <vt:lpstr>Numerical Example</vt:lpstr>
      <vt:lpstr>SSCP Matrix</vt:lpstr>
      <vt:lpstr>Find Estimates</vt:lpstr>
      <vt:lpstr>Scatterplots</vt:lpstr>
      <vt:lpstr>Scatterplot 2</vt:lpstr>
      <vt:lpstr>Scatterplot 3</vt:lpstr>
      <vt:lpstr>R2</vt:lpstr>
      <vt:lpstr>Correlations Among Data</vt:lpstr>
      <vt:lpstr>Significance Test for R2</vt:lpstr>
      <vt:lpstr>Review</vt:lpstr>
      <vt:lpstr>Raw &amp; Standardized Regression Weights</vt:lpstr>
      <vt:lpstr>Computing Standardized Regression Weights</vt:lpstr>
      <vt:lpstr>Calculating R2</vt:lpstr>
      <vt:lpstr>Calculating R2 (2)</vt:lpstr>
      <vt:lpstr>Review</vt:lpstr>
      <vt:lpstr>Tests of Regression Coefficients (b Weights)</vt:lpstr>
      <vt:lpstr>Tests of b Weights (2)</vt:lpstr>
      <vt:lpstr>Tests of R2 vs Tests of b</vt:lpstr>
      <vt:lpstr>Review</vt:lpstr>
      <vt:lpstr>Testing Incremental R2</vt:lpstr>
      <vt:lpstr>Examples of Testing Increments</vt:lpstr>
      <vt:lpstr>Review</vt:lpstr>
    </vt:vector>
  </TitlesOfParts>
  <Company>University of South Florida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with 2 IVs</dc:title>
  <dc:creator>Michael Brannick</dc:creator>
  <cp:lastModifiedBy>Microsoft Office User</cp:lastModifiedBy>
  <cp:revision>42</cp:revision>
  <dcterms:created xsi:type="dcterms:W3CDTF">2002-03-24T19:13:24Z</dcterms:created>
  <dcterms:modified xsi:type="dcterms:W3CDTF">2017-12-02T17:40:50Z</dcterms:modified>
</cp:coreProperties>
</file>